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 id="2147483842" r:id="rId5"/>
  </p:sldMasterIdLst>
  <p:notesMasterIdLst>
    <p:notesMasterId r:id="rId71"/>
  </p:notesMasterIdLst>
  <p:handoutMasterIdLst>
    <p:handoutMasterId r:id="rId72"/>
  </p:handoutMasterIdLst>
  <p:sldIdLst>
    <p:sldId id="396" r:id="rId6"/>
    <p:sldId id="397" r:id="rId7"/>
    <p:sldId id="398" r:id="rId8"/>
    <p:sldId id="399" r:id="rId9"/>
    <p:sldId id="400" r:id="rId10"/>
    <p:sldId id="401" r:id="rId11"/>
    <p:sldId id="281" r:id="rId12"/>
    <p:sldId id="282" r:id="rId13"/>
    <p:sldId id="269" r:id="rId14"/>
    <p:sldId id="374" r:id="rId15"/>
    <p:sldId id="349" r:id="rId16"/>
    <p:sldId id="283" r:id="rId17"/>
    <p:sldId id="276" r:id="rId18"/>
    <p:sldId id="286" r:id="rId19"/>
    <p:sldId id="350" r:id="rId20"/>
    <p:sldId id="321" r:id="rId21"/>
    <p:sldId id="404" r:id="rId22"/>
    <p:sldId id="375" r:id="rId23"/>
    <p:sldId id="390" r:id="rId24"/>
    <p:sldId id="310" r:id="rId25"/>
    <p:sldId id="299" r:id="rId26"/>
    <p:sldId id="290" r:id="rId27"/>
    <p:sldId id="311" r:id="rId28"/>
    <p:sldId id="300" r:id="rId29"/>
    <p:sldId id="301" r:id="rId30"/>
    <p:sldId id="309" r:id="rId31"/>
    <p:sldId id="325" r:id="rId32"/>
    <p:sldId id="327" r:id="rId33"/>
    <p:sldId id="328" r:id="rId34"/>
    <p:sldId id="329" r:id="rId35"/>
    <p:sldId id="330" r:id="rId36"/>
    <p:sldId id="312" r:id="rId37"/>
    <p:sldId id="376" r:id="rId38"/>
    <p:sldId id="377" r:id="rId39"/>
    <p:sldId id="403" r:id="rId40"/>
    <p:sldId id="378" r:id="rId41"/>
    <p:sldId id="353" r:id="rId42"/>
    <p:sldId id="387" r:id="rId43"/>
    <p:sldId id="379" r:id="rId44"/>
    <p:sldId id="381" r:id="rId45"/>
    <p:sldId id="388" r:id="rId46"/>
    <p:sldId id="358" r:id="rId47"/>
    <p:sldId id="357" r:id="rId48"/>
    <p:sldId id="360" r:id="rId49"/>
    <p:sldId id="389" r:id="rId50"/>
    <p:sldId id="359" r:id="rId51"/>
    <p:sldId id="391" r:id="rId52"/>
    <p:sldId id="405" r:id="rId53"/>
    <p:sldId id="392" r:id="rId54"/>
    <p:sldId id="361" r:id="rId55"/>
    <p:sldId id="382" r:id="rId56"/>
    <p:sldId id="384" r:id="rId57"/>
    <p:sldId id="385" r:id="rId58"/>
    <p:sldId id="406" r:id="rId59"/>
    <p:sldId id="386" r:id="rId60"/>
    <p:sldId id="410" r:id="rId61"/>
    <p:sldId id="411" r:id="rId62"/>
    <p:sldId id="409" r:id="rId63"/>
    <p:sldId id="407" r:id="rId64"/>
    <p:sldId id="412" r:id="rId65"/>
    <p:sldId id="413" r:id="rId66"/>
    <p:sldId id="402" r:id="rId67"/>
    <p:sldId id="414" r:id="rId68"/>
    <p:sldId id="5137" r:id="rId69"/>
    <p:sldId id="373" r:id="rId70"/>
  </p:sldIdLst>
  <p:sldSz cx="12192000" cy="6858000"/>
  <p:notesSz cx="6797675" cy="9926638"/>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5pPr>
    <a:lvl6pPr marL="2286000" algn="l" defTabSz="914400" rtl="0" eaLnBrk="1" latinLnBrk="0" hangingPunct="1">
      <a:defRPr sz="2400" i="1" kern="1200">
        <a:solidFill>
          <a:schemeClr val="tx1"/>
        </a:solidFill>
        <a:latin typeface="Arial" panose="020B0604020202020204" pitchFamily="34" charset="0"/>
        <a:ea typeface="+mn-ea"/>
        <a:cs typeface="+mn-cs"/>
      </a:defRPr>
    </a:lvl6pPr>
    <a:lvl7pPr marL="2743200" algn="l" defTabSz="914400" rtl="0" eaLnBrk="1" latinLnBrk="0" hangingPunct="1">
      <a:defRPr sz="2400" i="1" kern="1200">
        <a:solidFill>
          <a:schemeClr val="tx1"/>
        </a:solidFill>
        <a:latin typeface="Arial" panose="020B0604020202020204" pitchFamily="34" charset="0"/>
        <a:ea typeface="+mn-ea"/>
        <a:cs typeface="+mn-cs"/>
      </a:defRPr>
    </a:lvl7pPr>
    <a:lvl8pPr marL="3200400" algn="l" defTabSz="914400" rtl="0" eaLnBrk="1" latinLnBrk="0" hangingPunct="1">
      <a:defRPr sz="2400" i="1" kern="1200">
        <a:solidFill>
          <a:schemeClr val="tx1"/>
        </a:solidFill>
        <a:latin typeface="Arial" panose="020B0604020202020204" pitchFamily="34" charset="0"/>
        <a:ea typeface="+mn-ea"/>
        <a:cs typeface="+mn-cs"/>
      </a:defRPr>
    </a:lvl8pPr>
    <a:lvl9pPr marL="3657600" algn="l" defTabSz="914400" rtl="0" eaLnBrk="1" latinLnBrk="0" hangingPunct="1">
      <a:defRPr sz="2400"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FF3"/>
    <a:srgbClr val="283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40D44-2A36-444D-B3EE-EF88E1887B85}" v="3" dt="2024-02-28T11:39:53.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1"/>
    <p:restoredTop sz="94643"/>
  </p:normalViewPr>
  <p:slideViewPr>
    <p:cSldViewPr snapToGrid="0" showGuides="1">
      <p:cViewPr varScale="1">
        <p:scale>
          <a:sx n="43" d="100"/>
          <a:sy n="43" d="100"/>
        </p:scale>
        <p:origin x="1286" y="24"/>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D5427-DB75-1DBF-A96E-BE80BC38506E}"/>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dirty="0">
                <a:latin typeface="Arial" charset="0"/>
              </a:defRPr>
            </a:lvl1pPr>
          </a:lstStyle>
          <a:p>
            <a:pPr>
              <a:defRPr/>
            </a:pPr>
            <a:endParaRPr lang="en-GB" i="0">
              <a:latin typeface="Poppins" pitchFamily="2" charset="77"/>
            </a:endParaRPr>
          </a:p>
        </p:txBody>
      </p:sp>
      <p:sp>
        <p:nvSpPr>
          <p:cNvPr id="4" name="Footer Placeholder 3">
            <a:extLst>
              <a:ext uri="{FF2B5EF4-FFF2-40B4-BE49-F238E27FC236}">
                <a16:creationId xmlns:a16="http://schemas.microsoft.com/office/drawing/2014/main" id="{B227461F-9F64-97E8-ECFC-11E45B126D86}"/>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dirty="0">
                <a:latin typeface="Arial" charset="0"/>
              </a:defRPr>
            </a:lvl1pPr>
          </a:lstStyle>
          <a:p>
            <a:pPr>
              <a:defRPr/>
            </a:pPr>
            <a:endParaRPr lang="en-GB" i="0">
              <a:latin typeface="Poppins" pitchFamily="2" charset="77"/>
            </a:endParaRPr>
          </a:p>
        </p:txBody>
      </p:sp>
      <p:sp>
        <p:nvSpPr>
          <p:cNvPr id="5" name="Slide Number Placeholder 4">
            <a:extLst>
              <a:ext uri="{FF2B5EF4-FFF2-40B4-BE49-F238E27FC236}">
                <a16:creationId xmlns:a16="http://schemas.microsoft.com/office/drawing/2014/main" id="{02C7188B-6F8A-C614-CFCF-3D10162F088F}"/>
              </a:ext>
            </a:extLst>
          </p:cNvPr>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a:defRPr sz="1200" smtClean="0">
                <a:latin typeface="Arial" charset="0"/>
              </a:defRPr>
            </a:lvl1pPr>
          </a:lstStyle>
          <a:p>
            <a:pPr>
              <a:defRPr/>
            </a:pPr>
            <a:fld id="{FCA0AA82-D99F-864E-9C21-6F879D47108C}" type="slidenum">
              <a:rPr lang="en-GB" i="0">
                <a:latin typeface="Poppins" pitchFamily="2" charset="77"/>
              </a:rPr>
              <a:pPr>
                <a:defRPr/>
              </a:pPr>
              <a:t>‹#›</a:t>
            </a:fld>
            <a:endParaRPr lang="en-GB" i="0">
              <a:latin typeface="Poppins" pitchFamily="2" charset="77"/>
            </a:endParaRPr>
          </a:p>
        </p:txBody>
      </p:sp>
      <p:sp>
        <p:nvSpPr>
          <p:cNvPr id="6" name="Date Placeholder 5">
            <a:extLst>
              <a:ext uri="{FF2B5EF4-FFF2-40B4-BE49-F238E27FC236}">
                <a16:creationId xmlns:a16="http://schemas.microsoft.com/office/drawing/2014/main" id="{7E4A4A57-F972-4325-F791-4B82C7889085}"/>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smtClean="0">
                <a:latin typeface="Arial" charset="0"/>
              </a:defRPr>
            </a:lvl1pPr>
          </a:lstStyle>
          <a:p>
            <a:pPr>
              <a:defRPr/>
            </a:pPr>
            <a:fld id="{242A5250-40EF-B94B-952B-868E25624EE8}" type="datetimeFigureOut">
              <a:rPr lang="en-GB" i="0">
                <a:latin typeface="Poppins" pitchFamily="2" charset="77"/>
              </a:rPr>
              <a:pPr>
                <a:defRPr/>
              </a:pPr>
              <a:t>01/05/2024</a:t>
            </a:fld>
            <a:endParaRPr lang="en-GB" i="0">
              <a:latin typeface="Poppins" pitchFamily="2" charset="77"/>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D81620-5E5E-C627-2DE6-B8EAA080207F}"/>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b="0" i="0" dirty="0">
                <a:latin typeface="Poppins" pitchFamily="2" charset="77"/>
              </a:defRPr>
            </a:lvl1pPr>
          </a:lstStyle>
          <a:p>
            <a:pPr>
              <a:defRPr/>
            </a:pPr>
            <a:endParaRPr lang="en-GB"/>
          </a:p>
        </p:txBody>
      </p:sp>
      <p:sp>
        <p:nvSpPr>
          <p:cNvPr id="3" name="Date Placeholder 2">
            <a:extLst>
              <a:ext uri="{FF2B5EF4-FFF2-40B4-BE49-F238E27FC236}">
                <a16:creationId xmlns:a16="http://schemas.microsoft.com/office/drawing/2014/main" id="{ED52583D-A057-C5D7-094F-E4E73FA1568D}"/>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b="0" i="0" smtClean="0">
                <a:latin typeface="Poppins" pitchFamily="2" charset="77"/>
              </a:defRPr>
            </a:lvl1pPr>
          </a:lstStyle>
          <a:p>
            <a:pPr>
              <a:defRPr/>
            </a:pPr>
            <a:fld id="{3CA8ECEE-56B9-1446-9B9B-A4997F342B61}" type="datetimeFigureOut">
              <a:rPr lang="en-GB" smtClean="0"/>
              <a:pPr>
                <a:defRPr/>
              </a:pPr>
              <a:t>01/05/2024</a:t>
            </a:fld>
            <a:endParaRPr lang="en-GB"/>
          </a:p>
        </p:txBody>
      </p:sp>
      <p:sp>
        <p:nvSpPr>
          <p:cNvPr id="4" name="Slide Image Placeholder 3">
            <a:extLst>
              <a:ext uri="{FF2B5EF4-FFF2-40B4-BE49-F238E27FC236}">
                <a16:creationId xmlns:a16="http://schemas.microsoft.com/office/drawing/2014/main" id="{20BBD00A-A09B-9261-3474-79A554854CDC}"/>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3C544CE-4AFF-D1BC-CF56-529127D03349}"/>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5B8C238-5D39-E6B7-0F23-0F5CB2D65077}"/>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a:defRPr sz="1200" b="0" i="0" dirty="0">
                <a:latin typeface="Poppins" pitchFamily="2" charset="77"/>
              </a:defRPr>
            </a:lvl1pPr>
          </a:lstStyle>
          <a:p>
            <a:pPr>
              <a:defRPr/>
            </a:pPr>
            <a:endParaRPr lang="en-GB"/>
          </a:p>
        </p:txBody>
      </p:sp>
      <p:sp>
        <p:nvSpPr>
          <p:cNvPr id="7" name="Slide Number Placeholder 6">
            <a:extLst>
              <a:ext uri="{FF2B5EF4-FFF2-40B4-BE49-F238E27FC236}">
                <a16:creationId xmlns:a16="http://schemas.microsoft.com/office/drawing/2014/main" id="{E910B2C9-2B40-1503-E2FB-E77E17256D3B}"/>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a:defRPr sz="1200" b="0" i="0" smtClean="0">
                <a:latin typeface="Poppins" pitchFamily="2" charset="77"/>
              </a:defRPr>
            </a:lvl1pPr>
          </a:lstStyle>
          <a:p>
            <a:pPr>
              <a:defRPr/>
            </a:pPr>
            <a:fld id="{30423F06-6968-E74A-803F-CBD43CAD8AEE}" type="slidenum">
              <a:rPr lang="en-GB" smtClean="0"/>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b="0" i="0" kern="1200">
        <a:solidFill>
          <a:schemeClr val="tx1"/>
        </a:solidFill>
        <a:latin typeface="Poppins" pitchFamily="2" charset="77"/>
        <a:ea typeface="+mn-ea"/>
        <a:cs typeface="+mn-cs"/>
      </a:defRPr>
    </a:lvl1pPr>
    <a:lvl2pPr marL="457200" algn="l" rtl="0" fontAlgn="base">
      <a:spcBef>
        <a:spcPct val="30000"/>
      </a:spcBef>
      <a:spcAft>
        <a:spcPct val="0"/>
      </a:spcAft>
      <a:defRPr sz="1200" b="0" i="0" kern="1200">
        <a:solidFill>
          <a:schemeClr val="tx1"/>
        </a:solidFill>
        <a:latin typeface="Poppins" pitchFamily="2" charset="77"/>
        <a:ea typeface="+mn-ea"/>
        <a:cs typeface="+mn-cs"/>
      </a:defRPr>
    </a:lvl2pPr>
    <a:lvl3pPr marL="914400" algn="l" rtl="0" fontAlgn="base">
      <a:spcBef>
        <a:spcPct val="30000"/>
      </a:spcBef>
      <a:spcAft>
        <a:spcPct val="0"/>
      </a:spcAft>
      <a:defRPr sz="1200" b="0" i="0" kern="1200">
        <a:solidFill>
          <a:schemeClr val="tx1"/>
        </a:solidFill>
        <a:latin typeface="Poppins" pitchFamily="2" charset="77"/>
        <a:ea typeface="+mn-ea"/>
        <a:cs typeface="+mn-cs"/>
      </a:defRPr>
    </a:lvl3pPr>
    <a:lvl4pPr marL="1371600" algn="l" rtl="0" fontAlgn="base">
      <a:spcBef>
        <a:spcPct val="30000"/>
      </a:spcBef>
      <a:spcAft>
        <a:spcPct val="0"/>
      </a:spcAft>
      <a:defRPr sz="1200" b="0" i="0" kern="1200">
        <a:solidFill>
          <a:schemeClr val="tx1"/>
        </a:solidFill>
        <a:latin typeface="Poppins" pitchFamily="2" charset="77"/>
        <a:ea typeface="+mn-ea"/>
        <a:cs typeface="+mn-cs"/>
      </a:defRPr>
    </a:lvl4pPr>
    <a:lvl5pPr marL="1828800" algn="l" rtl="0" fontAlgn="base">
      <a:spcBef>
        <a:spcPct val="30000"/>
      </a:spcBef>
      <a:spcAft>
        <a:spcPct val="0"/>
      </a:spcAft>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2</a:t>
            </a:fld>
            <a:endParaRPr lang="en-GB"/>
          </a:p>
        </p:txBody>
      </p:sp>
    </p:spTree>
    <p:extLst>
      <p:ext uri="{BB962C8B-B14F-4D97-AF65-F5344CB8AC3E}">
        <p14:creationId xmlns:p14="http://schemas.microsoft.com/office/powerpoint/2010/main" val="2146005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56</a:t>
            </a:fld>
            <a:endParaRPr lang="en-GB"/>
          </a:p>
        </p:txBody>
      </p:sp>
    </p:spTree>
    <p:extLst>
      <p:ext uri="{BB962C8B-B14F-4D97-AF65-F5344CB8AC3E}">
        <p14:creationId xmlns:p14="http://schemas.microsoft.com/office/powerpoint/2010/main" val="281697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57</a:t>
            </a:fld>
            <a:endParaRPr lang="en-GB"/>
          </a:p>
        </p:txBody>
      </p:sp>
    </p:spTree>
    <p:extLst>
      <p:ext uri="{BB962C8B-B14F-4D97-AF65-F5344CB8AC3E}">
        <p14:creationId xmlns:p14="http://schemas.microsoft.com/office/powerpoint/2010/main" val="303866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59</a:t>
            </a:fld>
            <a:endParaRPr lang="en-GB"/>
          </a:p>
        </p:txBody>
      </p:sp>
    </p:spTree>
    <p:extLst>
      <p:ext uri="{BB962C8B-B14F-4D97-AF65-F5344CB8AC3E}">
        <p14:creationId xmlns:p14="http://schemas.microsoft.com/office/powerpoint/2010/main" val="721150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60</a:t>
            </a:fld>
            <a:endParaRPr lang="en-GB"/>
          </a:p>
        </p:txBody>
      </p:sp>
    </p:spTree>
    <p:extLst>
      <p:ext uri="{BB962C8B-B14F-4D97-AF65-F5344CB8AC3E}">
        <p14:creationId xmlns:p14="http://schemas.microsoft.com/office/powerpoint/2010/main" val="106764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65</a:t>
            </a:fld>
            <a:endParaRPr lang="en-GB"/>
          </a:p>
        </p:txBody>
      </p:sp>
    </p:spTree>
    <p:extLst>
      <p:ext uri="{BB962C8B-B14F-4D97-AF65-F5344CB8AC3E}">
        <p14:creationId xmlns:p14="http://schemas.microsoft.com/office/powerpoint/2010/main" val="24267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4</a:t>
            </a:fld>
            <a:endParaRPr lang="en-GB"/>
          </a:p>
        </p:txBody>
      </p:sp>
    </p:spTree>
    <p:extLst>
      <p:ext uri="{BB962C8B-B14F-4D97-AF65-F5344CB8AC3E}">
        <p14:creationId xmlns:p14="http://schemas.microsoft.com/office/powerpoint/2010/main" val="74712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12</a:t>
            </a:fld>
            <a:endParaRPr lang="en-GB"/>
          </a:p>
        </p:txBody>
      </p:sp>
    </p:spTree>
    <p:extLst>
      <p:ext uri="{BB962C8B-B14F-4D97-AF65-F5344CB8AC3E}">
        <p14:creationId xmlns:p14="http://schemas.microsoft.com/office/powerpoint/2010/main" val="111802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28</a:t>
            </a:fld>
            <a:endParaRPr lang="en-GB"/>
          </a:p>
        </p:txBody>
      </p:sp>
    </p:spTree>
    <p:extLst>
      <p:ext uri="{BB962C8B-B14F-4D97-AF65-F5344CB8AC3E}">
        <p14:creationId xmlns:p14="http://schemas.microsoft.com/office/powerpoint/2010/main" val="332423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46</a:t>
            </a:fld>
            <a:endParaRPr lang="en-GB"/>
          </a:p>
        </p:txBody>
      </p:sp>
    </p:spTree>
    <p:extLst>
      <p:ext uri="{BB962C8B-B14F-4D97-AF65-F5344CB8AC3E}">
        <p14:creationId xmlns:p14="http://schemas.microsoft.com/office/powerpoint/2010/main" val="82481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a:solidFill>
                  <a:srgbClr val="28325A"/>
                </a:solidFill>
                <a:latin typeface="Poppins" panose="00000500000000000000" pitchFamily="2" charset="0"/>
                <a:cs typeface="Poppins" panose="00000500000000000000" pitchFamily="2" charset="0"/>
              </a:rPr>
              <a:t>Importantly, we observed that graduates often received less critical feedback from family and friends. This may reflect the tendency to express sympathy and encouragement to people who are close to us.  Encouragement from family and friends may need to be joined with constructive feedback from advisors positioned outside a graduate’s personal network. </a:t>
            </a:r>
            <a:endParaRPr lang="en-GB" sz="1400" i="0">
              <a:solidFill>
                <a:srgbClr val="28325A"/>
              </a:solidFill>
              <a:latin typeface="Poppins" panose="00000500000000000000" pitchFamily="2" charset="0"/>
              <a:cs typeface="Poppins" panose="00000500000000000000" pitchFamily="2" charset="0"/>
            </a:endParaRPr>
          </a:p>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49</a:t>
            </a:fld>
            <a:endParaRPr lang="en-GB"/>
          </a:p>
        </p:txBody>
      </p:sp>
    </p:spTree>
    <p:extLst>
      <p:ext uri="{BB962C8B-B14F-4D97-AF65-F5344CB8AC3E}">
        <p14:creationId xmlns:p14="http://schemas.microsoft.com/office/powerpoint/2010/main" val="348142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0">
                <a:solidFill>
                  <a:srgbClr val="28325A"/>
                </a:solidFill>
                <a:latin typeface="Poppins" pitchFamily="2" charset="77"/>
                <a:cs typeface="Poppins" pitchFamily="2" charset="77"/>
              </a:rPr>
              <a:t>(grassroots – at universities and career fairs, social media/web, other organisations in the ecosystem)</a:t>
            </a:r>
          </a:p>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51</a:t>
            </a:fld>
            <a:endParaRPr lang="en-GB"/>
          </a:p>
        </p:txBody>
      </p:sp>
    </p:spTree>
    <p:extLst>
      <p:ext uri="{BB962C8B-B14F-4D97-AF65-F5344CB8AC3E}">
        <p14:creationId xmlns:p14="http://schemas.microsoft.com/office/powerpoint/2010/main" val="291527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53</a:t>
            </a:fld>
            <a:endParaRPr lang="en-GB"/>
          </a:p>
        </p:txBody>
      </p:sp>
    </p:spTree>
    <p:extLst>
      <p:ext uri="{BB962C8B-B14F-4D97-AF65-F5344CB8AC3E}">
        <p14:creationId xmlns:p14="http://schemas.microsoft.com/office/powerpoint/2010/main" val="257267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0423F06-6968-E74A-803F-CBD43CAD8AEE}" type="slidenum">
              <a:rPr lang="en-GB" smtClean="0"/>
              <a:pPr>
                <a:defRPr/>
              </a:pPr>
              <a:t>54</a:t>
            </a:fld>
            <a:endParaRPr lang="en-GB"/>
          </a:p>
        </p:txBody>
      </p:sp>
    </p:spTree>
    <p:extLst>
      <p:ext uri="{BB962C8B-B14F-4D97-AF65-F5344CB8AC3E}">
        <p14:creationId xmlns:p14="http://schemas.microsoft.com/office/powerpoint/2010/main" val="1137007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_header">
    <p:bg>
      <p:bgPr>
        <a:solidFill>
          <a:srgbClr val="28325A"/>
        </a:solidFill>
        <a:effectLst/>
      </p:bgPr>
    </p:bg>
    <p:spTree>
      <p:nvGrpSpPr>
        <p:cNvPr id="1" name=""/>
        <p:cNvGrpSpPr/>
        <p:nvPr/>
      </p:nvGrpSpPr>
      <p:grpSpPr>
        <a:xfrm>
          <a:off x="0" y="0"/>
          <a:ext cx="0" cy="0"/>
          <a:chOff x="0" y="0"/>
          <a:chExt cx="0" cy="0"/>
        </a:xfrm>
      </p:grpSpPr>
      <p:pic>
        <p:nvPicPr>
          <p:cNvPr id="4" name="Picture 2" descr="Open Inclusion logo &quot;Diverse insights. Better solutions.&quot;">
            <a:extLst>
              <a:ext uri="{FF2B5EF4-FFF2-40B4-BE49-F238E27FC236}">
                <a16:creationId xmlns:a16="http://schemas.microsoft.com/office/drawing/2014/main" id="{79F01734-AF65-D529-0DCC-179AA6F5047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7975" y="5881688"/>
            <a:ext cx="39560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DDF520A5-56B3-0B88-A31C-7ECBEF31D652}"/>
              </a:ext>
            </a:extLst>
          </p:cNvPr>
          <p:cNvSpPr txBox="1">
            <a:spLocks noChangeArrowheads="1"/>
          </p:cNvSpPr>
          <p:nvPr/>
        </p:nvSpPr>
        <p:spPr bwMode="auto">
          <a:xfrm>
            <a:off x="0" y="6858000"/>
            <a:ext cx="4221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3163">
              <a:defRPr sz="2400" i="1">
                <a:solidFill>
                  <a:schemeClr val="tx1"/>
                </a:solidFill>
                <a:latin typeface="Arial" panose="020B0604020202020204" pitchFamily="34" charset="0"/>
              </a:defRPr>
            </a:lvl1pPr>
            <a:lvl2pPr defTabSz="-13873163">
              <a:defRPr sz="2400" i="1">
                <a:solidFill>
                  <a:schemeClr val="tx1"/>
                </a:solidFill>
                <a:latin typeface="Arial" panose="020B0604020202020204" pitchFamily="34" charset="0"/>
              </a:defRPr>
            </a:lvl2pPr>
            <a:lvl3pPr defTabSz="-13873163">
              <a:defRPr sz="2400" i="1">
                <a:solidFill>
                  <a:schemeClr val="tx1"/>
                </a:solidFill>
                <a:latin typeface="Arial" panose="020B0604020202020204" pitchFamily="34" charset="0"/>
              </a:defRPr>
            </a:lvl3pPr>
            <a:lvl4pPr defTabSz="-13873163">
              <a:defRPr sz="2400" i="1">
                <a:solidFill>
                  <a:schemeClr val="tx1"/>
                </a:solidFill>
                <a:latin typeface="Arial" panose="020B0604020202020204" pitchFamily="34" charset="0"/>
              </a:defRPr>
            </a:lvl4pPr>
            <a:lvl5pPr defTabSz="-13873163">
              <a:defRPr sz="2400" i="1">
                <a:solidFill>
                  <a:schemeClr val="tx1"/>
                </a:solidFill>
                <a:latin typeface="Arial" panose="020B0604020202020204" pitchFamily="34" charset="0"/>
              </a:defRPr>
            </a:lvl5pPr>
            <a:lvl6pPr defTabSz="-13873163" eaLnBrk="0" fontAlgn="base" hangingPunct="0">
              <a:spcBef>
                <a:spcPct val="0"/>
              </a:spcBef>
              <a:spcAft>
                <a:spcPct val="0"/>
              </a:spcAft>
              <a:defRPr sz="2400" i="1">
                <a:solidFill>
                  <a:schemeClr val="tx1"/>
                </a:solidFill>
                <a:latin typeface="Arial" panose="020B0604020202020204" pitchFamily="34" charset="0"/>
              </a:defRPr>
            </a:lvl6pPr>
            <a:lvl7pPr defTabSz="-13873163" eaLnBrk="0" fontAlgn="base" hangingPunct="0">
              <a:spcBef>
                <a:spcPct val="0"/>
              </a:spcBef>
              <a:spcAft>
                <a:spcPct val="0"/>
              </a:spcAft>
              <a:defRPr sz="2400" i="1">
                <a:solidFill>
                  <a:schemeClr val="tx1"/>
                </a:solidFill>
                <a:latin typeface="Arial" panose="020B0604020202020204" pitchFamily="34" charset="0"/>
              </a:defRPr>
            </a:lvl7pPr>
            <a:lvl8pPr defTabSz="-13873163" eaLnBrk="0" fontAlgn="base" hangingPunct="0">
              <a:spcBef>
                <a:spcPct val="0"/>
              </a:spcBef>
              <a:spcAft>
                <a:spcPct val="0"/>
              </a:spcAft>
              <a:defRPr sz="2400" i="1">
                <a:solidFill>
                  <a:schemeClr val="tx1"/>
                </a:solidFill>
                <a:latin typeface="Arial" panose="020B0604020202020204" pitchFamily="34" charset="0"/>
              </a:defRPr>
            </a:lvl8pPr>
            <a:lvl9pPr defTabSz="-13873163"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buSzPct val="120000"/>
              <a:buFont typeface="Arial" panose="020B0604020202020204" pitchFamily="34" charset="0"/>
              <a:buNone/>
            </a:pPr>
            <a:r>
              <a:rPr lang="en-US" altLang="en-US" sz="1100" b="0" i="0">
                <a:solidFill>
                  <a:schemeClr val="bg2"/>
                </a:solidFill>
                <a:latin typeface="Century Gothic" panose="020B0502020202020204" pitchFamily="34" charset="0"/>
                <a:cs typeface="Poppins" pitchFamily="2" charset="77"/>
              </a:rPr>
              <a:t>If you have any accessibility difficulties with this document please contact us at </a:t>
            </a:r>
            <a:r>
              <a:rPr lang="en-US" altLang="en-US" sz="1100" b="0" i="0" err="1">
                <a:solidFill>
                  <a:schemeClr val="bg2"/>
                </a:solidFill>
                <a:latin typeface="Century Gothic" panose="020B0502020202020204" pitchFamily="34" charset="0"/>
                <a:cs typeface="Poppins" pitchFamily="2" charset="77"/>
              </a:rPr>
              <a:t>contact@openinclusion.com</a:t>
            </a:r>
            <a:endParaRPr lang="en-US" altLang="en-US" sz="1100" b="0" i="0">
              <a:solidFill>
                <a:schemeClr val="bg2"/>
              </a:solidFill>
              <a:latin typeface="Century Gothic" panose="020B0502020202020204" pitchFamily="34" charset="0"/>
              <a:cs typeface="Poppins" pitchFamily="2" charset="77"/>
            </a:endParaRPr>
          </a:p>
        </p:txBody>
      </p:sp>
      <p:sp>
        <p:nvSpPr>
          <p:cNvPr id="6" name="Content Placeholder 2">
            <a:extLst>
              <a:ext uri="{FF2B5EF4-FFF2-40B4-BE49-F238E27FC236}">
                <a16:creationId xmlns:a16="http://schemas.microsoft.com/office/drawing/2014/main" id="{42C8C26C-4BE2-FB22-66B0-3A379F2ACFB2}"/>
              </a:ext>
            </a:extLst>
          </p:cNvPr>
          <p:cNvSpPr txBox="1">
            <a:spLocks/>
          </p:cNvSpPr>
          <p:nvPr/>
        </p:nvSpPr>
        <p:spPr bwMode="auto">
          <a:xfrm>
            <a:off x="8256588" y="5888038"/>
            <a:ext cx="3754437" cy="776287"/>
          </a:xfrm>
          <a:prstGeom prst="rect">
            <a:avLst/>
          </a:prstGeom>
          <a:noFill/>
          <a:ln w="9525">
            <a:noFill/>
            <a:miter lim="800000"/>
            <a:headEnd/>
            <a:tailEnd/>
          </a:ln>
        </p:spPr>
        <p:txBody>
          <a:bodyPr anchor="ctr"/>
          <a:lstStyle>
            <a:lvl1pPr marL="0" indent="0" algn="l" defTabSz="-13873163" rtl="0" eaLnBrk="1" fontAlgn="base" hangingPunct="1">
              <a:spcBef>
                <a:spcPct val="20000"/>
              </a:spcBef>
              <a:spcAft>
                <a:spcPct val="0"/>
              </a:spcAft>
              <a:buSzPct val="120000"/>
              <a:buFont typeface="Arial" panose="020B0604020202020204" pitchFamily="34" charset="0"/>
              <a:buNone/>
              <a:defRPr sz="2400" b="0" i="0">
                <a:solidFill>
                  <a:schemeClr val="accent4">
                    <a:lumMod val="75000"/>
                  </a:schemeClr>
                </a:solidFill>
                <a:latin typeface="Century Gothic" panose="020B0502020202020204" pitchFamily="34" charset="0"/>
                <a:ea typeface="+mn-ea"/>
                <a:cs typeface="Calibri" pitchFamily="34" charset="0"/>
              </a:defRPr>
            </a:lvl1pPr>
            <a:lvl2pPr marL="457200" indent="0" algn="l" defTabSz="-13873163" rtl="0" eaLnBrk="1" fontAlgn="base" hangingPunct="1">
              <a:spcBef>
                <a:spcPct val="20000"/>
              </a:spcBef>
              <a:spcAft>
                <a:spcPct val="0"/>
              </a:spcAft>
              <a:buFont typeface="Courier New" pitchFamily="49" charset="0"/>
              <a:buNone/>
              <a:defRPr sz="2000" b="0" i="0">
                <a:solidFill>
                  <a:schemeClr val="bg1"/>
                </a:solidFill>
                <a:latin typeface="Century Gothic" panose="020B0502020202020204" pitchFamily="34" charset="0"/>
                <a:cs typeface="Calibri" pitchFamily="34" charset="0"/>
              </a:defRPr>
            </a:lvl2pPr>
            <a:lvl3pPr marL="914400" indent="0" algn="l" defTabSz="-13873163" rtl="0" eaLnBrk="1" fontAlgn="base" hangingPunct="1">
              <a:spcBef>
                <a:spcPct val="20000"/>
              </a:spcBef>
              <a:spcAft>
                <a:spcPct val="0"/>
              </a:spcAft>
              <a:buFont typeface="Wingdings" pitchFamily="2" charset="2"/>
              <a:buNone/>
              <a:defRPr sz="2000" b="0" i="0">
                <a:solidFill>
                  <a:schemeClr val="bg1"/>
                </a:solidFill>
                <a:latin typeface="Century Gothic" panose="020B0502020202020204" pitchFamily="34" charset="0"/>
                <a:cs typeface="Calibri" pitchFamily="34" charset="0"/>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algn="r">
              <a:spcBef>
                <a:spcPts val="200"/>
              </a:spcBef>
              <a:defRPr/>
            </a:pPr>
            <a:r>
              <a:rPr lang="en-GB" sz="1200" err="1">
                <a:solidFill>
                  <a:srgbClr val="ECCB6E"/>
                </a:solidFill>
                <a:latin typeface="Poppins" pitchFamily="2" charset="77"/>
                <a:cs typeface="Poppins" pitchFamily="2" charset="77"/>
              </a:rPr>
              <a:t>contact@openinclusion.com</a:t>
            </a:r>
            <a:endParaRPr lang="en-US" sz="1200" kern="0">
              <a:solidFill>
                <a:schemeClr val="accent4"/>
              </a:solidFill>
              <a:latin typeface="Poppins" pitchFamily="2" charset="77"/>
              <a:cs typeface="Poppins" pitchFamily="2" charset="77"/>
            </a:endParaRPr>
          </a:p>
          <a:p>
            <a:pPr algn="r">
              <a:spcBef>
                <a:spcPts val="200"/>
              </a:spcBef>
              <a:defRPr/>
            </a:pPr>
            <a:r>
              <a:rPr lang="en-GB" sz="1200" b="0" i="0" err="1">
                <a:solidFill>
                  <a:srgbClr val="FCD458"/>
                </a:solidFill>
                <a:latin typeface="Poppins" pitchFamily="2" charset="77"/>
                <a:ea typeface="Corbel" charset="0"/>
                <a:cs typeface="Poppins" pitchFamily="2" charset="77"/>
              </a:rPr>
              <a:t>www.openinclusion.com</a:t>
            </a:r>
            <a:endParaRPr lang="en-GB" sz="1200" b="0" i="0">
              <a:solidFill>
                <a:srgbClr val="FCD458"/>
              </a:solidFill>
              <a:latin typeface="Poppins" pitchFamily="2" charset="77"/>
              <a:ea typeface="Corbel" charset="0"/>
              <a:cs typeface="Poppins" pitchFamily="2" charset="77"/>
            </a:endParaRPr>
          </a:p>
          <a:p>
            <a:pPr algn="r">
              <a:spcBef>
                <a:spcPts val="200"/>
              </a:spcBef>
              <a:defRPr/>
            </a:pPr>
            <a:r>
              <a:rPr lang="en-GB" sz="1200" b="0" i="0">
                <a:solidFill>
                  <a:srgbClr val="FCD458"/>
                </a:solidFill>
                <a:latin typeface="Poppins" pitchFamily="2" charset="77"/>
                <a:ea typeface="Corbel" charset="0"/>
                <a:cs typeface="Poppins" pitchFamily="2" charset="77"/>
              </a:rPr>
              <a:t>@</a:t>
            </a:r>
            <a:r>
              <a:rPr lang="en-GB" sz="1200" b="0" i="0" err="1">
                <a:solidFill>
                  <a:srgbClr val="FCD458"/>
                </a:solidFill>
                <a:latin typeface="Poppins" pitchFamily="2" charset="77"/>
                <a:ea typeface="Corbel" charset="0"/>
                <a:cs typeface="Poppins" pitchFamily="2" charset="77"/>
              </a:rPr>
              <a:t>openforaccess</a:t>
            </a:r>
            <a:endParaRPr lang="en-GB" sz="1200" b="0" i="0">
              <a:solidFill>
                <a:srgbClr val="FCD458"/>
              </a:solidFill>
              <a:latin typeface="Poppins" pitchFamily="2" charset="77"/>
              <a:ea typeface="Corbel" charset="0"/>
              <a:cs typeface="Poppins" pitchFamily="2" charset="77"/>
            </a:endParaRPr>
          </a:p>
        </p:txBody>
      </p:sp>
      <p:sp>
        <p:nvSpPr>
          <p:cNvPr id="3" name="Title 1"/>
          <p:cNvSpPr>
            <a:spLocks noGrp="1"/>
          </p:cNvSpPr>
          <p:nvPr>
            <p:ph type="title"/>
          </p:nvPr>
        </p:nvSpPr>
        <p:spPr>
          <a:xfrm>
            <a:off x="420101" y="187097"/>
            <a:ext cx="11375659" cy="791098"/>
          </a:xfrm>
          <a:prstGeom prst="rect">
            <a:avLst/>
          </a:prstGeom>
        </p:spPr>
        <p:txBody>
          <a:bodyPr rtlCol="0" anchor="t"/>
          <a:lstStyle>
            <a:lvl1pPr marL="0" indent="0" algn="l">
              <a:defRPr sz="3600" b="0" cap="none" baseline="0">
                <a:solidFill>
                  <a:schemeClr val="tx1"/>
                </a:solidFill>
                <a:latin typeface="Poppins" pitchFamily="2" charset="77"/>
                <a:cs typeface="Poppins" pitchFamily="2" charset="77"/>
              </a:defRPr>
            </a:lvl1pPr>
          </a:lstStyle>
          <a:p>
            <a:r>
              <a:rPr lang="en-GB"/>
              <a:t>Click to edit Master title style</a:t>
            </a:r>
            <a:endParaRPr lang="en-US"/>
          </a:p>
        </p:txBody>
      </p:sp>
      <p:sp>
        <p:nvSpPr>
          <p:cNvPr id="2" name="Content Placeholder 3"/>
          <p:cNvSpPr>
            <a:spLocks noGrp="1"/>
          </p:cNvSpPr>
          <p:nvPr>
            <p:ph sz="half" idx="2"/>
          </p:nvPr>
        </p:nvSpPr>
        <p:spPr>
          <a:xfrm>
            <a:off x="420101" y="1006476"/>
            <a:ext cx="11375659" cy="450937"/>
          </a:xfrm>
        </p:spPr>
        <p:txBody>
          <a:bodyPr rtlCol="0" anchor="ctr"/>
          <a:lstStyle>
            <a:lvl1pPr marL="0" indent="0">
              <a:buNone/>
              <a:defRPr sz="2400">
                <a:solidFill>
                  <a:schemeClr val="accent4">
                    <a:lumMod val="75000"/>
                  </a:schemeClr>
                </a:solidFill>
                <a:latin typeface="Poppins" pitchFamily="2" charset="77"/>
                <a:cs typeface="Poppins" pitchFamily="2" charset="77"/>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
        <p:nvSpPr>
          <p:cNvPr id="7" name="Content Placeholder 6"/>
          <p:cNvSpPr>
            <a:spLocks noGrp="1"/>
          </p:cNvSpPr>
          <p:nvPr>
            <p:ph sz="quarter" idx="10"/>
          </p:nvPr>
        </p:nvSpPr>
        <p:spPr>
          <a:xfrm>
            <a:off x="0" y="1698172"/>
            <a:ext cx="12192000" cy="395174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
        <p:nvSpPr>
          <p:cNvPr id="13" name="Content Placeholder 12"/>
          <p:cNvSpPr>
            <a:spLocks noGrp="1"/>
          </p:cNvSpPr>
          <p:nvPr>
            <p:ph sz="quarter" idx="11"/>
          </p:nvPr>
        </p:nvSpPr>
        <p:spPr>
          <a:xfrm>
            <a:off x="266354" y="5961136"/>
            <a:ext cx="3346450" cy="630238"/>
          </a:xfrm>
        </p:spPr>
        <p:txBody>
          <a:bodyPr/>
          <a:lstStyle>
            <a:lvl1pPr marL="0" indent="0" algn="l" defTabSz="-13873163" rtl="0" eaLnBrk="1" fontAlgn="base" hangingPunct="1">
              <a:spcBef>
                <a:spcPts val="200"/>
              </a:spcBef>
              <a:spcAft>
                <a:spcPct val="0"/>
              </a:spcAft>
              <a:buSzPct val="120000"/>
              <a:buFont typeface="Arial" panose="020B0604020202020204" pitchFamily="34" charset="0"/>
              <a:buNone/>
              <a:defRPr lang="en-GB" sz="1200" b="0" i="0" kern="1200" dirty="0" smtClean="0">
                <a:solidFill>
                  <a:srgbClr val="ECCB6E"/>
                </a:solidFill>
                <a:latin typeface="Poppins" pitchFamily="2" charset="77"/>
                <a:ea typeface="+mn-ea"/>
                <a:cs typeface="Poppins" pitchFamily="2" charset="77"/>
              </a:defRPr>
            </a:lvl1pPr>
            <a:lvl2pPr marL="0" indent="0" algn="l" defTabSz="-13873163" rtl="0" eaLnBrk="1" fontAlgn="base" hangingPunct="1">
              <a:spcBef>
                <a:spcPts val="200"/>
              </a:spcBef>
              <a:spcAft>
                <a:spcPct val="0"/>
              </a:spcAft>
              <a:buSzPct val="120000"/>
              <a:buFont typeface="Arial" panose="020B0604020202020204" pitchFamily="34" charset="0"/>
              <a:buNone/>
              <a:defRPr lang="en-GB" sz="1200" b="0" i="0" kern="1200" dirty="0" smtClean="0">
                <a:solidFill>
                  <a:srgbClr val="ECCB6E"/>
                </a:solidFill>
                <a:latin typeface="Century Gothic" panose="020B0502020202020204" pitchFamily="34" charset="0"/>
                <a:ea typeface="+mn-ea"/>
                <a:cs typeface="Poppins" pitchFamily="2" charset="77"/>
              </a:defRPr>
            </a:lvl2pPr>
            <a:lvl3pPr marL="0" indent="0" algn="l" defTabSz="-13873163" rtl="0" eaLnBrk="1" fontAlgn="base" hangingPunct="1">
              <a:spcBef>
                <a:spcPts val="200"/>
              </a:spcBef>
              <a:spcAft>
                <a:spcPct val="0"/>
              </a:spcAft>
              <a:buSzPct val="120000"/>
              <a:buFont typeface="Arial" panose="020B0604020202020204" pitchFamily="34" charset="0"/>
              <a:buNone/>
              <a:defRPr lang="en-GB" sz="1200" b="0" i="0" kern="1200" dirty="0" smtClean="0">
                <a:solidFill>
                  <a:srgbClr val="ECCB6E"/>
                </a:solidFill>
                <a:latin typeface="Century Gothic" panose="020B0502020202020204" pitchFamily="34" charset="0"/>
                <a:ea typeface="+mn-ea"/>
                <a:cs typeface="Poppins" pitchFamily="2" charset="77"/>
              </a:defRPr>
            </a:lvl3pPr>
            <a:lvl4pPr marL="0" indent="0" algn="l" defTabSz="-13873163" rtl="0" eaLnBrk="1" fontAlgn="base" hangingPunct="1">
              <a:spcBef>
                <a:spcPts val="200"/>
              </a:spcBef>
              <a:spcAft>
                <a:spcPct val="0"/>
              </a:spcAft>
              <a:buSzPct val="120000"/>
              <a:buFont typeface="Arial" panose="020B0604020202020204" pitchFamily="34" charset="0"/>
              <a:buNone/>
              <a:defRPr lang="en-GB" sz="1200" b="0" i="0" kern="1200" dirty="0" smtClean="0">
                <a:solidFill>
                  <a:srgbClr val="ECCB6E"/>
                </a:solidFill>
                <a:latin typeface="Century Gothic" panose="020B0502020202020204" pitchFamily="34" charset="0"/>
                <a:ea typeface="+mn-ea"/>
                <a:cs typeface="Calibri" pitchFamily="34" charset="0"/>
              </a:defRPr>
            </a:lvl4pPr>
            <a:lvl5pPr marL="0" indent="0" algn="l" defTabSz="-13873163" rtl="0" eaLnBrk="1" fontAlgn="base" hangingPunct="1">
              <a:spcBef>
                <a:spcPts val="200"/>
              </a:spcBef>
              <a:spcAft>
                <a:spcPct val="0"/>
              </a:spcAft>
              <a:buSzPct val="120000"/>
              <a:buFont typeface="Arial" panose="020B0604020202020204" pitchFamily="34" charset="0"/>
              <a:buNone/>
              <a:defRPr lang="en-US" sz="1200" b="0" i="0" kern="1200" dirty="0">
                <a:solidFill>
                  <a:srgbClr val="ECCB6E"/>
                </a:solidFill>
                <a:latin typeface="Century Gothic" panose="020B0502020202020204" pitchFamily="34" charset="0"/>
                <a:ea typeface="+mn-ea"/>
                <a:cs typeface="Calibri" pitchFamily="34" charset="0"/>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1192216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Basic text">
    <p:bg>
      <p:bgPr>
        <a:solidFill>
          <a:srgbClr val="E6EAEF">
            <a:alpha val="74117"/>
          </a:srgbClr>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08C0A8-147D-27D9-0F6A-A85D9DCF3A42}"/>
              </a:ext>
              <a:ext uri="{C183D7F6-B498-43B3-948B-1728B52AA6E4}">
                <adec:decorative xmlns:adec="http://schemas.microsoft.com/office/drawing/2017/decorative" val="1"/>
              </a:ext>
            </a:extLst>
          </p:cNvPr>
          <p:cNvSpPr txBox="1">
            <a:spLocks/>
          </p:cNvSpPr>
          <p:nvPr/>
        </p:nvSpPr>
        <p:spPr>
          <a:xfrm rot="10800000">
            <a:off x="-762227" y="264075"/>
            <a:ext cx="12314237" cy="892175"/>
          </a:xfrm>
          <a:prstGeom prst="roundRect">
            <a:avLst>
              <a:gd name="adj" fmla="val 50000"/>
            </a:avLst>
          </a:prstGeom>
          <a:solidFill>
            <a:srgbClr val="28325A"/>
          </a:solidFill>
        </p:spPr>
        <p:txBody>
          <a:bodyPr lIns="180000" tIns="180000" rIns="180000" bIns="180000" anchor="ctr"/>
          <a:lstStyle>
            <a:lvl1pPr marL="0" indent="0" algn="ctr" defTabSz="-13873163" rtl="0" eaLnBrk="1" fontAlgn="base" hangingPunct="1">
              <a:spcBef>
                <a:spcPct val="20000"/>
              </a:spcBef>
              <a:spcAft>
                <a:spcPct val="0"/>
              </a:spcAft>
              <a:buSzPct val="120000"/>
              <a:buFont typeface="Arial" panose="020B0604020202020204" pitchFamily="34" charset="0"/>
              <a:buNone/>
              <a:defRPr sz="2000" b="0" i="0">
                <a:solidFill>
                  <a:schemeClr val="bg1"/>
                </a:solidFill>
                <a:latin typeface="Sofia Pro" panose="020B0000000000000000" pitchFamily="34" charset="77"/>
                <a:ea typeface="+mn-ea"/>
                <a:cs typeface="Calibri" pitchFamily="34" charset="0"/>
              </a:defRPr>
            </a:lvl1pPr>
            <a:lvl2pPr marL="457200" indent="0" algn="l" defTabSz="-13873163" rtl="0" eaLnBrk="1" fontAlgn="base" hangingPunct="1">
              <a:spcBef>
                <a:spcPct val="20000"/>
              </a:spcBef>
              <a:spcAft>
                <a:spcPct val="0"/>
              </a:spcAft>
              <a:buFont typeface="Courier New" pitchFamily="49" charset="0"/>
              <a:buNone/>
              <a:defRPr sz="2000" b="0" i="0">
                <a:solidFill>
                  <a:srgbClr val="303E51"/>
                </a:solidFill>
                <a:latin typeface="Sofia Pro" panose="020B0000000000000000" pitchFamily="34" charset="77"/>
                <a:cs typeface="Calibri" pitchFamily="34" charset="0"/>
              </a:defRPr>
            </a:lvl2pPr>
            <a:lvl3pPr marL="914400" indent="0" algn="l" defTabSz="-13873163" rtl="0" eaLnBrk="1" fontAlgn="base" hangingPunct="1">
              <a:spcBef>
                <a:spcPct val="20000"/>
              </a:spcBef>
              <a:spcAft>
                <a:spcPct val="0"/>
              </a:spcAft>
              <a:buFont typeface="Wingdings" pitchFamily="2" charset="2"/>
              <a:buNone/>
              <a:defRPr sz="2000" b="0" i="0">
                <a:solidFill>
                  <a:srgbClr val="303E51"/>
                </a:solidFill>
                <a:latin typeface="Sofia Pro" panose="020B0000000000000000" pitchFamily="34" charset="77"/>
                <a:cs typeface="Calibri" pitchFamily="34" charset="0"/>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marL="234950" algn="l">
              <a:defRPr/>
            </a:pPr>
            <a:endParaRPr lang="en-GB" sz="2200" b="0" i="0">
              <a:solidFill>
                <a:schemeClr val="tx2"/>
              </a:solidFill>
              <a:latin typeface="Sofia Pro Medium" charset="0"/>
              <a:cs typeface="Poppins" pitchFamily="2" charset="77"/>
            </a:endParaRPr>
          </a:p>
        </p:txBody>
      </p:sp>
      <p:pic>
        <p:nvPicPr>
          <p:cNvPr id="3" name="Picture 3">
            <a:extLst>
              <a:ext uri="{FF2B5EF4-FFF2-40B4-BE49-F238E27FC236}">
                <a16:creationId xmlns:a16="http://schemas.microsoft.com/office/drawing/2014/main" id="{4F02A32B-14C0-0E47-19B2-099ADD29CA6D}"/>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452" y="6282919"/>
            <a:ext cx="216167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a:spLocks noGrp="1"/>
          </p:cNvSpPr>
          <p:nvPr>
            <p:ph sz="half" idx="2"/>
          </p:nvPr>
        </p:nvSpPr>
        <p:spPr>
          <a:xfrm>
            <a:off x="827474" y="1984075"/>
            <a:ext cx="11034126" cy="3965774"/>
          </a:xfrm>
        </p:spPr>
        <p:txBody>
          <a:bodyPr lIns="180000" tIns="180000" rIns="180000" bIns="180000" rtlCol="0"/>
          <a:lstStyle>
            <a:lvl1pPr marL="0" indent="0">
              <a:buNone/>
              <a:defRPr sz="1400">
                <a:solidFill>
                  <a:schemeClr val="tx2"/>
                </a:solidFill>
                <a:latin typeface="Poppins" pitchFamily="2" charset="77"/>
                <a:cs typeface="Poppins" pitchFamily="2" charset="77"/>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
        <p:nvSpPr>
          <p:cNvPr id="9" name="Text Placeholder 6"/>
          <p:cNvSpPr>
            <a:spLocks noGrp="1"/>
          </p:cNvSpPr>
          <p:nvPr>
            <p:ph type="body" sz="quarter" idx="12"/>
          </p:nvPr>
        </p:nvSpPr>
        <p:spPr>
          <a:xfrm>
            <a:off x="827112" y="1377950"/>
            <a:ext cx="11025584" cy="454025"/>
          </a:xfrm>
        </p:spPr>
        <p:txBody>
          <a:bodyPr anchor="ctr"/>
          <a:lstStyle>
            <a:lvl1pPr marL="0" indent="0">
              <a:buNone/>
              <a:defRPr sz="1800">
                <a:solidFill>
                  <a:schemeClr val="tx2"/>
                </a:solidFill>
                <a:latin typeface="Poppins" pitchFamily="2" charset="77"/>
                <a:cs typeface="Poppins" pitchFamily="2" charset="77"/>
              </a:defRPr>
            </a:lvl1pPr>
          </a:lstStyle>
          <a:p>
            <a:pPr lvl="0"/>
            <a:r>
              <a:rPr lang="en-GB"/>
              <a:t>Click to edit Master text styles</a:t>
            </a:r>
          </a:p>
        </p:txBody>
      </p:sp>
      <p:sp>
        <p:nvSpPr>
          <p:cNvPr id="11" name="Google Shape;213;p36"/>
          <p:cNvSpPr txBox="1">
            <a:spLocks noGrp="1"/>
          </p:cNvSpPr>
          <p:nvPr>
            <p:ph type="title"/>
          </p:nvPr>
        </p:nvSpPr>
        <p:spPr>
          <a:xfrm>
            <a:off x="827474" y="482729"/>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bg1"/>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4" name="Slide Number Placeholder 4">
            <a:extLst>
              <a:ext uri="{FF2B5EF4-FFF2-40B4-BE49-F238E27FC236}">
                <a16:creationId xmlns:a16="http://schemas.microsoft.com/office/drawing/2014/main" id="{7E17B600-AC78-FCE0-8CFE-A753D8EECE78}"/>
              </a:ext>
            </a:extLst>
          </p:cNvPr>
          <p:cNvSpPr>
            <a:spLocks noGrp="1"/>
          </p:cNvSpPr>
          <p:nvPr>
            <p:ph type="sldNum" sz="quarter" idx="10"/>
          </p:nvPr>
        </p:nvSpPr>
        <p:spPr>
          <a:xfrm>
            <a:off x="11603552" y="6492175"/>
            <a:ext cx="504825" cy="288925"/>
          </a:xfrm>
          <a:prstGeom prst="rect">
            <a:avLst/>
          </a:prstGeom>
        </p:spPr>
        <p:txBody>
          <a:bodyPr vert="horz" lIns="91440" tIns="45720" rIns="91440" bIns="45720" rtlCol="0" anchor="ctr"/>
          <a:lstStyle>
            <a:lvl1pPr algn="ctr">
              <a:defRPr sz="1200" b="0" i="0" smtClean="0">
                <a:solidFill>
                  <a:schemeClr val="tx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206334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asic text">
    <p:bg>
      <p:bgPr>
        <a:solidFill>
          <a:srgbClr val="E6EAEF">
            <a:alpha val="74117"/>
          </a:srgbClr>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08C0A8-147D-27D9-0F6A-A85D9DCF3A42}"/>
              </a:ext>
              <a:ext uri="{C183D7F6-B498-43B3-948B-1728B52AA6E4}">
                <adec:decorative xmlns:adec="http://schemas.microsoft.com/office/drawing/2017/decorative" val="1"/>
              </a:ext>
            </a:extLst>
          </p:cNvPr>
          <p:cNvSpPr txBox="1">
            <a:spLocks/>
          </p:cNvSpPr>
          <p:nvPr/>
        </p:nvSpPr>
        <p:spPr>
          <a:xfrm>
            <a:off x="446088" y="263525"/>
            <a:ext cx="12314237" cy="892175"/>
          </a:xfrm>
          <a:prstGeom prst="roundRect">
            <a:avLst>
              <a:gd name="adj" fmla="val 50000"/>
            </a:avLst>
          </a:prstGeom>
          <a:solidFill>
            <a:srgbClr val="28325A"/>
          </a:solidFill>
        </p:spPr>
        <p:txBody>
          <a:bodyPr lIns="180000" tIns="180000" rIns="180000" bIns="180000" anchor="ctr"/>
          <a:lstStyle>
            <a:lvl1pPr marL="0" indent="0" algn="ctr" defTabSz="-13873163" rtl="0" eaLnBrk="1" fontAlgn="base" hangingPunct="1">
              <a:spcBef>
                <a:spcPct val="20000"/>
              </a:spcBef>
              <a:spcAft>
                <a:spcPct val="0"/>
              </a:spcAft>
              <a:buSzPct val="120000"/>
              <a:buFont typeface="Arial" panose="020B0604020202020204" pitchFamily="34" charset="0"/>
              <a:buNone/>
              <a:defRPr sz="2000" b="0" i="0">
                <a:solidFill>
                  <a:schemeClr val="bg1"/>
                </a:solidFill>
                <a:latin typeface="Sofia Pro" panose="020B0000000000000000" pitchFamily="34" charset="77"/>
                <a:ea typeface="+mn-ea"/>
                <a:cs typeface="Calibri" pitchFamily="34" charset="0"/>
              </a:defRPr>
            </a:lvl1pPr>
            <a:lvl2pPr marL="457200" indent="0" algn="l" defTabSz="-13873163" rtl="0" eaLnBrk="1" fontAlgn="base" hangingPunct="1">
              <a:spcBef>
                <a:spcPct val="20000"/>
              </a:spcBef>
              <a:spcAft>
                <a:spcPct val="0"/>
              </a:spcAft>
              <a:buFont typeface="Courier New" pitchFamily="49" charset="0"/>
              <a:buNone/>
              <a:defRPr sz="2000" b="0" i="0">
                <a:solidFill>
                  <a:srgbClr val="303E51"/>
                </a:solidFill>
                <a:latin typeface="Sofia Pro" panose="020B0000000000000000" pitchFamily="34" charset="77"/>
                <a:cs typeface="Calibri" pitchFamily="34" charset="0"/>
              </a:defRPr>
            </a:lvl2pPr>
            <a:lvl3pPr marL="914400" indent="0" algn="l" defTabSz="-13873163" rtl="0" eaLnBrk="1" fontAlgn="base" hangingPunct="1">
              <a:spcBef>
                <a:spcPct val="20000"/>
              </a:spcBef>
              <a:spcAft>
                <a:spcPct val="0"/>
              </a:spcAft>
              <a:buFont typeface="Wingdings" pitchFamily="2" charset="2"/>
              <a:buNone/>
              <a:defRPr sz="2000" b="0" i="0">
                <a:solidFill>
                  <a:srgbClr val="303E51"/>
                </a:solidFill>
                <a:latin typeface="Sofia Pro" panose="020B0000000000000000" pitchFamily="34" charset="77"/>
                <a:cs typeface="Calibri" pitchFamily="34" charset="0"/>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marL="234950" algn="l">
              <a:defRPr/>
            </a:pPr>
            <a:endParaRPr lang="en-GB" sz="2200" b="0" i="0">
              <a:solidFill>
                <a:schemeClr val="tx2"/>
              </a:solidFill>
              <a:latin typeface="Sofia Pro Medium" charset="0"/>
              <a:cs typeface="Poppins" pitchFamily="2" charset="77"/>
            </a:endParaRPr>
          </a:p>
        </p:txBody>
      </p:sp>
      <p:pic>
        <p:nvPicPr>
          <p:cNvPr id="3" name="Picture 3">
            <a:extLst>
              <a:ext uri="{FF2B5EF4-FFF2-40B4-BE49-F238E27FC236}">
                <a16:creationId xmlns:a16="http://schemas.microsoft.com/office/drawing/2014/main" id="{4F02A32B-14C0-0E47-19B2-099ADD29CA6D}"/>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56138" y="6124575"/>
            <a:ext cx="28797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a:spLocks noGrp="1"/>
          </p:cNvSpPr>
          <p:nvPr>
            <p:ph sz="half" idx="2"/>
          </p:nvPr>
        </p:nvSpPr>
        <p:spPr>
          <a:xfrm>
            <a:off x="827474" y="1984075"/>
            <a:ext cx="11034126" cy="3965774"/>
          </a:xfrm>
        </p:spPr>
        <p:txBody>
          <a:bodyPr lIns="180000" tIns="180000" rIns="180000" bIns="180000" rtlCol="0"/>
          <a:lstStyle>
            <a:lvl1pPr marL="0" indent="0">
              <a:buNone/>
              <a:defRPr sz="1400">
                <a:solidFill>
                  <a:schemeClr val="tx2"/>
                </a:solidFill>
                <a:latin typeface="Poppins" pitchFamily="2" charset="77"/>
                <a:cs typeface="Poppins" pitchFamily="2" charset="77"/>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
        <p:nvSpPr>
          <p:cNvPr id="9" name="Text Placeholder 6"/>
          <p:cNvSpPr>
            <a:spLocks noGrp="1"/>
          </p:cNvSpPr>
          <p:nvPr>
            <p:ph type="body" sz="quarter" idx="12"/>
          </p:nvPr>
        </p:nvSpPr>
        <p:spPr>
          <a:xfrm>
            <a:off x="827112" y="1377950"/>
            <a:ext cx="11025584" cy="454025"/>
          </a:xfrm>
        </p:spPr>
        <p:txBody>
          <a:bodyPr anchor="ctr"/>
          <a:lstStyle>
            <a:lvl1pPr marL="0" indent="0">
              <a:buNone/>
              <a:defRPr sz="1800">
                <a:solidFill>
                  <a:schemeClr val="tx2"/>
                </a:solidFill>
                <a:latin typeface="Poppins" pitchFamily="2" charset="77"/>
                <a:cs typeface="Poppins" pitchFamily="2" charset="77"/>
              </a:defRPr>
            </a:lvl1pPr>
          </a:lstStyle>
          <a:p>
            <a:pPr lvl="0"/>
            <a:r>
              <a:rPr lang="en-GB"/>
              <a:t>Click to edit Master text styles</a:t>
            </a:r>
          </a:p>
        </p:txBody>
      </p:sp>
      <p:sp>
        <p:nvSpPr>
          <p:cNvPr id="11" name="Google Shape;213;p36"/>
          <p:cNvSpPr txBox="1">
            <a:spLocks noGrp="1"/>
          </p:cNvSpPr>
          <p:nvPr>
            <p:ph type="title"/>
          </p:nvPr>
        </p:nvSpPr>
        <p:spPr>
          <a:xfrm>
            <a:off x="827474" y="482729"/>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bg1"/>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4" name="Slide Number Placeholder 4">
            <a:extLst>
              <a:ext uri="{FF2B5EF4-FFF2-40B4-BE49-F238E27FC236}">
                <a16:creationId xmlns:a16="http://schemas.microsoft.com/office/drawing/2014/main" id="{8493726E-620B-7047-B44D-52BA076EFA76}"/>
              </a:ext>
            </a:extLst>
          </p:cNvPr>
          <p:cNvSpPr>
            <a:spLocks noGrp="1"/>
          </p:cNvSpPr>
          <p:nvPr>
            <p:ph type="sldNum" sz="quarter" idx="10"/>
          </p:nvPr>
        </p:nvSpPr>
        <p:spPr>
          <a:xfrm>
            <a:off x="11603552" y="6492175"/>
            <a:ext cx="504825" cy="288925"/>
          </a:xfrm>
          <a:prstGeom prst="rect">
            <a:avLst/>
          </a:prstGeom>
        </p:spPr>
        <p:txBody>
          <a:bodyPr vert="horz" lIns="91440" tIns="45720" rIns="91440" bIns="45720" rtlCol="0" anchor="ctr"/>
          <a:lstStyle>
            <a:lvl1pPr algn="ctr">
              <a:defRPr sz="1200" b="0" i="0" smtClean="0">
                <a:solidFill>
                  <a:schemeClr val="tx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21303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asic text">
    <p:bg>
      <p:bgPr>
        <a:solidFill>
          <a:srgbClr val="E6EAEF">
            <a:alpha val="74117"/>
          </a:srgbClr>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08C0A8-147D-27D9-0F6A-A85D9DCF3A42}"/>
              </a:ext>
              <a:ext uri="{C183D7F6-B498-43B3-948B-1728B52AA6E4}">
                <adec:decorative xmlns:adec="http://schemas.microsoft.com/office/drawing/2017/decorative" val="1"/>
              </a:ext>
            </a:extLst>
          </p:cNvPr>
          <p:cNvSpPr txBox="1">
            <a:spLocks/>
          </p:cNvSpPr>
          <p:nvPr/>
        </p:nvSpPr>
        <p:spPr>
          <a:xfrm rot="10800000">
            <a:off x="-849312" y="264075"/>
            <a:ext cx="12314237" cy="892175"/>
          </a:xfrm>
          <a:prstGeom prst="roundRect">
            <a:avLst>
              <a:gd name="adj" fmla="val 50000"/>
            </a:avLst>
          </a:prstGeom>
          <a:solidFill>
            <a:srgbClr val="28325A"/>
          </a:solidFill>
        </p:spPr>
        <p:txBody>
          <a:bodyPr lIns="180000" tIns="180000" rIns="180000" bIns="180000" anchor="ctr"/>
          <a:lstStyle>
            <a:lvl1pPr marL="0" indent="0" algn="ctr" defTabSz="-13873163" rtl="0" eaLnBrk="1" fontAlgn="base" hangingPunct="1">
              <a:spcBef>
                <a:spcPct val="20000"/>
              </a:spcBef>
              <a:spcAft>
                <a:spcPct val="0"/>
              </a:spcAft>
              <a:buSzPct val="120000"/>
              <a:buFont typeface="Arial" panose="020B0604020202020204" pitchFamily="34" charset="0"/>
              <a:buNone/>
              <a:defRPr sz="2000" b="0" i="0">
                <a:solidFill>
                  <a:schemeClr val="bg1"/>
                </a:solidFill>
                <a:latin typeface="Sofia Pro" panose="020B0000000000000000" pitchFamily="34" charset="77"/>
                <a:ea typeface="+mn-ea"/>
                <a:cs typeface="Calibri" pitchFamily="34" charset="0"/>
              </a:defRPr>
            </a:lvl1pPr>
            <a:lvl2pPr marL="457200" indent="0" algn="l" defTabSz="-13873163" rtl="0" eaLnBrk="1" fontAlgn="base" hangingPunct="1">
              <a:spcBef>
                <a:spcPct val="20000"/>
              </a:spcBef>
              <a:spcAft>
                <a:spcPct val="0"/>
              </a:spcAft>
              <a:buFont typeface="Courier New" pitchFamily="49" charset="0"/>
              <a:buNone/>
              <a:defRPr sz="2000" b="0" i="0">
                <a:solidFill>
                  <a:srgbClr val="303E51"/>
                </a:solidFill>
                <a:latin typeface="Sofia Pro" panose="020B0000000000000000" pitchFamily="34" charset="77"/>
                <a:cs typeface="Calibri" pitchFamily="34" charset="0"/>
              </a:defRPr>
            </a:lvl2pPr>
            <a:lvl3pPr marL="914400" indent="0" algn="l" defTabSz="-13873163" rtl="0" eaLnBrk="1" fontAlgn="base" hangingPunct="1">
              <a:spcBef>
                <a:spcPct val="20000"/>
              </a:spcBef>
              <a:spcAft>
                <a:spcPct val="0"/>
              </a:spcAft>
              <a:buFont typeface="Wingdings" pitchFamily="2" charset="2"/>
              <a:buNone/>
              <a:defRPr sz="2000" b="0" i="0">
                <a:solidFill>
                  <a:srgbClr val="303E51"/>
                </a:solidFill>
                <a:latin typeface="Sofia Pro" panose="020B0000000000000000" pitchFamily="34" charset="77"/>
                <a:cs typeface="Calibri" pitchFamily="34" charset="0"/>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marL="234950" algn="l">
              <a:defRPr/>
            </a:pPr>
            <a:endParaRPr lang="en-GB" sz="2200" b="0" i="0">
              <a:solidFill>
                <a:schemeClr val="tx2"/>
              </a:solidFill>
              <a:latin typeface="Sofia Pro Medium" charset="0"/>
              <a:cs typeface="Poppins" pitchFamily="2" charset="77"/>
            </a:endParaRPr>
          </a:p>
        </p:txBody>
      </p:sp>
      <p:pic>
        <p:nvPicPr>
          <p:cNvPr id="3" name="Picture 3">
            <a:extLst>
              <a:ext uri="{FF2B5EF4-FFF2-40B4-BE49-F238E27FC236}">
                <a16:creationId xmlns:a16="http://schemas.microsoft.com/office/drawing/2014/main" id="{4F02A32B-14C0-0E47-19B2-099ADD29CA6D}"/>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453" y="6404802"/>
            <a:ext cx="1581376" cy="3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a:spLocks noGrp="1"/>
          </p:cNvSpPr>
          <p:nvPr>
            <p:ph sz="half" idx="2"/>
          </p:nvPr>
        </p:nvSpPr>
        <p:spPr>
          <a:xfrm>
            <a:off x="827474" y="1984075"/>
            <a:ext cx="11034126" cy="3965774"/>
          </a:xfrm>
        </p:spPr>
        <p:txBody>
          <a:bodyPr lIns="180000" tIns="180000" rIns="180000" bIns="180000" rtlCol="0"/>
          <a:lstStyle>
            <a:lvl1pPr marL="0" indent="0">
              <a:buNone/>
              <a:defRPr sz="1400">
                <a:solidFill>
                  <a:schemeClr val="tx2"/>
                </a:solidFill>
                <a:latin typeface="Poppins" pitchFamily="2" charset="77"/>
                <a:cs typeface="Poppins" pitchFamily="2" charset="77"/>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
        <p:nvSpPr>
          <p:cNvPr id="9" name="Text Placeholder 6"/>
          <p:cNvSpPr>
            <a:spLocks noGrp="1"/>
          </p:cNvSpPr>
          <p:nvPr>
            <p:ph type="body" sz="quarter" idx="12"/>
          </p:nvPr>
        </p:nvSpPr>
        <p:spPr>
          <a:xfrm>
            <a:off x="827112" y="1377950"/>
            <a:ext cx="11025584" cy="454025"/>
          </a:xfrm>
        </p:spPr>
        <p:txBody>
          <a:bodyPr anchor="ctr"/>
          <a:lstStyle>
            <a:lvl1pPr marL="0" indent="0">
              <a:buNone/>
              <a:defRPr sz="1800">
                <a:solidFill>
                  <a:schemeClr val="tx2"/>
                </a:solidFill>
                <a:latin typeface="Poppins" pitchFamily="2" charset="77"/>
                <a:cs typeface="Poppins" pitchFamily="2" charset="77"/>
              </a:defRPr>
            </a:lvl1pPr>
          </a:lstStyle>
          <a:p>
            <a:pPr lvl="0"/>
            <a:r>
              <a:rPr lang="en-GB"/>
              <a:t>Click to edit Master text styles</a:t>
            </a:r>
          </a:p>
        </p:txBody>
      </p:sp>
      <p:sp>
        <p:nvSpPr>
          <p:cNvPr id="11" name="Google Shape;213;p36"/>
          <p:cNvSpPr txBox="1">
            <a:spLocks noGrp="1"/>
          </p:cNvSpPr>
          <p:nvPr>
            <p:ph type="title"/>
          </p:nvPr>
        </p:nvSpPr>
        <p:spPr>
          <a:xfrm>
            <a:off x="827474" y="482729"/>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bg1"/>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4" name="Slide Number Placeholder 4">
            <a:extLst>
              <a:ext uri="{FF2B5EF4-FFF2-40B4-BE49-F238E27FC236}">
                <a16:creationId xmlns:a16="http://schemas.microsoft.com/office/drawing/2014/main" id="{220544FC-9FDF-CE01-E1EB-7BE98C901378}"/>
              </a:ext>
            </a:extLst>
          </p:cNvPr>
          <p:cNvSpPr>
            <a:spLocks noGrp="1"/>
          </p:cNvSpPr>
          <p:nvPr>
            <p:ph type="sldNum" sz="quarter" idx="10"/>
          </p:nvPr>
        </p:nvSpPr>
        <p:spPr>
          <a:xfrm>
            <a:off x="11603552" y="6492175"/>
            <a:ext cx="504825" cy="288925"/>
          </a:xfrm>
          <a:prstGeom prst="rect">
            <a:avLst/>
          </a:prstGeom>
        </p:spPr>
        <p:txBody>
          <a:bodyPr vert="horz" lIns="91440" tIns="45720" rIns="91440" bIns="45720" rtlCol="0" anchor="ctr"/>
          <a:lstStyle>
            <a:lvl1pPr algn="ctr">
              <a:defRPr sz="1200" b="0" i="0" smtClean="0">
                <a:solidFill>
                  <a:schemeClr val="tx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649890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asic text">
    <p:bg>
      <p:bgPr>
        <a:solidFill>
          <a:srgbClr val="E6EAEF">
            <a:alpha val="74117"/>
          </a:srgbClr>
        </a:solidFill>
        <a:effectLst/>
      </p:bgPr>
    </p:bg>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08C0A8-147D-27D9-0F6A-A85D9DCF3A42}"/>
              </a:ext>
              <a:ext uri="{C183D7F6-B498-43B3-948B-1728B52AA6E4}">
                <adec:decorative xmlns:adec="http://schemas.microsoft.com/office/drawing/2017/decorative" val="1"/>
              </a:ext>
            </a:extLst>
          </p:cNvPr>
          <p:cNvSpPr txBox="1">
            <a:spLocks/>
          </p:cNvSpPr>
          <p:nvPr/>
        </p:nvSpPr>
        <p:spPr>
          <a:xfrm rot="10800000">
            <a:off x="-762227" y="264075"/>
            <a:ext cx="12314237" cy="892175"/>
          </a:xfrm>
          <a:prstGeom prst="roundRect">
            <a:avLst>
              <a:gd name="adj" fmla="val 50000"/>
            </a:avLst>
          </a:prstGeom>
          <a:solidFill>
            <a:srgbClr val="28325A"/>
          </a:solidFill>
        </p:spPr>
        <p:txBody>
          <a:bodyPr lIns="180000" tIns="180000" rIns="180000" bIns="180000" anchor="ctr"/>
          <a:lstStyle>
            <a:lvl1pPr marL="0" indent="0" algn="ctr" defTabSz="-13873163" rtl="0" eaLnBrk="1" fontAlgn="base" hangingPunct="1">
              <a:spcBef>
                <a:spcPct val="20000"/>
              </a:spcBef>
              <a:spcAft>
                <a:spcPct val="0"/>
              </a:spcAft>
              <a:buSzPct val="120000"/>
              <a:buFont typeface="Arial" panose="020B0604020202020204" pitchFamily="34" charset="0"/>
              <a:buNone/>
              <a:defRPr sz="2000" b="0" i="0">
                <a:solidFill>
                  <a:schemeClr val="bg1"/>
                </a:solidFill>
                <a:latin typeface="Sofia Pro" panose="020B0000000000000000" pitchFamily="34" charset="77"/>
                <a:ea typeface="+mn-ea"/>
                <a:cs typeface="Calibri" pitchFamily="34" charset="0"/>
              </a:defRPr>
            </a:lvl1pPr>
            <a:lvl2pPr marL="457200" indent="0" algn="l" defTabSz="-13873163" rtl="0" eaLnBrk="1" fontAlgn="base" hangingPunct="1">
              <a:spcBef>
                <a:spcPct val="20000"/>
              </a:spcBef>
              <a:spcAft>
                <a:spcPct val="0"/>
              </a:spcAft>
              <a:buFont typeface="Courier New" pitchFamily="49" charset="0"/>
              <a:buNone/>
              <a:defRPr sz="2000" b="0" i="0">
                <a:solidFill>
                  <a:srgbClr val="303E51"/>
                </a:solidFill>
                <a:latin typeface="Sofia Pro" panose="020B0000000000000000" pitchFamily="34" charset="77"/>
                <a:cs typeface="Calibri" pitchFamily="34" charset="0"/>
              </a:defRPr>
            </a:lvl2pPr>
            <a:lvl3pPr marL="914400" indent="0" algn="l" defTabSz="-13873163" rtl="0" eaLnBrk="1" fontAlgn="base" hangingPunct="1">
              <a:spcBef>
                <a:spcPct val="20000"/>
              </a:spcBef>
              <a:spcAft>
                <a:spcPct val="0"/>
              </a:spcAft>
              <a:buFont typeface="Wingdings" pitchFamily="2" charset="2"/>
              <a:buNone/>
              <a:defRPr sz="2000" b="0" i="0">
                <a:solidFill>
                  <a:srgbClr val="303E51"/>
                </a:solidFill>
                <a:latin typeface="Sofia Pro" panose="020B0000000000000000" pitchFamily="34" charset="77"/>
                <a:cs typeface="Calibri" pitchFamily="34" charset="0"/>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marL="234950" algn="l">
              <a:defRPr/>
            </a:pPr>
            <a:endParaRPr lang="en-GB" sz="2200" b="0" i="0">
              <a:solidFill>
                <a:schemeClr val="tx2"/>
              </a:solidFill>
              <a:latin typeface="Sofia Pro Medium" charset="0"/>
              <a:cs typeface="Poppins" pitchFamily="2" charset="77"/>
            </a:endParaRPr>
          </a:p>
        </p:txBody>
      </p:sp>
      <p:pic>
        <p:nvPicPr>
          <p:cNvPr id="3" name="Picture 3">
            <a:extLst>
              <a:ext uri="{FF2B5EF4-FFF2-40B4-BE49-F238E27FC236}">
                <a16:creationId xmlns:a16="http://schemas.microsoft.com/office/drawing/2014/main" id="{4F02A32B-14C0-0E47-19B2-099ADD29CA6D}"/>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9452" y="6282919"/>
            <a:ext cx="2161679"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a:spLocks noGrp="1"/>
          </p:cNvSpPr>
          <p:nvPr>
            <p:ph sz="half" idx="2"/>
          </p:nvPr>
        </p:nvSpPr>
        <p:spPr>
          <a:xfrm>
            <a:off x="827474" y="1984075"/>
            <a:ext cx="11034126" cy="3965774"/>
          </a:xfrm>
        </p:spPr>
        <p:txBody>
          <a:bodyPr lIns="180000" tIns="180000" rIns="180000" bIns="180000" rtlCol="0"/>
          <a:lstStyle>
            <a:lvl1pPr marL="0" indent="0">
              <a:buNone/>
              <a:defRPr sz="1400">
                <a:solidFill>
                  <a:schemeClr val="tx2"/>
                </a:solidFill>
                <a:latin typeface="Poppins" pitchFamily="2" charset="77"/>
                <a:cs typeface="Poppins" pitchFamily="2" charset="77"/>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
        <p:nvSpPr>
          <p:cNvPr id="9" name="Text Placeholder 6"/>
          <p:cNvSpPr>
            <a:spLocks noGrp="1"/>
          </p:cNvSpPr>
          <p:nvPr>
            <p:ph type="body" sz="quarter" idx="12"/>
          </p:nvPr>
        </p:nvSpPr>
        <p:spPr>
          <a:xfrm>
            <a:off x="827112" y="1377950"/>
            <a:ext cx="11025584" cy="454025"/>
          </a:xfrm>
        </p:spPr>
        <p:txBody>
          <a:bodyPr anchor="ctr"/>
          <a:lstStyle>
            <a:lvl1pPr marL="0" indent="0">
              <a:buNone/>
              <a:defRPr sz="1800">
                <a:solidFill>
                  <a:schemeClr val="tx2"/>
                </a:solidFill>
                <a:latin typeface="Poppins" pitchFamily="2" charset="77"/>
                <a:cs typeface="Poppins" pitchFamily="2" charset="77"/>
              </a:defRPr>
            </a:lvl1pPr>
          </a:lstStyle>
          <a:p>
            <a:pPr lvl="0"/>
            <a:r>
              <a:rPr lang="en-GB"/>
              <a:t>Click to edit Master text styles</a:t>
            </a:r>
          </a:p>
        </p:txBody>
      </p:sp>
      <p:sp>
        <p:nvSpPr>
          <p:cNvPr id="11" name="Google Shape;213;p36"/>
          <p:cNvSpPr txBox="1">
            <a:spLocks noGrp="1"/>
          </p:cNvSpPr>
          <p:nvPr>
            <p:ph type="title"/>
          </p:nvPr>
        </p:nvSpPr>
        <p:spPr>
          <a:xfrm>
            <a:off x="827474" y="482729"/>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bg1"/>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4" name="Slide Number Placeholder 4">
            <a:extLst>
              <a:ext uri="{FF2B5EF4-FFF2-40B4-BE49-F238E27FC236}">
                <a16:creationId xmlns:a16="http://schemas.microsoft.com/office/drawing/2014/main" id="{7E17B600-AC78-FCE0-8CFE-A753D8EECE78}"/>
              </a:ext>
            </a:extLst>
          </p:cNvPr>
          <p:cNvSpPr>
            <a:spLocks noGrp="1"/>
          </p:cNvSpPr>
          <p:nvPr>
            <p:ph type="sldNum" sz="quarter" idx="10"/>
          </p:nvPr>
        </p:nvSpPr>
        <p:spPr>
          <a:xfrm>
            <a:off x="11603552" y="6492175"/>
            <a:ext cx="504825" cy="288925"/>
          </a:xfrm>
          <a:prstGeom prst="rect">
            <a:avLst/>
          </a:prstGeom>
        </p:spPr>
        <p:txBody>
          <a:bodyPr vert="horz" lIns="91440" tIns="45720" rIns="91440" bIns="45720" rtlCol="0" anchor="ctr"/>
          <a:lstStyle>
            <a:lvl1pPr algn="ctr">
              <a:defRPr sz="1200" b="0" i="0" smtClean="0">
                <a:solidFill>
                  <a:schemeClr val="tx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2555270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pen format">
    <p:bg>
      <p:bgPr>
        <a:solidFill>
          <a:srgbClr val="E6EAEF">
            <a:alpha val="73724"/>
          </a:srgbClr>
        </a:solid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55CC1EE4-E415-4A88-8CEA-F53D2AD485A0}"/>
              </a:ext>
              <a:ext uri="{C183D7F6-B498-43B3-948B-1728B52AA6E4}">
                <adec:decorative xmlns:adec="http://schemas.microsoft.com/office/drawing/2017/decorative" val="1"/>
              </a:ext>
            </a:extLst>
          </p:cNvPr>
          <p:cNvSpPr txBox="1">
            <a:spLocks/>
          </p:cNvSpPr>
          <p:nvPr userDrawn="1"/>
        </p:nvSpPr>
        <p:spPr>
          <a:xfrm>
            <a:off x="446088" y="263525"/>
            <a:ext cx="12314237" cy="892175"/>
          </a:xfrm>
          <a:prstGeom prst="roundRect">
            <a:avLst>
              <a:gd name="adj" fmla="val 50000"/>
            </a:avLst>
          </a:prstGeom>
          <a:solidFill>
            <a:srgbClr val="28325A"/>
          </a:solidFill>
        </p:spPr>
        <p:txBody>
          <a:bodyPr lIns="180000" tIns="180000" rIns="180000" bIns="180000" anchor="ctr"/>
          <a:lstStyle>
            <a:lvl1pPr marL="0" indent="0" algn="ctr" defTabSz="-13873163" rtl="0" eaLnBrk="1" fontAlgn="base" hangingPunct="1">
              <a:spcBef>
                <a:spcPct val="20000"/>
              </a:spcBef>
              <a:spcAft>
                <a:spcPct val="0"/>
              </a:spcAft>
              <a:buSzPct val="120000"/>
              <a:buFont typeface="Arial" panose="020B0604020202020204" pitchFamily="34" charset="0"/>
              <a:buNone/>
              <a:defRPr sz="2000" b="0" i="0">
                <a:solidFill>
                  <a:schemeClr val="bg1"/>
                </a:solidFill>
                <a:latin typeface="Sofia Pro" panose="020B0000000000000000" pitchFamily="34" charset="77"/>
                <a:ea typeface="+mn-ea"/>
                <a:cs typeface="Calibri" pitchFamily="34" charset="0"/>
              </a:defRPr>
            </a:lvl1pPr>
            <a:lvl2pPr marL="457200" indent="0" algn="l" defTabSz="-13873163" rtl="0" eaLnBrk="1" fontAlgn="base" hangingPunct="1">
              <a:spcBef>
                <a:spcPct val="20000"/>
              </a:spcBef>
              <a:spcAft>
                <a:spcPct val="0"/>
              </a:spcAft>
              <a:buFont typeface="Courier New" pitchFamily="49" charset="0"/>
              <a:buNone/>
              <a:defRPr sz="2000" b="0" i="0">
                <a:solidFill>
                  <a:srgbClr val="303E51"/>
                </a:solidFill>
                <a:latin typeface="Sofia Pro" panose="020B0000000000000000" pitchFamily="34" charset="77"/>
                <a:cs typeface="Calibri" pitchFamily="34" charset="0"/>
              </a:defRPr>
            </a:lvl2pPr>
            <a:lvl3pPr marL="914400" indent="0" algn="l" defTabSz="-13873163" rtl="0" eaLnBrk="1" fontAlgn="base" hangingPunct="1">
              <a:spcBef>
                <a:spcPct val="20000"/>
              </a:spcBef>
              <a:spcAft>
                <a:spcPct val="0"/>
              </a:spcAft>
              <a:buFont typeface="Wingdings" pitchFamily="2" charset="2"/>
              <a:buNone/>
              <a:defRPr sz="2000" b="0" i="0">
                <a:solidFill>
                  <a:srgbClr val="303E51"/>
                </a:solidFill>
                <a:latin typeface="Sofia Pro" panose="020B0000000000000000" pitchFamily="34" charset="77"/>
                <a:cs typeface="Calibri" pitchFamily="34" charset="0"/>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marL="234950" algn="l">
              <a:defRPr/>
            </a:pPr>
            <a:endParaRPr lang="en-GB" sz="2200" b="0" i="0">
              <a:solidFill>
                <a:schemeClr val="tx2"/>
              </a:solidFill>
              <a:latin typeface="Sofia Pro Medium" charset="0"/>
              <a:cs typeface="Poppins" pitchFamily="2" charset="77"/>
            </a:endParaRPr>
          </a:p>
        </p:txBody>
      </p:sp>
      <p:pic>
        <p:nvPicPr>
          <p:cNvPr id="3" name="Picture 3">
            <a:extLst>
              <a:ext uri="{FF2B5EF4-FFF2-40B4-BE49-F238E27FC236}">
                <a16:creationId xmlns:a16="http://schemas.microsoft.com/office/drawing/2014/main" id="{C1C79A0D-A497-7A5C-9811-579C092C421E}"/>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56137" y="6079331"/>
            <a:ext cx="28797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F42C23CD-F819-E440-5F90-0DA5DA769532}"/>
              </a:ext>
            </a:extLst>
          </p:cNvPr>
          <p:cNvSpPr>
            <a:spLocks noGrp="1"/>
          </p:cNvSpPr>
          <p:nvPr>
            <p:ph sz="half" idx="2"/>
          </p:nvPr>
        </p:nvSpPr>
        <p:spPr>
          <a:xfrm>
            <a:off x="827474" y="1984075"/>
            <a:ext cx="11034126" cy="3965774"/>
          </a:xfrm>
        </p:spPr>
        <p:txBody>
          <a:bodyPr lIns="180000" tIns="180000" rIns="180000" bIns="180000" rtlCol="0"/>
          <a:lstStyle>
            <a:lvl1pPr marL="0" indent="0">
              <a:buNone/>
              <a:defRPr sz="1400">
                <a:solidFill>
                  <a:schemeClr val="tx2"/>
                </a:solidFill>
                <a:latin typeface="Poppins" pitchFamily="2" charset="77"/>
                <a:cs typeface="Poppins" pitchFamily="2" charset="77"/>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
        <p:nvSpPr>
          <p:cNvPr id="6" name="Text Placeholder 6">
            <a:extLst>
              <a:ext uri="{FF2B5EF4-FFF2-40B4-BE49-F238E27FC236}">
                <a16:creationId xmlns:a16="http://schemas.microsoft.com/office/drawing/2014/main" id="{215C4A07-B2B0-F505-50DB-5FB766711E48}"/>
              </a:ext>
            </a:extLst>
          </p:cNvPr>
          <p:cNvSpPr>
            <a:spLocks noGrp="1"/>
          </p:cNvSpPr>
          <p:nvPr>
            <p:ph type="body" sz="quarter" idx="12"/>
          </p:nvPr>
        </p:nvSpPr>
        <p:spPr>
          <a:xfrm>
            <a:off x="827112" y="1377950"/>
            <a:ext cx="11025584" cy="454025"/>
          </a:xfrm>
        </p:spPr>
        <p:txBody>
          <a:bodyPr anchor="ctr"/>
          <a:lstStyle>
            <a:lvl1pPr marL="0" indent="0">
              <a:buNone/>
              <a:defRPr sz="1800">
                <a:solidFill>
                  <a:schemeClr val="tx2"/>
                </a:solidFill>
                <a:latin typeface="Poppins" pitchFamily="2" charset="77"/>
                <a:cs typeface="Poppins" pitchFamily="2" charset="77"/>
              </a:defRPr>
            </a:lvl1pPr>
          </a:lstStyle>
          <a:p>
            <a:pPr lvl="0"/>
            <a:r>
              <a:rPr lang="en-GB"/>
              <a:t>Click to edit Master text styles</a:t>
            </a:r>
          </a:p>
        </p:txBody>
      </p:sp>
      <p:sp>
        <p:nvSpPr>
          <p:cNvPr id="7" name="Google Shape;213;p36">
            <a:extLst>
              <a:ext uri="{FF2B5EF4-FFF2-40B4-BE49-F238E27FC236}">
                <a16:creationId xmlns:a16="http://schemas.microsoft.com/office/drawing/2014/main" id="{9FD4E593-1F04-C752-C447-7D9B3DA9D629}"/>
              </a:ext>
            </a:extLst>
          </p:cNvPr>
          <p:cNvSpPr txBox="1">
            <a:spLocks noGrp="1"/>
          </p:cNvSpPr>
          <p:nvPr>
            <p:ph type="title"/>
          </p:nvPr>
        </p:nvSpPr>
        <p:spPr>
          <a:xfrm>
            <a:off x="827474" y="482729"/>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bg1"/>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 name="Slide Number Placeholder 4">
            <a:extLst>
              <a:ext uri="{FF2B5EF4-FFF2-40B4-BE49-F238E27FC236}">
                <a16:creationId xmlns:a16="http://schemas.microsoft.com/office/drawing/2014/main" id="{8219A438-E0EC-1FE3-EC3C-A0FE8275080C}"/>
              </a:ext>
            </a:extLst>
          </p:cNvPr>
          <p:cNvSpPr>
            <a:spLocks noGrp="1"/>
          </p:cNvSpPr>
          <p:nvPr>
            <p:ph type="sldNum" sz="quarter" idx="10"/>
          </p:nvPr>
        </p:nvSpPr>
        <p:spPr>
          <a:xfrm>
            <a:off x="11603552" y="6492175"/>
            <a:ext cx="504825" cy="288925"/>
          </a:xfrm>
          <a:prstGeom prst="rect">
            <a:avLst/>
          </a:prstGeom>
        </p:spPr>
        <p:txBody>
          <a:bodyPr vert="horz" lIns="91440" tIns="45720" rIns="91440" bIns="45720" rtlCol="0" anchor="ctr"/>
          <a:lstStyle>
            <a:lvl1pPr algn="ctr">
              <a:defRPr sz="1200" b="0" i="0" smtClean="0">
                <a:solidFill>
                  <a:schemeClr val="tx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1301828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_header">
    <p:bg>
      <p:bgPr>
        <a:solidFill>
          <a:srgbClr val="28325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5F06ADA-AFC2-24DF-54D5-5FF2CCB97A40}"/>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234950"/>
            <a:ext cx="28765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164078" y="2147131"/>
            <a:ext cx="7515617" cy="1408680"/>
          </a:xfrm>
          <a:prstGeom prst="rect">
            <a:avLst/>
          </a:prstGeom>
        </p:spPr>
        <p:txBody>
          <a:bodyPr rtlCol="0" anchor="t"/>
          <a:lstStyle>
            <a:lvl1pPr marL="0" indent="0" algn="l">
              <a:defRPr sz="3600" b="0" i="0" cap="none" baseline="0">
                <a:solidFill>
                  <a:schemeClr val="tx1"/>
                </a:solidFill>
                <a:latin typeface="Century Gothic" panose="020B0502020202020204" pitchFamily="34" charset="0"/>
                <a:cs typeface="Poppins" pitchFamily="2" charset="77"/>
              </a:defRPr>
            </a:lvl1pPr>
          </a:lstStyle>
          <a:p>
            <a:r>
              <a:rPr lang="en-GB"/>
              <a:t>Click to edit Master title style</a:t>
            </a:r>
            <a:endParaRPr lang="en-US"/>
          </a:p>
        </p:txBody>
      </p:sp>
      <p:sp>
        <p:nvSpPr>
          <p:cNvPr id="2" name="Content Placeholder 3"/>
          <p:cNvSpPr>
            <a:spLocks noGrp="1"/>
          </p:cNvSpPr>
          <p:nvPr>
            <p:ph sz="half" idx="2"/>
          </p:nvPr>
        </p:nvSpPr>
        <p:spPr>
          <a:xfrm>
            <a:off x="2164078" y="4241997"/>
            <a:ext cx="7515617" cy="450937"/>
          </a:xfrm>
        </p:spPr>
        <p:txBody>
          <a:bodyPr rtlCol="0" anchor="ctr"/>
          <a:lstStyle>
            <a:lvl1pPr marL="0" indent="0">
              <a:buNone/>
              <a:defRPr sz="2400">
                <a:solidFill>
                  <a:schemeClr val="accent4">
                    <a:lumMod val="75000"/>
                  </a:schemeClr>
                </a:solidFill>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21667418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header">
    <p:bg>
      <p:bgPr>
        <a:solidFill>
          <a:srgbClr val="28325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5F06ADA-AFC2-24DF-54D5-5FF2CCB97A40}"/>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234950"/>
            <a:ext cx="28765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164078" y="2147131"/>
            <a:ext cx="7515617" cy="1408680"/>
          </a:xfrm>
          <a:prstGeom prst="rect">
            <a:avLst/>
          </a:prstGeom>
        </p:spPr>
        <p:txBody>
          <a:bodyPr rtlCol="0" anchor="t"/>
          <a:lstStyle>
            <a:lvl1pPr marL="0" indent="0" algn="l">
              <a:defRPr sz="3600" b="0" i="0" cap="none" baseline="0">
                <a:solidFill>
                  <a:schemeClr val="tx1"/>
                </a:solidFill>
                <a:latin typeface="Century Gothic" panose="020B0502020202020204" pitchFamily="34" charset="0"/>
                <a:cs typeface="Poppins" pitchFamily="2" charset="77"/>
              </a:defRPr>
            </a:lvl1pPr>
          </a:lstStyle>
          <a:p>
            <a:r>
              <a:rPr lang="en-GB"/>
              <a:t>Click to edit Master title style</a:t>
            </a:r>
            <a:endParaRPr lang="en-US"/>
          </a:p>
        </p:txBody>
      </p:sp>
      <p:sp>
        <p:nvSpPr>
          <p:cNvPr id="2" name="Content Placeholder 3"/>
          <p:cNvSpPr>
            <a:spLocks noGrp="1"/>
          </p:cNvSpPr>
          <p:nvPr>
            <p:ph sz="half" idx="2"/>
          </p:nvPr>
        </p:nvSpPr>
        <p:spPr>
          <a:xfrm>
            <a:off x="2164078" y="4241997"/>
            <a:ext cx="7515617" cy="450937"/>
          </a:xfrm>
        </p:spPr>
        <p:txBody>
          <a:bodyPr rtlCol="0" anchor="ctr"/>
          <a:lstStyle>
            <a:lvl1pPr marL="0" indent="0">
              <a:buNone/>
              <a:defRPr sz="2400">
                <a:solidFill>
                  <a:schemeClr val="accent4">
                    <a:lumMod val="75000"/>
                  </a:schemeClr>
                </a:solidFill>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Tree>
    <p:extLst>
      <p:ext uri="{BB962C8B-B14F-4D97-AF65-F5344CB8AC3E}">
        <p14:creationId xmlns:p14="http://schemas.microsoft.com/office/powerpoint/2010/main" val="240404429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ingle text element - white header">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5D691FA-E9F8-BCE9-CAC0-3907BDC94367}"/>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9315" y="6344060"/>
            <a:ext cx="171307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212;p36">
            <a:extLst>
              <a:ext uri="{FF2B5EF4-FFF2-40B4-BE49-F238E27FC236}">
                <a16:creationId xmlns:a16="http://schemas.microsoft.com/office/drawing/2014/main" id="{9E66DA47-1DC3-1A19-2071-EDE3C43B77AC}"/>
              </a:ext>
            </a:extLst>
          </p:cNvPr>
          <p:cNvSpPr>
            <a:spLocks noChangeArrowheads="1"/>
          </p:cNvSpPr>
          <p:nvPr/>
        </p:nvSpPr>
        <p:spPr bwMode="auto">
          <a:xfrm>
            <a:off x="360363" y="241300"/>
            <a:ext cx="12284075" cy="900113"/>
          </a:xfrm>
          <a:prstGeom prst="roundRect">
            <a:avLst>
              <a:gd name="adj" fmla="val 50000"/>
            </a:avLst>
          </a:prstGeom>
          <a:solidFill>
            <a:srgbClr val="ECEFF3"/>
          </a:solidFill>
          <a:ln>
            <a:noFill/>
          </a:ln>
        </p:spPr>
        <p:txBody>
          <a:bodyPr lIns="91425" tIns="45700" rIns="91425" bIns="45700" anchor="ct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buClr>
                <a:srgbClr val="000000"/>
              </a:buClr>
              <a:buSzPts val="2000"/>
              <a:buFont typeface="Arial" panose="020B0604020202020204" pitchFamily="34" charset="0"/>
              <a:buNone/>
            </a:pPr>
            <a:endParaRPr lang="en-US" altLang="en-US" sz="2000" b="0" i="0">
              <a:solidFill>
                <a:srgbClr val="F7F5EA"/>
              </a:solidFill>
              <a:latin typeface="Poppins" pitchFamily="2" charset="77"/>
              <a:ea typeface="Corbel" panose="020B0503020204020204" pitchFamily="34" charset="0"/>
              <a:cs typeface="Poppins" pitchFamily="2" charset="77"/>
              <a:sym typeface="Corbel" panose="020B0503020204020204" pitchFamily="34" charset="0"/>
            </a:endParaRPr>
          </a:p>
        </p:txBody>
      </p:sp>
      <p:sp>
        <p:nvSpPr>
          <p:cNvPr id="3" name="Google Shape;213;p36"/>
          <p:cNvSpPr txBox="1">
            <a:spLocks noGrp="1"/>
          </p:cNvSpPr>
          <p:nvPr>
            <p:ph type="title"/>
          </p:nvPr>
        </p:nvSpPr>
        <p:spPr>
          <a:xfrm>
            <a:off x="827474" y="464364"/>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dk2"/>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r>
              <a:rPr lang="en-GB"/>
              <a:t>Click to edit Master title style</a:t>
            </a:r>
            <a:endParaRPr/>
          </a:p>
        </p:txBody>
      </p:sp>
      <p:sp>
        <p:nvSpPr>
          <p:cNvPr id="6" name="Slide Number Placeholder 4">
            <a:extLst>
              <a:ext uri="{FF2B5EF4-FFF2-40B4-BE49-F238E27FC236}">
                <a16:creationId xmlns:a16="http://schemas.microsoft.com/office/drawing/2014/main" id="{CD4C0ABC-726C-2CE0-611C-CA250D422BBB}"/>
              </a:ext>
            </a:extLst>
          </p:cNvPr>
          <p:cNvSpPr>
            <a:spLocks noGrp="1"/>
          </p:cNvSpPr>
          <p:nvPr>
            <p:ph type="sldNum" sz="quarter" idx="10"/>
          </p:nvPr>
        </p:nvSpPr>
        <p:spPr>
          <a:xfrm>
            <a:off x="11356975" y="6379598"/>
            <a:ext cx="504825" cy="288925"/>
          </a:xfrm>
          <a:prstGeom prst="rect">
            <a:avLst/>
          </a:prstGeom>
        </p:spPr>
        <p:txBody>
          <a:bodyPr vert="horz" lIns="91440" tIns="45720" rIns="91440" bIns="45720" rtlCol="0" anchor="ctr"/>
          <a:lstStyle>
            <a:lvl1pPr algn="ctr">
              <a:defRPr sz="1200" b="0" i="0" smtClean="0">
                <a:solidFill>
                  <a:schemeClr val="bg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99585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ingle text element - white header">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5D691FA-E9F8-BCE9-CAC0-3907BDC94367}"/>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9315" y="6344060"/>
            <a:ext cx="171307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212;p36">
            <a:extLst>
              <a:ext uri="{FF2B5EF4-FFF2-40B4-BE49-F238E27FC236}">
                <a16:creationId xmlns:a16="http://schemas.microsoft.com/office/drawing/2014/main" id="{9E66DA47-1DC3-1A19-2071-EDE3C43B77AC}"/>
              </a:ext>
              <a:ext uri="{C183D7F6-B498-43B3-948B-1728B52AA6E4}">
                <adec:decorative xmlns:adec="http://schemas.microsoft.com/office/drawing/2017/decorative" val="1"/>
              </a:ext>
            </a:extLst>
          </p:cNvPr>
          <p:cNvSpPr>
            <a:spLocks noChangeArrowheads="1"/>
          </p:cNvSpPr>
          <p:nvPr/>
        </p:nvSpPr>
        <p:spPr bwMode="auto">
          <a:xfrm rot="10800000">
            <a:off x="-674688" y="241741"/>
            <a:ext cx="12284075" cy="900113"/>
          </a:xfrm>
          <a:prstGeom prst="roundRect">
            <a:avLst>
              <a:gd name="adj" fmla="val 50000"/>
            </a:avLst>
          </a:prstGeom>
          <a:solidFill>
            <a:srgbClr val="ECEF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buClr>
                <a:srgbClr val="000000"/>
              </a:buClr>
              <a:buSzPts val="2000"/>
              <a:buFont typeface="Arial" panose="020B0604020202020204" pitchFamily="34" charset="0"/>
              <a:buNone/>
            </a:pPr>
            <a:endParaRPr lang="en-US" altLang="en-US" sz="2000" b="0" i="0">
              <a:solidFill>
                <a:srgbClr val="F7F5EA"/>
              </a:solidFill>
              <a:latin typeface="Poppins" pitchFamily="2" charset="77"/>
              <a:ea typeface="Corbel" panose="020B0503020204020204" pitchFamily="34" charset="0"/>
              <a:cs typeface="Poppins" pitchFamily="2" charset="77"/>
              <a:sym typeface="Corbel" panose="020B0503020204020204" pitchFamily="34" charset="0"/>
            </a:endParaRPr>
          </a:p>
        </p:txBody>
      </p:sp>
      <p:sp>
        <p:nvSpPr>
          <p:cNvPr id="3" name="Google Shape;213;p36"/>
          <p:cNvSpPr txBox="1">
            <a:spLocks noGrp="1"/>
          </p:cNvSpPr>
          <p:nvPr>
            <p:ph type="title"/>
          </p:nvPr>
        </p:nvSpPr>
        <p:spPr>
          <a:xfrm>
            <a:off x="827474" y="464364"/>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dk2"/>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r>
              <a:rPr lang="en-GB"/>
              <a:t>Click to edit Master title style</a:t>
            </a:r>
            <a:endParaRPr/>
          </a:p>
        </p:txBody>
      </p:sp>
      <p:sp>
        <p:nvSpPr>
          <p:cNvPr id="6" name="Slide Number Placeholder 4">
            <a:extLst>
              <a:ext uri="{FF2B5EF4-FFF2-40B4-BE49-F238E27FC236}">
                <a16:creationId xmlns:a16="http://schemas.microsoft.com/office/drawing/2014/main" id="{1002E19E-23C7-D16D-4798-0A5633956094}"/>
              </a:ext>
            </a:extLst>
          </p:cNvPr>
          <p:cNvSpPr>
            <a:spLocks noGrp="1"/>
          </p:cNvSpPr>
          <p:nvPr>
            <p:ph type="sldNum" sz="quarter" idx="10"/>
          </p:nvPr>
        </p:nvSpPr>
        <p:spPr>
          <a:xfrm>
            <a:off x="11356975" y="6379598"/>
            <a:ext cx="504825" cy="288925"/>
          </a:xfrm>
          <a:prstGeom prst="rect">
            <a:avLst/>
          </a:prstGeom>
        </p:spPr>
        <p:txBody>
          <a:bodyPr vert="horz" lIns="91440" tIns="45720" rIns="91440" bIns="45720" rtlCol="0" anchor="ctr"/>
          <a:lstStyle>
            <a:lvl1pPr algn="ctr">
              <a:defRPr sz="1200" b="0" i="0" smtClean="0">
                <a:solidFill>
                  <a:schemeClr val="bg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369593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text element - white header">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5D691FA-E9F8-BCE9-CAC0-3907BDC94367}"/>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24425" y="6280006"/>
            <a:ext cx="2343150" cy="4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212;p36">
            <a:extLst>
              <a:ext uri="{FF2B5EF4-FFF2-40B4-BE49-F238E27FC236}">
                <a16:creationId xmlns:a16="http://schemas.microsoft.com/office/drawing/2014/main" id="{9E66DA47-1DC3-1A19-2071-EDE3C43B77AC}"/>
              </a:ext>
            </a:extLst>
          </p:cNvPr>
          <p:cNvSpPr>
            <a:spLocks noChangeArrowheads="1"/>
          </p:cNvSpPr>
          <p:nvPr/>
        </p:nvSpPr>
        <p:spPr bwMode="auto">
          <a:xfrm>
            <a:off x="360363" y="241300"/>
            <a:ext cx="12284075" cy="900113"/>
          </a:xfrm>
          <a:prstGeom prst="roundRect">
            <a:avLst>
              <a:gd name="adj" fmla="val 50000"/>
            </a:avLst>
          </a:prstGeom>
          <a:solidFill>
            <a:srgbClr val="ECEF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buClr>
                <a:srgbClr val="000000"/>
              </a:buClr>
              <a:buSzPts val="2000"/>
              <a:buFont typeface="Arial" panose="020B0604020202020204" pitchFamily="34" charset="0"/>
              <a:buNone/>
            </a:pPr>
            <a:endParaRPr lang="en-US" altLang="en-US" sz="2000" b="0" i="0">
              <a:solidFill>
                <a:srgbClr val="F7F5EA"/>
              </a:solidFill>
              <a:latin typeface="Poppins" pitchFamily="2" charset="77"/>
              <a:ea typeface="Corbel" panose="020B0503020204020204" pitchFamily="34" charset="0"/>
              <a:cs typeface="Poppins" pitchFamily="2" charset="77"/>
              <a:sym typeface="Corbel" panose="020B0503020204020204" pitchFamily="34" charset="0"/>
            </a:endParaRPr>
          </a:p>
        </p:txBody>
      </p:sp>
      <p:sp>
        <p:nvSpPr>
          <p:cNvPr id="3" name="Google Shape;213;p36"/>
          <p:cNvSpPr txBox="1">
            <a:spLocks noGrp="1"/>
          </p:cNvSpPr>
          <p:nvPr>
            <p:ph type="title"/>
          </p:nvPr>
        </p:nvSpPr>
        <p:spPr>
          <a:xfrm>
            <a:off x="827474" y="464364"/>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dk2"/>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r>
              <a:rPr lang="en-GB"/>
              <a:t>Click to edit Master title style</a:t>
            </a:r>
            <a:endParaRPr/>
          </a:p>
        </p:txBody>
      </p:sp>
      <p:sp>
        <p:nvSpPr>
          <p:cNvPr id="6" name="Slide Number Placeholder 4">
            <a:extLst>
              <a:ext uri="{FF2B5EF4-FFF2-40B4-BE49-F238E27FC236}">
                <a16:creationId xmlns:a16="http://schemas.microsoft.com/office/drawing/2014/main" id="{F49C9107-AE43-1F29-8382-D7382BA740B8}"/>
              </a:ext>
            </a:extLst>
          </p:cNvPr>
          <p:cNvSpPr>
            <a:spLocks noGrp="1"/>
          </p:cNvSpPr>
          <p:nvPr>
            <p:ph type="sldNum" sz="quarter" idx="10"/>
          </p:nvPr>
        </p:nvSpPr>
        <p:spPr>
          <a:xfrm>
            <a:off x="11356975" y="6379598"/>
            <a:ext cx="504825" cy="288925"/>
          </a:xfrm>
          <a:prstGeom prst="rect">
            <a:avLst/>
          </a:prstGeom>
        </p:spPr>
        <p:txBody>
          <a:bodyPr vert="horz" lIns="91440" tIns="45720" rIns="91440" bIns="45720" rtlCol="0" anchor="ctr"/>
          <a:lstStyle>
            <a:lvl1pPr algn="ctr">
              <a:defRPr sz="1200" b="0" i="0" smtClean="0">
                <a:solidFill>
                  <a:schemeClr val="bg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319550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ngle text element - white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AB53CC-7BF6-D978-C2F0-9E5FC603F5C4}"/>
              </a:ext>
              <a:ext uri="{C183D7F6-B498-43B3-948B-1728B52AA6E4}">
                <adec:decorative xmlns:adec="http://schemas.microsoft.com/office/drawing/2017/decorative" val="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9315" y="6344060"/>
            <a:ext cx="171307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64F8B5B-56DD-A7D0-C4C0-C0921CC2B57E}"/>
              </a:ext>
            </a:extLst>
          </p:cNvPr>
          <p:cNvSpPr>
            <a:spLocks noGrp="1"/>
          </p:cNvSpPr>
          <p:nvPr>
            <p:ph type="sldNum" sz="quarter" idx="10"/>
          </p:nvPr>
        </p:nvSpPr>
        <p:spPr>
          <a:xfrm>
            <a:off x="11356975" y="6379598"/>
            <a:ext cx="504825" cy="288925"/>
          </a:xfrm>
          <a:prstGeom prst="rect">
            <a:avLst/>
          </a:prstGeom>
        </p:spPr>
        <p:txBody>
          <a:bodyPr vert="horz" lIns="91440" tIns="45720" rIns="91440" bIns="45720" rtlCol="0" anchor="ctr"/>
          <a:lstStyle>
            <a:lvl1pPr algn="ctr">
              <a:defRPr sz="1200" b="0" i="0" smtClean="0">
                <a:solidFill>
                  <a:schemeClr val="bg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242283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ingle text element - white header">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072DCCD-B204-1B71-447D-0F06AEB8B7AF}"/>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67250" y="6146800"/>
            <a:ext cx="2878138"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29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C6CB4775-6C80-A168-F2F4-91B4A0EF0951}"/>
              </a:ext>
            </a:extLst>
          </p:cNvPr>
          <p:cNvSpPr>
            <a:spLocks noChangeArrowheads="1"/>
          </p:cNvSpPr>
          <p:nvPr/>
        </p:nvSpPr>
        <p:spPr bwMode="auto">
          <a:xfrm>
            <a:off x="8734425" y="5830888"/>
            <a:ext cx="31099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lgn="ctr"/>
            <a:r>
              <a:rPr lang="en-GB" altLang="en-US" sz="1900" i="0">
                <a:solidFill>
                  <a:schemeClr val="bg1"/>
                </a:solidFill>
                <a:latin typeface="Century Gothic" panose="020B0502020202020204" pitchFamily="34" charset="0"/>
              </a:rPr>
              <a:t>www.openinclusion.com</a:t>
            </a:r>
            <a:endParaRPr lang="en-US" altLang="en-US" sz="1900" i="0">
              <a:solidFill>
                <a:schemeClr val="bg1"/>
              </a:solidFill>
              <a:latin typeface="Century Gothic" panose="020B0502020202020204" pitchFamily="34" charset="0"/>
            </a:endParaRPr>
          </a:p>
        </p:txBody>
      </p:sp>
      <p:sp>
        <p:nvSpPr>
          <p:cNvPr id="4" name="Rectangle 4">
            <a:extLst>
              <a:ext uri="{FF2B5EF4-FFF2-40B4-BE49-F238E27FC236}">
                <a16:creationId xmlns:a16="http://schemas.microsoft.com/office/drawing/2014/main" id="{E879A6E8-0342-76AC-0E6D-70BC5FC6DFA7}"/>
              </a:ext>
            </a:extLst>
          </p:cNvPr>
          <p:cNvSpPr>
            <a:spLocks noChangeArrowheads="1"/>
          </p:cNvSpPr>
          <p:nvPr/>
        </p:nvSpPr>
        <p:spPr bwMode="auto">
          <a:xfrm>
            <a:off x="1093788" y="5834063"/>
            <a:ext cx="21701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lgn="ctr"/>
            <a:r>
              <a:rPr lang="en-GB" altLang="en-US" sz="1900" i="0">
                <a:solidFill>
                  <a:schemeClr val="bg1"/>
                </a:solidFill>
                <a:latin typeface="Century Gothic" panose="020B0502020202020204" pitchFamily="34" charset="0"/>
              </a:rPr>
              <a:t>@</a:t>
            </a:r>
            <a:r>
              <a:rPr lang="en-US" altLang="en-US" sz="1900" i="0">
                <a:solidFill>
                  <a:schemeClr val="bg1"/>
                </a:solidFill>
                <a:latin typeface="Century Gothic" panose="020B0502020202020204" pitchFamily="34" charset="0"/>
              </a:rPr>
              <a:t>openforaccess</a:t>
            </a:r>
          </a:p>
        </p:txBody>
      </p:sp>
      <p:pic>
        <p:nvPicPr>
          <p:cNvPr id="5" name="Picture 5">
            <a:extLst>
              <a:ext uri="{FF2B5EF4-FFF2-40B4-BE49-F238E27FC236}">
                <a16:creationId xmlns:a16="http://schemas.microsoft.com/office/drawing/2014/main" id="{F6AB403B-D50C-86BA-432B-95FCC8989050}"/>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8175" y="5837238"/>
            <a:ext cx="4222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6F6CD64F-3173-4268-FB2C-6E07D809CF7D}"/>
              </a:ext>
            </a:extLst>
          </p:cNvPr>
          <p:cNvSpPr txBox="1">
            <a:spLocks noChangeArrowheads="1"/>
          </p:cNvSpPr>
          <p:nvPr/>
        </p:nvSpPr>
        <p:spPr bwMode="auto">
          <a:xfrm>
            <a:off x="4225925" y="3773488"/>
            <a:ext cx="36258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98" tIns="44899" rIns="89798" bIns="44899">
            <a:spAutoFit/>
          </a:bodyPr>
          <a:lstStyle>
            <a:lvl1pPr>
              <a:defRPr sz="2400" i="1">
                <a:solidFill>
                  <a:schemeClr val="tx1"/>
                </a:solidFill>
                <a:latin typeface="Arial" panose="020B0604020202020204" pitchFamily="34" charset="0"/>
              </a:defRPr>
            </a:lvl1pPr>
            <a:lvl2pPr marL="742950" indent="-285750">
              <a:defRPr sz="2400" i="1">
                <a:solidFill>
                  <a:schemeClr val="tx1"/>
                </a:solidFill>
                <a:latin typeface="Arial" panose="020B0604020202020204" pitchFamily="34" charset="0"/>
              </a:defRPr>
            </a:lvl2pPr>
            <a:lvl3pPr marL="1143000" indent="-228600">
              <a:defRPr sz="2400" i="1">
                <a:solidFill>
                  <a:schemeClr val="tx1"/>
                </a:solidFill>
                <a:latin typeface="Arial" panose="020B0604020202020204" pitchFamily="34" charset="0"/>
              </a:defRPr>
            </a:lvl3pPr>
            <a:lvl4pPr marL="1600200" indent="-228600">
              <a:defRPr sz="2400" i="1">
                <a:solidFill>
                  <a:schemeClr val="tx1"/>
                </a:solidFill>
                <a:latin typeface="Arial" panose="020B0604020202020204" pitchFamily="34" charset="0"/>
              </a:defRPr>
            </a:lvl4pPr>
            <a:lvl5pPr marL="2057400" indent="-228600">
              <a:defRPr sz="2400" i="1">
                <a:solidFill>
                  <a:schemeClr val="tx1"/>
                </a:solidFill>
                <a:latin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Arial" panose="020B0604020202020204" pitchFamily="34" charset="0"/>
              </a:defRPr>
            </a:lvl9pPr>
          </a:lstStyle>
          <a:p>
            <a:pPr algn="ctr"/>
            <a:r>
              <a:rPr lang="en-US" altLang="en-US" sz="1900" i="0">
                <a:solidFill>
                  <a:schemeClr val="bg1"/>
                </a:solidFill>
                <a:latin typeface="Century Gothic" panose="020B0502020202020204" pitchFamily="34" charset="0"/>
                <a:ea typeface="Sofia Pro Light" panose="020B0000000000000000" pitchFamily="34" charset="77"/>
                <a:cs typeface="Sofia Pro Light" panose="020B0000000000000000" pitchFamily="34" charset="77"/>
              </a:rPr>
              <a:t>Broader perspectives</a:t>
            </a:r>
          </a:p>
          <a:p>
            <a:pPr algn="ctr"/>
            <a:r>
              <a:rPr lang="en-US" altLang="en-US" sz="1900" i="0">
                <a:solidFill>
                  <a:schemeClr val="bg1"/>
                </a:solidFill>
                <a:latin typeface="Century Gothic" panose="020B0502020202020204" pitchFamily="34" charset="0"/>
                <a:ea typeface="Sofia Pro Light" panose="020B0000000000000000" pitchFamily="34" charset="77"/>
                <a:cs typeface="Sofia Pro Light" panose="020B0000000000000000" pitchFamily="34" charset="77"/>
              </a:rPr>
              <a:t>Better solutions</a:t>
            </a:r>
          </a:p>
        </p:txBody>
      </p:sp>
      <p:pic>
        <p:nvPicPr>
          <p:cNvPr id="7" name="Picture 7" descr="OPen Inclusion logo">
            <a:extLst>
              <a:ext uri="{FF2B5EF4-FFF2-40B4-BE49-F238E27FC236}">
                <a16:creationId xmlns:a16="http://schemas.microsoft.com/office/drawing/2014/main" id="{7CFA1159-EB2A-70E2-78B4-BBD7ED3123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48088" y="2090738"/>
            <a:ext cx="46958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B4CA3C2A-DBA7-CA49-322D-33F2209AA646}"/>
              </a:ext>
            </a:extLst>
          </p:cNvPr>
          <p:cNvSpPr txBox="1">
            <a:spLocks noChangeArrowheads="1"/>
          </p:cNvSpPr>
          <p:nvPr/>
        </p:nvSpPr>
        <p:spPr bwMode="auto">
          <a:xfrm>
            <a:off x="8067675" y="6278563"/>
            <a:ext cx="37687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3163">
              <a:defRPr sz="2400" i="1">
                <a:solidFill>
                  <a:schemeClr val="tx1"/>
                </a:solidFill>
                <a:latin typeface="Arial" panose="020B0604020202020204" pitchFamily="34" charset="0"/>
              </a:defRPr>
            </a:lvl1pPr>
            <a:lvl2pPr marL="742950" indent="-285750" defTabSz="-13873163">
              <a:defRPr sz="2400" i="1">
                <a:solidFill>
                  <a:schemeClr val="tx1"/>
                </a:solidFill>
                <a:latin typeface="Arial" panose="020B0604020202020204" pitchFamily="34" charset="0"/>
              </a:defRPr>
            </a:lvl2pPr>
            <a:lvl3pPr marL="1143000" indent="-228600" defTabSz="-13873163">
              <a:defRPr sz="2400" i="1">
                <a:solidFill>
                  <a:schemeClr val="tx1"/>
                </a:solidFill>
                <a:latin typeface="Arial" panose="020B0604020202020204" pitchFamily="34" charset="0"/>
              </a:defRPr>
            </a:lvl3pPr>
            <a:lvl4pPr marL="1600200" indent="-228600" defTabSz="-13873163">
              <a:defRPr sz="2400" i="1">
                <a:solidFill>
                  <a:schemeClr val="tx1"/>
                </a:solidFill>
                <a:latin typeface="Arial" panose="020B0604020202020204" pitchFamily="34" charset="0"/>
              </a:defRPr>
            </a:lvl4pPr>
            <a:lvl5pPr marL="2057400" indent="-228600" defTabSz="-13873163">
              <a:defRPr sz="2400" i="1">
                <a:solidFill>
                  <a:schemeClr val="tx1"/>
                </a:solidFill>
                <a:latin typeface="Arial" panose="020B0604020202020204" pitchFamily="34" charset="0"/>
              </a:defRPr>
            </a:lvl5pPr>
            <a:lvl6pPr marL="2514600" indent="-228600" defTabSz="-13873163"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13873163"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13873163"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13873163" eaLnBrk="0" fontAlgn="base" hangingPunct="0">
              <a:spcBef>
                <a:spcPct val="0"/>
              </a:spcBef>
              <a:spcAft>
                <a:spcPct val="0"/>
              </a:spcAft>
              <a:defRPr sz="2400" i="1">
                <a:solidFill>
                  <a:schemeClr val="tx1"/>
                </a:solidFill>
                <a:latin typeface="Arial" panose="020B0604020202020204" pitchFamily="34" charset="0"/>
              </a:defRPr>
            </a:lvl9pPr>
          </a:lstStyle>
          <a:p>
            <a:pPr algn="r" eaLnBrk="1" hangingPunct="1">
              <a:spcBef>
                <a:spcPct val="20000"/>
              </a:spcBef>
              <a:buSzPct val="120000"/>
              <a:buFont typeface="Arial" panose="020B0604020202020204" pitchFamily="34" charset="0"/>
              <a:buNone/>
            </a:pPr>
            <a:r>
              <a:rPr lang="en-US" altLang="en-US" sz="1800" b="0" i="0" err="1">
                <a:solidFill>
                  <a:schemeClr val="bg1"/>
                </a:solidFill>
                <a:latin typeface="Century Gothic" panose="020B0502020202020204" pitchFamily="34" charset="0"/>
                <a:cs typeface="Poppins" pitchFamily="2" charset="77"/>
              </a:rPr>
              <a:t>contact@openinclusion.com</a:t>
            </a:r>
            <a:endParaRPr lang="en-US" altLang="en-US" sz="1800" b="0" i="0">
              <a:solidFill>
                <a:schemeClr val="bg1"/>
              </a:solidFill>
              <a:latin typeface="Century Gothic" panose="020B0502020202020204" pitchFamily="34" charset="0"/>
              <a:cs typeface="Poppins" pitchFamily="2" charset="77"/>
            </a:endParaRPr>
          </a:p>
        </p:txBody>
      </p:sp>
      <p:sp>
        <p:nvSpPr>
          <p:cNvPr id="9" name="Content Placeholder 2">
            <a:extLst>
              <a:ext uri="{FF2B5EF4-FFF2-40B4-BE49-F238E27FC236}">
                <a16:creationId xmlns:a16="http://schemas.microsoft.com/office/drawing/2014/main" id="{D0406B9F-9E1D-428A-557D-9BD212C8CC6E}"/>
              </a:ext>
            </a:extLst>
          </p:cNvPr>
          <p:cNvSpPr txBox="1">
            <a:spLocks noChangeArrowheads="1"/>
          </p:cNvSpPr>
          <p:nvPr/>
        </p:nvSpPr>
        <p:spPr bwMode="auto">
          <a:xfrm>
            <a:off x="1139825" y="6281738"/>
            <a:ext cx="5048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873163">
              <a:defRPr sz="2400" i="1">
                <a:solidFill>
                  <a:schemeClr val="tx1"/>
                </a:solidFill>
                <a:latin typeface="Arial" panose="020B0604020202020204" pitchFamily="34" charset="0"/>
              </a:defRPr>
            </a:lvl1pPr>
            <a:lvl2pPr marL="742950" indent="-285750" defTabSz="-13873163">
              <a:defRPr sz="2400" i="1">
                <a:solidFill>
                  <a:schemeClr val="tx1"/>
                </a:solidFill>
                <a:latin typeface="Arial" panose="020B0604020202020204" pitchFamily="34" charset="0"/>
              </a:defRPr>
            </a:lvl2pPr>
            <a:lvl3pPr marL="1143000" indent="-228600" defTabSz="-13873163">
              <a:defRPr sz="2400" i="1">
                <a:solidFill>
                  <a:schemeClr val="tx1"/>
                </a:solidFill>
                <a:latin typeface="Arial" panose="020B0604020202020204" pitchFamily="34" charset="0"/>
              </a:defRPr>
            </a:lvl3pPr>
            <a:lvl4pPr marL="1600200" indent="-228600" defTabSz="-13873163">
              <a:defRPr sz="2400" i="1">
                <a:solidFill>
                  <a:schemeClr val="tx1"/>
                </a:solidFill>
                <a:latin typeface="Arial" panose="020B0604020202020204" pitchFamily="34" charset="0"/>
              </a:defRPr>
            </a:lvl4pPr>
            <a:lvl5pPr marL="2057400" indent="-228600" defTabSz="-13873163">
              <a:defRPr sz="2400" i="1">
                <a:solidFill>
                  <a:schemeClr val="tx1"/>
                </a:solidFill>
                <a:latin typeface="Arial" panose="020B0604020202020204" pitchFamily="34" charset="0"/>
              </a:defRPr>
            </a:lvl5pPr>
            <a:lvl6pPr marL="2514600" indent="-228600" defTabSz="-13873163" eaLnBrk="0" fontAlgn="base" hangingPunct="0">
              <a:spcBef>
                <a:spcPct val="0"/>
              </a:spcBef>
              <a:spcAft>
                <a:spcPct val="0"/>
              </a:spcAft>
              <a:defRPr sz="2400" i="1">
                <a:solidFill>
                  <a:schemeClr val="tx1"/>
                </a:solidFill>
                <a:latin typeface="Arial" panose="020B0604020202020204" pitchFamily="34" charset="0"/>
              </a:defRPr>
            </a:lvl6pPr>
            <a:lvl7pPr marL="2971800" indent="-228600" defTabSz="-13873163" eaLnBrk="0" fontAlgn="base" hangingPunct="0">
              <a:spcBef>
                <a:spcPct val="0"/>
              </a:spcBef>
              <a:spcAft>
                <a:spcPct val="0"/>
              </a:spcAft>
              <a:defRPr sz="2400" i="1">
                <a:solidFill>
                  <a:schemeClr val="tx1"/>
                </a:solidFill>
                <a:latin typeface="Arial" panose="020B0604020202020204" pitchFamily="34" charset="0"/>
              </a:defRPr>
            </a:lvl7pPr>
            <a:lvl8pPr marL="3429000" indent="-228600" defTabSz="-13873163" eaLnBrk="0" fontAlgn="base" hangingPunct="0">
              <a:spcBef>
                <a:spcPct val="0"/>
              </a:spcBef>
              <a:spcAft>
                <a:spcPct val="0"/>
              </a:spcAft>
              <a:defRPr sz="2400" i="1">
                <a:solidFill>
                  <a:schemeClr val="tx1"/>
                </a:solidFill>
                <a:latin typeface="Arial" panose="020B0604020202020204" pitchFamily="34" charset="0"/>
              </a:defRPr>
            </a:lvl8pPr>
            <a:lvl9pPr marL="3886200" indent="-228600" defTabSz="-13873163" eaLnBrk="0" fontAlgn="base" hangingPunct="0">
              <a:spcBef>
                <a:spcPct val="0"/>
              </a:spcBef>
              <a:spcAft>
                <a:spcPct val="0"/>
              </a:spcAft>
              <a:defRPr sz="2400" i="1">
                <a:solidFill>
                  <a:schemeClr val="tx1"/>
                </a:solidFill>
                <a:latin typeface="Arial" panose="020B0604020202020204" pitchFamily="34" charset="0"/>
              </a:defRPr>
            </a:lvl9pPr>
          </a:lstStyle>
          <a:p>
            <a:pPr eaLnBrk="1" hangingPunct="1">
              <a:spcBef>
                <a:spcPct val="20000"/>
              </a:spcBef>
              <a:buSzPct val="120000"/>
              <a:buFont typeface="Arial" panose="020B0604020202020204" pitchFamily="34" charset="0"/>
              <a:buNone/>
            </a:pPr>
            <a:r>
              <a:rPr lang="en-US" altLang="en-US" sz="1800" b="0" i="0" err="1">
                <a:solidFill>
                  <a:schemeClr val="bg1"/>
                </a:solidFill>
                <a:latin typeface="Century Gothic" panose="020B0502020202020204" pitchFamily="34" charset="0"/>
                <a:cs typeface="Poppins" pitchFamily="2" charset="77"/>
              </a:rPr>
              <a:t>www.instagram.com</a:t>
            </a:r>
            <a:r>
              <a:rPr lang="en-US" altLang="en-US" sz="1800" b="0" i="0">
                <a:solidFill>
                  <a:schemeClr val="bg1"/>
                </a:solidFill>
                <a:latin typeface="Century Gothic" panose="020B0502020202020204" pitchFamily="34" charset="0"/>
                <a:cs typeface="Poppins" pitchFamily="2" charset="77"/>
              </a:rPr>
              <a:t>/</a:t>
            </a:r>
            <a:r>
              <a:rPr lang="en-US" altLang="en-US" sz="1800" b="0" i="0" err="1">
                <a:solidFill>
                  <a:schemeClr val="bg1"/>
                </a:solidFill>
                <a:latin typeface="Century Gothic" panose="020B0502020202020204" pitchFamily="34" charset="0"/>
                <a:cs typeface="Poppins" pitchFamily="2" charset="77"/>
              </a:rPr>
              <a:t>open.inclusion</a:t>
            </a:r>
            <a:endParaRPr lang="en-US" altLang="en-US" sz="1800" b="0" i="0">
              <a:solidFill>
                <a:schemeClr val="bg1"/>
              </a:solidFill>
              <a:latin typeface="Century Gothic" panose="020B0502020202020204" pitchFamily="34" charset="0"/>
              <a:cs typeface="Poppins" pitchFamily="2" charset="77"/>
            </a:endParaRPr>
          </a:p>
        </p:txBody>
      </p:sp>
      <p:pic>
        <p:nvPicPr>
          <p:cNvPr id="10" name="Picture 10">
            <a:extLst>
              <a:ext uri="{FF2B5EF4-FFF2-40B4-BE49-F238E27FC236}">
                <a16:creationId xmlns:a16="http://schemas.microsoft.com/office/drawing/2014/main" id="{984D6742-C713-1878-E37A-1D745A85C7C7}"/>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51775" y="5873750"/>
            <a:ext cx="4032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A085ACF0-5BD7-C329-0708-9D111C5E49E5}"/>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51775" y="6299200"/>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1C5F2CCD-A8C7-AB74-3153-7FAFD70E6E38}"/>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1513" y="6283325"/>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94753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Open format">
    <p:bg>
      <p:bgPr>
        <a:solidFill>
          <a:srgbClr val="E6EAEF">
            <a:alpha val="73724"/>
          </a:srgbClr>
        </a:solid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55CC1EE4-E415-4A88-8CEA-F53D2AD485A0}"/>
              </a:ext>
              <a:ext uri="{C183D7F6-B498-43B3-948B-1728B52AA6E4}">
                <adec:decorative xmlns:adec="http://schemas.microsoft.com/office/drawing/2017/decorative" val="1"/>
              </a:ext>
            </a:extLst>
          </p:cNvPr>
          <p:cNvSpPr txBox="1">
            <a:spLocks/>
          </p:cNvSpPr>
          <p:nvPr userDrawn="1"/>
        </p:nvSpPr>
        <p:spPr>
          <a:xfrm>
            <a:off x="446088" y="263525"/>
            <a:ext cx="12314237" cy="892175"/>
          </a:xfrm>
          <a:prstGeom prst="roundRect">
            <a:avLst>
              <a:gd name="adj" fmla="val 50000"/>
            </a:avLst>
          </a:prstGeom>
          <a:solidFill>
            <a:srgbClr val="28325A"/>
          </a:solidFill>
        </p:spPr>
        <p:txBody>
          <a:bodyPr lIns="180000" tIns="180000" rIns="180000" bIns="180000" anchor="ctr"/>
          <a:lstStyle>
            <a:lvl1pPr marL="0" indent="0" algn="ctr" defTabSz="-13873163" rtl="0" eaLnBrk="1" fontAlgn="base" hangingPunct="1">
              <a:spcBef>
                <a:spcPct val="20000"/>
              </a:spcBef>
              <a:spcAft>
                <a:spcPct val="0"/>
              </a:spcAft>
              <a:buSzPct val="120000"/>
              <a:buFont typeface="Arial" panose="020B0604020202020204" pitchFamily="34" charset="0"/>
              <a:buNone/>
              <a:defRPr sz="2000" b="0" i="0">
                <a:solidFill>
                  <a:schemeClr val="bg1"/>
                </a:solidFill>
                <a:latin typeface="Sofia Pro" panose="020B0000000000000000" pitchFamily="34" charset="77"/>
                <a:ea typeface="+mn-ea"/>
                <a:cs typeface="Calibri" pitchFamily="34" charset="0"/>
              </a:defRPr>
            </a:lvl1pPr>
            <a:lvl2pPr marL="457200" indent="0" algn="l" defTabSz="-13873163" rtl="0" eaLnBrk="1" fontAlgn="base" hangingPunct="1">
              <a:spcBef>
                <a:spcPct val="20000"/>
              </a:spcBef>
              <a:spcAft>
                <a:spcPct val="0"/>
              </a:spcAft>
              <a:buFont typeface="Courier New" pitchFamily="49" charset="0"/>
              <a:buNone/>
              <a:defRPr sz="2000" b="0" i="0">
                <a:solidFill>
                  <a:srgbClr val="303E51"/>
                </a:solidFill>
                <a:latin typeface="Sofia Pro" panose="020B0000000000000000" pitchFamily="34" charset="77"/>
                <a:cs typeface="Calibri" pitchFamily="34" charset="0"/>
              </a:defRPr>
            </a:lvl2pPr>
            <a:lvl3pPr marL="914400" indent="0" algn="l" defTabSz="-13873163" rtl="0" eaLnBrk="1" fontAlgn="base" hangingPunct="1">
              <a:spcBef>
                <a:spcPct val="20000"/>
              </a:spcBef>
              <a:spcAft>
                <a:spcPct val="0"/>
              </a:spcAft>
              <a:buFont typeface="Wingdings" pitchFamily="2" charset="2"/>
              <a:buNone/>
              <a:defRPr sz="2000" b="0" i="0">
                <a:solidFill>
                  <a:srgbClr val="303E51"/>
                </a:solidFill>
                <a:latin typeface="Sofia Pro" panose="020B0000000000000000" pitchFamily="34" charset="77"/>
                <a:cs typeface="Calibri" pitchFamily="34" charset="0"/>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marL="234950" algn="l">
              <a:defRPr/>
            </a:pPr>
            <a:endParaRPr lang="en-GB" sz="2200" b="0" i="0">
              <a:solidFill>
                <a:schemeClr val="tx2"/>
              </a:solidFill>
              <a:latin typeface="Sofia Pro Medium" charset="0"/>
              <a:cs typeface="Poppins" pitchFamily="2" charset="77"/>
            </a:endParaRPr>
          </a:p>
        </p:txBody>
      </p:sp>
      <p:pic>
        <p:nvPicPr>
          <p:cNvPr id="3" name="Picture 3">
            <a:extLst>
              <a:ext uri="{FF2B5EF4-FFF2-40B4-BE49-F238E27FC236}">
                <a16:creationId xmlns:a16="http://schemas.microsoft.com/office/drawing/2014/main" id="{C1C79A0D-A497-7A5C-9811-579C092C421E}"/>
              </a:ext>
              <a:ext uri="{C183D7F6-B498-43B3-948B-1728B52AA6E4}">
                <adec:decorative xmlns:adec="http://schemas.microsoft.com/office/drawing/2017/decorative" val="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56137" y="6079331"/>
            <a:ext cx="28797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F42C23CD-F819-E440-5F90-0DA5DA769532}"/>
              </a:ext>
            </a:extLst>
          </p:cNvPr>
          <p:cNvSpPr>
            <a:spLocks noGrp="1"/>
          </p:cNvSpPr>
          <p:nvPr>
            <p:ph sz="half" idx="2"/>
          </p:nvPr>
        </p:nvSpPr>
        <p:spPr>
          <a:xfrm>
            <a:off x="827474" y="1984075"/>
            <a:ext cx="11034126" cy="3965774"/>
          </a:xfrm>
        </p:spPr>
        <p:txBody>
          <a:bodyPr lIns="180000" tIns="180000" rIns="180000" bIns="180000" rtlCol="0"/>
          <a:lstStyle>
            <a:lvl1pPr marL="0" indent="0">
              <a:buNone/>
              <a:defRPr sz="1400">
                <a:solidFill>
                  <a:schemeClr val="tx2"/>
                </a:solidFill>
                <a:latin typeface="Poppins" pitchFamily="2" charset="77"/>
                <a:cs typeface="Poppins" pitchFamily="2" charset="77"/>
              </a:defRPr>
            </a:lvl1pPr>
            <a:lvl2pPr marL="457200" indent="0">
              <a:buNone/>
              <a:defRPr sz="2000"/>
            </a:lvl2pPr>
            <a:lvl3pPr marL="914400" indent="0">
              <a:buNone/>
              <a:defRPr sz="2000"/>
            </a:lvl3pPr>
            <a:lvl4pPr marL="1371600" indent="0">
              <a:buNone/>
              <a:defRPr sz="2000"/>
            </a:lvl4pPr>
            <a:lvl5pPr marL="1828800" indent="0">
              <a:buNone/>
              <a:defRPr sz="2000"/>
            </a:lvl5pPr>
            <a:lvl6pPr>
              <a:defRPr sz="1800"/>
            </a:lvl6pPr>
            <a:lvl7pPr>
              <a:defRPr sz="1800"/>
            </a:lvl7pPr>
            <a:lvl8pPr>
              <a:defRPr sz="1800"/>
            </a:lvl8pPr>
            <a:lvl9pPr>
              <a:defRPr sz="1800"/>
            </a:lvl9pPr>
          </a:lstStyle>
          <a:p>
            <a:pPr lvl="0"/>
            <a:r>
              <a:rPr lang="en-GB"/>
              <a:t>Click to edit Master text styles</a:t>
            </a:r>
          </a:p>
        </p:txBody>
      </p:sp>
      <p:sp>
        <p:nvSpPr>
          <p:cNvPr id="6" name="Text Placeholder 6">
            <a:extLst>
              <a:ext uri="{FF2B5EF4-FFF2-40B4-BE49-F238E27FC236}">
                <a16:creationId xmlns:a16="http://schemas.microsoft.com/office/drawing/2014/main" id="{215C4A07-B2B0-F505-50DB-5FB766711E48}"/>
              </a:ext>
            </a:extLst>
          </p:cNvPr>
          <p:cNvSpPr>
            <a:spLocks noGrp="1"/>
          </p:cNvSpPr>
          <p:nvPr>
            <p:ph type="body" sz="quarter" idx="12"/>
          </p:nvPr>
        </p:nvSpPr>
        <p:spPr>
          <a:xfrm>
            <a:off x="827112" y="1377950"/>
            <a:ext cx="11025584" cy="454025"/>
          </a:xfrm>
        </p:spPr>
        <p:txBody>
          <a:bodyPr anchor="ctr"/>
          <a:lstStyle>
            <a:lvl1pPr marL="0" indent="0">
              <a:buNone/>
              <a:defRPr sz="1800">
                <a:solidFill>
                  <a:schemeClr val="tx2"/>
                </a:solidFill>
                <a:latin typeface="Poppins" pitchFamily="2" charset="77"/>
                <a:cs typeface="Poppins" pitchFamily="2" charset="77"/>
              </a:defRPr>
            </a:lvl1pPr>
          </a:lstStyle>
          <a:p>
            <a:pPr lvl="0"/>
            <a:r>
              <a:rPr lang="en-GB"/>
              <a:t>Click to edit Master text styles</a:t>
            </a:r>
          </a:p>
        </p:txBody>
      </p:sp>
      <p:sp>
        <p:nvSpPr>
          <p:cNvPr id="7" name="Google Shape;213;p36">
            <a:extLst>
              <a:ext uri="{FF2B5EF4-FFF2-40B4-BE49-F238E27FC236}">
                <a16:creationId xmlns:a16="http://schemas.microsoft.com/office/drawing/2014/main" id="{9FD4E593-1F04-C752-C447-7D9B3DA9D629}"/>
              </a:ext>
            </a:extLst>
          </p:cNvPr>
          <p:cNvSpPr txBox="1">
            <a:spLocks noGrp="1"/>
          </p:cNvSpPr>
          <p:nvPr>
            <p:ph type="title"/>
          </p:nvPr>
        </p:nvSpPr>
        <p:spPr>
          <a:xfrm>
            <a:off x="827474" y="482729"/>
            <a:ext cx="11364526" cy="454868"/>
          </a:xfrm>
          <a:prstGeom prst="rect">
            <a:avLst/>
          </a:prstGeom>
          <a:noFill/>
          <a:ln>
            <a:noFill/>
          </a:ln>
        </p:spPr>
        <p:txBody>
          <a:bodyPr spcFirstLastPara="1" lIns="91425" tIns="45700" rIns="91425" bIns="45700">
            <a:noAutofit/>
          </a:bodyPr>
          <a:lstStyle>
            <a:lvl1pPr lvl="0" algn="l">
              <a:spcBef>
                <a:spcPts val="0"/>
              </a:spcBef>
              <a:spcAft>
                <a:spcPts val="0"/>
              </a:spcAft>
              <a:buSzPts val="1400"/>
              <a:buNone/>
              <a:defRPr b="0" i="0">
                <a:solidFill>
                  <a:schemeClr val="bg1"/>
                </a:solidFill>
                <a:latin typeface="Poppins" pitchFamily="2" charset="77"/>
                <a:ea typeface="Poppins" pitchFamily="2" charset="77"/>
                <a:cs typeface="Poppins" pitchFamily="2" charset="77"/>
                <a:sym typeface="Sofia"/>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 name="Slide Number Placeholder 4">
            <a:extLst>
              <a:ext uri="{FF2B5EF4-FFF2-40B4-BE49-F238E27FC236}">
                <a16:creationId xmlns:a16="http://schemas.microsoft.com/office/drawing/2014/main" id="{8219A438-E0EC-1FE3-EC3C-A0FE8275080C}"/>
              </a:ext>
            </a:extLst>
          </p:cNvPr>
          <p:cNvSpPr>
            <a:spLocks noGrp="1"/>
          </p:cNvSpPr>
          <p:nvPr>
            <p:ph type="sldNum" sz="quarter" idx="10"/>
          </p:nvPr>
        </p:nvSpPr>
        <p:spPr>
          <a:xfrm>
            <a:off x="11603552" y="6492175"/>
            <a:ext cx="504825" cy="288925"/>
          </a:xfrm>
          <a:prstGeom prst="rect">
            <a:avLst/>
          </a:prstGeom>
        </p:spPr>
        <p:txBody>
          <a:bodyPr vert="horz" lIns="91440" tIns="45720" rIns="91440" bIns="45720" rtlCol="0" anchor="ctr"/>
          <a:lstStyle>
            <a:lvl1pPr algn="ctr">
              <a:defRPr sz="1200" b="0" i="0" smtClean="0">
                <a:solidFill>
                  <a:schemeClr val="tx1"/>
                </a:solidFill>
                <a:latin typeface="Poppins Medium" pitchFamily="2" charset="77"/>
                <a:cs typeface="Poppins Medium" pitchFamily="2" charset="77"/>
              </a:defRPr>
            </a:lvl1pPr>
          </a:lstStyle>
          <a:p>
            <a:pPr>
              <a:defRPr/>
            </a:pPr>
            <a:fld id="{D64D317C-1D9C-8244-B8ED-6D62FC9D5D05}" type="slidenum">
              <a:rPr lang="en-GB" smtClean="0"/>
              <a:pPr>
                <a:defRPr/>
              </a:pPr>
              <a:t>‹#›</a:t>
            </a:fld>
            <a:endParaRPr lang="en-GB"/>
          </a:p>
        </p:txBody>
      </p:sp>
    </p:spTree>
    <p:extLst>
      <p:ext uri="{BB962C8B-B14F-4D97-AF65-F5344CB8AC3E}">
        <p14:creationId xmlns:p14="http://schemas.microsoft.com/office/powerpoint/2010/main" val="372547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8325A"/>
        </a:solidFill>
        <a:effectLst/>
      </p:bgPr>
    </p:bg>
    <p:spTree>
      <p:nvGrpSpPr>
        <p:cNvPr id="1" name=""/>
        <p:cNvGrpSpPr/>
        <p:nvPr/>
      </p:nvGrpSpPr>
      <p:grpSpPr>
        <a:xfrm>
          <a:off x="0" y="0"/>
          <a:ext cx="0" cy="0"/>
          <a:chOff x="0" y="0"/>
          <a:chExt cx="0" cy="0"/>
        </a:xfrm>
      </p:grpSpPr>
      <p:sp>
        <p:nvSpPr>
          <p:cNvPr id="1026" name="Rectangle 1027">
            <a:extLst>
              <a:ext uri="{FF2B5EF4-FFF2-40B4-BE49-F238E27FC236}">
                <a16:creationId xmlns:a16="http://schemas.microsoft.com/office/drawing/2014/main" id="{B1F5CC7E-B690-8CC0-CA0E-1F21D69F9230}"/>
              </a:ext>
            </a:extLst>
          </p:cNvPr>
          <p:cNvSpPr>
            <a:spLocks noGrp="1" noChangeArrowheads="1"/>
          </p:cNvSpPr>
          <p:nvPr>
            <p:ph type="body" idx="1"/>
          </p:nvPr>
        </p:nvSpPr>
        <p:spPr bwMode="auto">
          <a:xfrm>
            <a:off x="334963" y="971550"/>
            <a:ext cx="1152048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p:txBody>
      </p:sp>
      <p:sp>
        <p:nvSpPr>
          <p:cNvPr id="1027" name="Title Placeholder 1">
            <a:extLst>
              <a:ext uri="{FF2B5EF4-FFF2-40B4-BE49-F238E27FC236}">
                <a16:creationId xmlns:a16="http://schemas.microsoft.com/office/drawing/2014/main" id="{3D1B8D27-4427-D449-1FA4-91D8AA399D3C}"/>
              </a:ext>
            </a:extLst>
          </p:cNvPr>
          <p:cNvSpPr>
            <a:spLocks noGrp="1" noChangeArrowheads="1"/>
          </p:cNvSpPr>
          <p:nvPr>
            <p:ph type="title"/>
          </p:nvPr>
        </p:nvSpPr>
        <p:spPr bwMode="auto">
          <a:xfrm>
            <a:off x="334963" y="115888"/>
            <a:ext cx="115220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AU" alt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70" r:id="rId3"/>
    <p:sldLayoutId id="2147483871" r:id="rId4"/>
    <p:sldLayoutId id="2147483863" r:id="rId5"/>
    <p:sldLayoutId id="2147483864" r:id="rId6"/>
    <p:sldLayoutId id="2147483874" r:id="rId7"/>
    <p:sldLayoutId id="2147483865" r:id="rId8"/>
    <p:sldLayoutId id="2147483875" r:id="rId9"/>
    <p:sldLayoutId id="2147483876" r:id="rId10"/>
  </p:sldLayoutIdLst>
  <p:hf hdr="0" ftr="0" dt="0"/>
  <p:txStyles>
    <p:titleStyle>
      <a:lvl1pPr algn="l" defTabSz="-13873163" rtl="0" eaLnBrk="1" fontAlgn="base" hangingPunct="1">
        <a:spcBef>
          <a:spcPct val="0"/>
        </a:spcBef>
        <a:spcAft>
          <a:spcPct val="0"/>
        </a:spcAft>
        <a:defRPr sz="2000">
          <a:solidFill>
            <a:schemeClr val="bg1"/>
          </a:solidFill>
          <a:latin typeface="Poppins" pitchFamily="2" charset="77"/>
          <a:ea typeface="+mj-ea"/>
          <a:cs typeface="Poppins" pitchFamily="2" charset="77"/>
        </a:defRPr>
      </a:lvl1pPr>
      <a:lvl2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2pPr>
      <a:lvl3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3pPr>
      <a:lvl4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4pPr>
      <a:lvl5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5pPr>
      <a:lvl6pPr marL="457200" algn="r" eaLnBrk="1" fontAlgn="base" hangingPunct="1">
        <a:spcBef>
          <a:spcPct val="0"/>
        </a:spcBef>
        <a:spcAft>
          <a:spcPct val="0"/>
        </a:spcAft>
        <a:defRPr sz="2400">
          <a:solidFill>
            <a:srgbClr val="0A1E60">
              <a:alpha val="100000"/>
            </a:srgbClr>
          </a:solidFill>
          <a:latin typeface="Arial"/>
        </a:defRPr>
      </a:lvl6pPr>
      <a:lvl7pPr marL="914400" algn="r" eaLnBrk="1" fontAlgn="base" hangingPunct="1">
        <a:spcBef>
          <a:spcPct val="0"/>
        </a:spcBef>
        <a:spcAft>
          <a:spcPct val="0"/>
        </a:spcAft>
        <a:defRPr sz="2400">
          <a:solidFill>
            <a:srgbClr val="0A1E60">
              <a:alpha val="100000"/>
            </a:srgbClr>
          </a:solidFill>
          <a:latin typeface="Arial"/>
        </a:defRPr>
      </a:lvl7pPr>
      <a:lvl8pPr marL="1371600" algn="r" eaLnBrk="1" fontAlgn="base" hangingPunct="1">
        <a:spcBef>
          <a:spcPct val="0"/>
        </a:spcBef>
        <a:spcAft>
          <a:spcPct val="0"/>
        </a:spcAft>
        <a:defRPr sz="2400">
          <a:solidFill>
            <a:srgbClr val="0A1E60">
              <a:alpha val="100000"/>
            </a:srgbClr>
          </a:solidFill>
          <a:latin typeface="Arial"/>
        </a:defRPr>
      </a:lvl8pPr>
      <a:lvl9pPr marL="1828800" algn="r" eaLnBrk="1" fontAlgn="base" hangingPunct="1">
        <a:spcBef>
          <a:spcPct val="0"/>
        </a:spcBef>
        <a:spcAft>
          <a:spcPct val="0"/>
        </a:spcAft>
        <a:defRPr sz="2400">
          <a:solidFill>
            <a:srgbClr val="0A1E60">
              <a:alpha val="100000"/>
            </a:srgbClr>
          </a:solidFill>
          <a:latin typeface="Arial"/>
        </a:defRPr>
      </a:lvl9pPr>
    </p:titleStyle>
    <p:bodyStyle>
      <a:lvl1pPr marL="342900" indent="-342900" algn="l" defTabSz="-13873163" rtl="0" eaLnBrk="1" fontAlgn="base" hangingPunct="1">
        <a:spcBef>
          <a:spcPct val="20000"/>
        </a:spcBef>
        <a:spcAft>
          <a:spcPct val="0"/>
        </a:spcAft>
        <a:buSzPct val="120000"/>
        <a:buFont typeface="Arial" panose="020B0604020202020204" pitchFamily="34" charset="0"/>
        <a:buChar char="•"/>
        <a:defRPr sz="1400">
          <a:solidFill>
            <a:schemeClr val="bg1"/>
          </a:solidFill>
          <a:latin typeface="Poppins" pitchFamily="2" charset="77"/>
          <a:ea typeface="+mn-ea"/>
          <a:cs typeface="Poppins" pitchFamily="2" charset="77"/>
        </a:defRPr>
      </a:lvl1pPr>
      <a:lvl2pPr marL="742950" indent="-285750" algn="l" defTabSz="-13873163" rtl="0" eaLnBrk="1" fontAlgn="base" hangingPunct="1">
        <a:spcBef>
          <a:spcPct val="20000"/>
        </a:spcBef>
        <a:spcAft>
          <a:spcPct val="0"/>
        </a:spcAft>
        <a:buFont typeface="Wingdings" pitchFamily="2" charset="2"/>
        <a:buChar char="§"/>
        <a:defRPr sz="1400">
          <a:solidFill>
            <a:schemeClr val="bg1"/>
          </a:solidFill>
          <a:latin typeface="Poppins" pitchFamily="2" charset="77"/>
          <a:cs typeface="Poppins" pitchFamily="2" charset="77"/>
        </a:defRPr>
      </a:lvl2pPr>
      <a:lvl3pPr marL="1143000" indent="-228600" algn="l" defTabSz="-13873163" rtl="0" eaLnBrk="1" fontAlgn="base" hangingPunct="1">
        <a:spcBef>
          <a:spcPct val="20000"/>
        </a:spcBef>
        <a:spcAft>
          <a:spcPct val="0"/>
        </a:spcAft>
        <a:buFont typeface="Wingdings" pitchFamily="2" charset="2"/>
        <a:buChar char="§"/>
        <a:defRPr sz="1400">
          <a:solidFill>
            <a:schemeClr val="bg1"/>
          </a:solidFill>
          <a:latin typeface="Poppins" pitchFamily="2" charset="77"/>
          <a:cs typeface="Poppins" pitchFamily="2" charset="77"/>
        </a:defRPr>
      </a:lvl3pPr>
      <a:lvl4pPr marL="1600200" indent="-228600" algn="l" defTabSz="-13873163" rtl="0" eaLnBrk="1" fontAlgn="base" hangingPunct="1">
        <a:spcBef>
          <a:spcPct val="20000"/>
        </a:spcBef>
        <a:spcAft>
          <a:spcPct val="0"/>
        </a:spcAft>
        <a:buChar char="•"/>
        <a:defRPr sz="1400">
          <a:solidFill>
            <a:schemeClr val="tx1"/>
          </a:solidFill>
          <a:latin typeface="+mn-lt"/>
          <a:cs typeface="Calibri" pitchFamily="34" charset="0"/>
        </a:defRPr>
      </a:lvl4pPr>
      <a:lvl5pPr marL="2057400" indent="-228600" algn="l" defTabSz="-13873163" rtl="0" eaLnBrk="1" fontAlgn="base" hangingPunct="1">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CEFF3"/>
        </a:solidFill>
        <a:effectLst/>
      </p:bgPr>
    </p:bg>
    <p:spTree>
      <p:nvGrpSpPr>
        <p:cNvPr id="1" name=""/>
        <p:cNvGrpSpPr/>
        <p:nvPr/>
      </p:nvGrpSpPr>
      <p:grpSpPr>
        <a:xfrm>
          <a:off x="0" y="0"/>
          <a:ext cx="0" cy="0"/>
          <a:chOff x="0" y="0"/>
          <a:chExt cx="0" cy="0"/>
        </a:xfrm>
      </p:grpSpPr>
      <p:sp>
        <p:nvSpPr>
          <p:cNvPr id="2050" name="Rectangle 1027">
            <a:extLst>
              <a:ext uri="{FF2B5EF4-FFF2-40B4-BE49-F238E27FC236}">
                <a16:creationId xmlns:a16="http://schemas.microsoft.com/office/drawing/2014/main" id="{534D202A-940D-5FC7-0F2A-C5D3F6D1D7EA}"/>
              </a:ext>
            </a:extLst>
          </p:cNvPr>
          <p:cNvSpPr>
            <a:spLocks noGrp="1" noChangeArrowheads="1"/>
          </p:cNvSpPr>
          <p:nvPr>
            <p:ph type="body" idx="1"/>
          </p:nvPr>
        </p:nvSpPr>
        <p:spPr bwMode="auto">
          <a:xfrm>
            <a:off x="334963" y="971550"/>
            <a:ext cx="1152048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p:txBody>
      </p:sp>
      <p:sp>
        <p:nvSpPr>
          <p:cNvPr id="2051" name="Title Placeholder 1">
            <a:extLst>
              <a:ext uri="{FF2B5EF4-FFF2-40B4-BE49-F238E27FC236}">
                <a16:creationId xmlns:a16="http://schemas.microsoft.com/office/drawing/2014/main" id="{3B286909-0AC8-45DD-226B-5644E5B92738}"/>
              </a:ext>
            </a:extLst>
          </p:cNvPr>
          <p:cNvSpPr>
            <a:spLocks noGrp="1" noChangeArrowheads="1"/>
          </p:cNvSpPr>
          <p:nvPr>
            <p:ph type="title"/>
          </p:nvPr>
        </p:nvSpPr>
        <p:spPr bwMode="auto">
          <a:xfrm>
            <a:off x="334963" y="203200"/>
            <a:ext cx="115220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AU" altLang="en-US"/>
          </a:p>
        </p:txBody>
      </p:sp>
    </p:spTree>
  </p:cSld>
  <p:clrMap bg1="lt1" tx1="dk1" bg2="lt2" tx2="dk2" accent1="accent1" accent2="accent2" accent3="accent3" accent4="accent4" accent5="accent5" accent6="accent6" hlink="hlink" folHlink="folHlink"/>
  <p:sldLayoutIdLst>
    <p:sldLayoutId id="2147483866" r:id="rId1"/>
    <p:sldLayoutId id="2147483868" r:id="rId2"/>
    <p:sldLayoutId id="2147483872" r:id="rId3"/>
    <p:sldLayoutId id="2147483873" r:id="rId4"/>
    <p:sldLayoutId id="2147483877" r:id="rId5"/>
  </p:sldLayoutIdLst>
  <p:hf hdr="0" ftr="0" dt="0"/>
  <p:txStyles>
    <p:titleStyle>
      <a:lvl1pPr algn="l" defTabSz="-13873163" rtl="0" fontAlgn="base">
        <a:spcBef>
          <a:spcPct val="0"/>
        </a:spcBef>
        <a:spcAft>
          <a:spcPct val="0"/>
        </a:spcAft>
        <a:defRPr sz="2000">
          <a:solidFill>
            <a:schemeClr val="tx2"/>
          </a:solidFill>
          <a:latin typeface="Poppins" pitchFamily="2" charset="77"/>
          <a:ea typeface="+mj-ea"/>
          <a:cs typeface="Poppins" pitchFamily="2" charset="77"/>
        </a:defRPr>
      </a:lvl1pPr>
      <a:lvl2pPr algn="l" defTabSz="-13873163" rtl="0" fontAlgn="base">
        <a:spcBef>
          <a:spcPct val="0"/>
        </a:spcBef>
        <a:spcAft>
          <a:spcPct val="0"/>
        </a:spcAft>
        <a:defRPr sz="2000">
          <a:solidFill>
            <a:schemeClr val="tx2"/>
          </a:solidFill>
          <a:latin typeface="Poppins" pitchFamily="2" charset="77"/>
          <a:cs typeface="Poppins" pitchFamily="2" charset="77"/>
        </a:defRPr>
      </a:lvl2pPr>
      <a:lvl3pPr algn="l" defTabSz="-13873163" rtl="0" fontAlgn="base">
        <a:spcBef>
          <a:spcPct val="0"/>
        </a:spcBef>
        <a:spcAft>
          <a:spcPct val="0"/>
        </a:spcAft>
        <a:defRPr sz="2000">
          <a:solidFill>
            <a:schemeClr val="tx2"/>
          </a:solidFill>
          <a:latin typeface="Poppins" pitchFamily="2" charset="77"/>
          <a:cs typeface="Poppins" pitchFamily="2" charset="77"/>
        </a:defRPr>
      </a:lvl3pPr>
      <a:lvl4pPr algn="l" defTabSz="-13873163" rtl="0" fontAlgn="base">
        <a:spcBef>
          <a:spcPct val="0"/>
        </a:spcBef>
        <a:spcAft>
          <a:spcPct val="0"/>
        </a:spcAft>
        <a:defRPr sz="2000">
          <a:solidFill>
            <a:schemeClr val="tx2"/>
          </a:solidFill>
          <a:latin typeface="Poppins" pitchFamily="2" charset="77"/>
          <a:cs typeface="Poppins" pitchFamily="2" charset="77"/>
        </a:defRPr>
      </a:lvl4pPr>
      <a:lvl5pPr algn="l" defTabSz="-13873163" rtl="0" fontAlgn="base">
        <a:spcBef>
          <a:spcPct val="0"/>
        </a:spcBef>
        <a:spcAft>
          <a:spcPct val="0"/>
        </a:spcAft>
        <a:defRPr sz="2000">
          <a:solidFill>
            <a:schemeClr val="tx2"/>
          </a:solidFill>
          <a:latin typeface="Poppins" pitchFamily="2" charset="77"/>
          <a:cs typeface="Poppins" pitchFamily="2" charset="77"/>
        </a:defRPr>
      </a:lvl5pPr>
      <a:lvl6pPr marL="457200" algn="r" eaLnBrk="1" fontAlgn="base" hangingPunct="1">
        <a:spcBef>
          <a:spcPct val="0"/>
        </a:spcBef>
        <a:spcAft>
          <a:spcPct val="0"/>
        </a:spcAft>
        <a:defRPr sz="2400">
          <a:solidFill>
            <a:srgbClr val="0A1E60">
              <a:alpha val="100000"/>
            </a:srgbClr>
          </a:solidFill>
          <a:latin typeface="Arial"/>
        </a:defRPr>
      </a:lvl6pPr>
      <a:lvl7pPr marL="914400" algn="r" eaLnBrk="1" fontAlgn="base" hangingPunct="1">
        <a:spcBef>
          <a:spcPct val="0"/>
        </a:spcBef>
        <a:spcAft>
          <a:spcPct val="0"/>
        </a:spcAft>
        <a:defRPr sz="2400">
          <a:solidFill>
            <a:srgbClr val="0A1E60">
              <a:alpha val="100000"/>
            </a:srgbClr>
          </a:solidFill>
          <a:latin typeface="Arial"/>
        </a:defRPr>
      </a:lvl7pPr>
      <a:lvl8pPr marL="1371600" algn="r" eaLnBrk="1" fontAlgn="base" hangingPunct="1">
        <a:spcBef>
          <a:spcPct val="0"/>
        </a:spcBef>
        <a:spcAft>
          <a:spcPct val="0"/>
        </a:spcAft>
        <a:defRPr sz="2400">
          <a:solidFill>
            <a:srgbClr val="0A1E60">
              <a:alpha val="100000"/>
            </a:srgbClr>
          </a:solidFill>
          <a:latin typeface="Arial"/>
        </a:defRPr>
      </a:lvl8pPr>
      <a:lvl9pPr marL="1828800" algn="r" eaLnBrk="1" fontAlgn="base" hangingPunct="1">
        <a:spcBef>
          <a:spcPct val="0"/>
        </a:spcBef>
        <a:spcAft>
          <a:spcPct val="0"/>
        </a:spcAft>
        <a:defRPr sz="2400">
          <a:solidFill>
            <a:srgbClr val="0A1E60">
              <a:alpha val="100000"/>
            </a:srgbClr>
          </a:solidFill>
          <a:latin typeface="Arial"/>
        </a:defRPr>
      </a:lvl9pPr>
    </p:titleStyle>
    <p:bodyStyle>
      <a:lvl1pPr marL="342900" indent="-342900" algn="l" defTabSz="-13873163" rtl="0" fontAlgn="base">
        <a:spcBef>
          <a:spcPct val="20000"/>
        </a:spcBef>
        <a:spcAft>
          <a:spcPct val="0"/>
        </a:spcAft>
        <a:buSzPct val="120000"/>
        <a:buFont typeface="Arial" panose="020B0604020202020204" pitchFamily="34" charset="0"/>
        <a:buChar char="•"/>
        <a:defRPr sz="14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p:bodyStyle>
    <p:otherStyle>
      <a:lvl1pPr algn="l" eaLnBrk="1" fontAlgn="base" hangingPunct="1">
        <a:spcBef>
          <a:spcPct val="0"/>
        </a:spcBef>
        <a:spcAft>
          <a:spcPct val="0"/>
        </a:spcAft>
        <a:defRPr>
          <a:solidFill>
            <a:schemeClr val="tx1">
              <a:alpha val="100000"/>
            </a:schemeClr>
          </a:solidFill>
          <a:latin typeface="Arial"/>
        </a:defRPr>
      </a:lvl1pPr>
      <a:lvl2pPr marL="457200" algn="l" eaLnBrk="1" fontAlgn="base" hangingPunct="1">
        <a:spcBef>
          <a:spcPct val="0"/>
        </a:spcBef>
        <a:spcAft>
          <a:spcPct val="0"/>
        </a:spcAft>
        <a:defRPr>
          <a:solidFill>
            <a:schemeClr val="tx1">
              <a:alpha val="100000"/>
            </a:schemeClr>
          </a:solidFill>
          <a:latin typeface="Arial"/>
        </a:defRPr>
      </a:lvl2pPr>
      <a:lvl3pPr marL="914400" algn="l" eaLnBrk="1" fontAlgn="base" hangingPunct="1">
        <a:spcBef>
          <a:spcPct val="0"/>
        </a:spcBef>
        <a:spcAft>
          <a:spcPct val="0"/>
        </a:spcAft>
        <a:defRPr>
          <a:solidFill>
            <a:schemeClr val="tx1">
              <a:alpha val="100000"/>
            </a:schemeClr>
          </a:solidFill>
          <a:latin typeface="Arial"/>
        </a:defRPr>
      </a:lvl3pPr>
      <a:lvl4pPr marL="1371600" algn="l" eaLnBrk="1" fontAlgn="base" hangingPunct="1">
        <a:spcBef>
          <a:spcPct val="0"/>
        </a:spcBef>
        <a:spcAft>
          <a:spcPct val="0"/>
        </a:spcAft>
        <a:defRPr>
          <a:solidFill>
            <a:schemeClr val="tx1">
              <a:alpha val="100000"/>
            </a:schemeClr>
          </a:solidFill>
          <a:latin typeface="Arial"/>
        </a:defRPr>
      </a:lvl4pPr>
      <a:lvl5pPr marL="1828800" algn="l" eaLnBrk="1" fontAlgn="base" hangingPunct="1">
        <a:spcBef>
          <a:spcPct val="0"/>
        </a:spcBef>
        <a:spcAft>
          <a:spcPct val="0"/>
        </a:spcAft>
        <a:defRPr>
          <a:solidFill>
            <a:schemeClr val="tx1">
              <a:alpha val="100000"/>
            </a:schemeClr>
          </a:solidFill>
          <a:latin typeface="Arial"/>
        </a:defRPr>
      </a:lvl5pPr>
      <a:lvl6pPr marL="2286000" algn="l" eaLnBrk="1" fontAlgn="base" hangingPunct="1">
        <a:spcBef>
          <a:spcPct val="0"/>
        </a:spcBef>
        <a:spcAft>
          <a:spcPct val="0"/>
        </a:spcAft>
        <a:defRPr>
          <a:solidFill>
            <a:schemeClr val="tx1">
              <a:alpha val="100000"/>
            </a:schemeClr>
          </a:solidFill>
          <a:latin typeface="Arial"/>
        </a:defRPr>
      </a:lvl6pPr>
      <a:lvl7pPr marL="2743200" algn="l" eaLnBrk="1" fontAlgn="base" hangingPunct="1">
        <a:spcBef>
          <a:spcPct val="0"/>
        </a:spcBef>
        <a:spcAft>
          <a:spcPct val="0"/>
        </a:spcAft>
        <a:defRPr>
          <a:solidFill>
            <a:schemeClr val="tx1">
              <a:alpha val="100000"/>
            </a:schemeClr>
          </a:solidFill>
          <a:latin typeface="Arial"/>
        </a:defRPr>
      </a:lvl7pPr>
      <a:lvl8pPr marL="3200400" algn="l" eaLnBrk="1" fontAlgn="base" hangingPunct="1">
        <a:spcBef>
          <a:spcPct val="0"/>
        </a:spcBef>
        <a:spcAft>
          <a:spcPct val="0"/>
        </a:spcAft>
        <a:defRPr>
          <a:solidFill>
            <a:schemeClr val="tx1">
              <a:alpha val="100000"/>
            </a:schemeClr>
          </a:solidFill>
          <a:latin typeface="Arial"/>
        </a:defRPr>
      </a:lvl8pPr>
      <a:lvl9pPr marL="3657600" algn="l" eaLnBrk="1" fontAlgn="base" hangingPunct="1">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14.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10.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E11E16A8-2A55-33EB-272C-45015F55B536}"/>
              </a:ext>
            </a:extLst>
          </p:cNvPr>
          <p:cNvSpPr>
            <a:spLocks noGrp="1" noChangeArrowheads="1"/>
          </p:cNvSpPr>
          <p:nvPr>
            <p:ph type="title"/>
          </p:nvPr>
        </p:nvSpPr>
        <p:spPr>
          <a:xfrm>
            <a:off x="266700" y="244326"/>
            <a:ext cx="11488814" cy="790575"/>
          </a:xfrm>
        </p:spPr>
        <p:txBody>
          <a:bodyPr/>
          <a:lstStyle/>
          <a:p>
            <a:r>
              <a:rPr lang="en-US" altLang="en-US"/>
              <a:t>The disability employment gap for graduates</a:t>
            </a:r>
          </a:p>
        </p:txBody>
      </p:sp>
      <p:sp>
        <p:nvSpPr>
          <p:cNvPr id="3" name="Content Placeholder 2">
            <a:extLst>
              <a:ext uri="{FF2B5EF4-FFF2-40B4-BE49-F238E27FC236}">
                <a16:creationId xmlns:a16="http://schemas.microsoft.com/office/drawing/2014/main" id="{EBF0A0F4-7AE8-46C8-30FD-3E9B64FF0DD5}"/>
              </a:ext>
            </a:extLst>
          </p:cNvPr>
          <p:cNvSpPr>
            <a:spLocks noGrp="1"/>
          </p:cNvSpPr>
          <p:nvPr>
            <p:ph sz="half" idx="2"/>
          </p:nvPr>
        </p:nvSpPr>
        <p:spPr>
          <a:xfrm>
            <a:off x="351593" y="826641"/>
            <a:ext cx="11488814" cy="450850"/>
          </a:xfrm>
        </p:spPr>
        <p:txBody>
          <a:bodyPr/>
          <a:lstStyle/>
          <a:p>
            <a:pPr>
              <a:defRPr/>
            </a:pPr>
            <a:r>
              <a:rPr lang="en-US"/>
              <a:t>Research on barriers &amp; interventions throughout the job-seeking journey</a:t>
            </a:r>
          </a:p>
        </p:txBody>
      </p:sp>
      <p:sp>
        <p:nvSpPr>
          <p:cNvPr id="5" name="Content Placeholder 4">
            <a:extLst>
              <a:ext uri="{FF2B5EF4-FFF2-40B4-BE49-F238E27FC236}">
                <a16:creationId xmlns:a16="http://schemas.microsoft.com/office/drawing/2014/main" id="{F8AE3143-1947-E46C-4EE5-D8502F4E6D28}"/>
              </a:ext>
            </a:extLst>
          </p:cNvPr>
          <p:cNvSpPr>
            <a:spLocks noGrp="1"/>
          </p:cNvSpPr>
          <p:nvPr>
            <p:ph sz="quarter" idx="11"/>
          </p:nvPr>
        </p:nvSpPr>
        <p:spPr>
          <a:xfrm>
            <a:off x="266700" y="5961063"/>
            <a:ext cx="3670300" cy="630237"/>
          </a:xfrm>
        </p:spPr>
        <p:txBody>
          <a:bodyPr/>
          <a:lstStyle/>
          <a:p>
            <a:pPr>
              <a:defRPr/>
            </a:pPr>
            <a:r>
              <a:rPr lang="en-US"/>
              <a:t>For Shaw Trust</a:t>
            </a:r>
          </a:p>
          <a:p>
            <a:pPr>
              <a:defRPr/>
            </a:pPr>
            <a:r>
              <a:rPr lang="en-US"/>
              <a:t>February 2024</a:t>
            </a:r>
          </a:p>
        </p:txBody>
      </p:sp>
      <p:pic>
        <p:nvPicPr>
          <p:cNvPr id="7" name="Picture 6" descr="A woman in a wheelchari is talking at a table in a library with three other students, one male and two female">
            <a:extLst>
              <a:ext uri="{FF2B5EF4-FFF2-40B4-BE49-F238E27FC236}">
                <a16:creationId xmlns:a16="http://schemas.microsoft.com/office/drawing/2014/main" id="{761CDD1A-8D36-13F7-A03F-51694B5175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466006"/>
            <a:ext cx="6096000" cy="4065034"/>
          </a:xfrm>
          <a:prstGeom prst="rect">
            <a:avLst/>
          </a:prstGeom>
        </p:spPr>
      </p:pic>
      <p:pic>
        <p:nvPicPr>
          <p:cNvPr id="10" name="Content Placeholder 9" descr="Two women talking at a desk in a workplace.  ">
            <a:extLst>
              <a:ext uri="{FF2B5EF4-FFF2-40B4-BE49-F238E27FC236}">
                <a16:creationId xmlns:a16="http://schemas.microsoft.com/office/drawing/2014/main" id="{67E94C3C-AAC4-3829-6A96-E6DFB20519EA}"/>
              </a:ext>
            </a:extLst>
          </p:cNvPr>
          <p:cNvPicPr>
            <a:picLocks noGrp="1" noChangeAspect="1"/>
          </p:cNvPicPr>
          <p:nvPr>
            <p:ph sz="quarter" idx="10"/>
          </p:nvPr>
        </p:nvPicPr>
        <p:blipFill rotWithShape="1">
          <a:blip r:embed="rId3" cstate="screen">
            <a:extLst>
              <a:ext uri="{28A0092B-C50C-407E-A947-70E740481C1C}">
                <a14:useLocalDpi xmlns:a14="http://schemas.microsoft.com/office/drawing/2010/main"/>
              </a:ext>
            </a:extLst>
          </a:blip>
          <a:srcRect/>
          <a:stretch/>
        </p:blipFill>
        <p:spPr>
          <a:xfrm>
            <a:off x="0" y="1466006"/>
            <a:ext cx="5932660" cy="4065034"/>
          </a:xfrm>
        </p:spPr>
      </p:pic>
      <p:sp>
        <p:nvSpPr>
          <p:cNvPr id="11" name="Rectangle 10">
            <a:extLst>
              <a:ext uri="{FF2B5EF4-FFF2-40B4-BE49-F238E27FC236}">
                <a16:creationId xmlns:a16="http://schemas.microsoft.com/office/drawing/2014/main" id="{B8F88123-1547-9D54-AF6E-0411FC238632}"/>
              </a:ext>
              <a:ext uri="{C183D7F6-B498-43B3-948B-1728B52AA6E4}">
                <adec:decorative xmlns:adec="http://schemas.microsoft.com/office/drawing/2017/decorative" val="1"/>
              </a:ext>
            </a:extLst>
          </p:cNvPr>
          <p:cNvSpPr/>
          <p:nvPr/>
        </p:nvSpPr>
        <p:spPr bwMode="auto">
          <a:xfrm>
            <a:off x="-3205" y="1447378"/>
            <a:ext cx="12273670" cy="4083662"/>
          </a:xfrm>
          <a:prstGeom prst="rect">
            <a:avLst/>
          </a:prstGeom>
          <a:solidFill>
            <a:srgbClr val="28325A">
              <a:alpha val="24000"/>
            </a:srgbClr>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62C7-B6EA-0D7C-BEF8-4E15DBFB9B20}"/>
              </a:ext>
            </a:extLst>
          </p:cNvPr>
          <p:cNvSpPr>
            <a:spLocks noGrp="1"/>
          </p:cNvSpPr>
          <p:nvPr>
            <p:ph type="title"/>
          </p:nvPr>
        </p:nvSpPr>
        <p:spPr/>
        <p:txBody>
          <a:bodyPr/>
          <a:lstStyle/>
          <a:p>
            <a:r>
              <a:rPr lang="en-GB" sz="2200"/>
              <a:t>The Individual: Personal attitude and contexts</a:t>
            </a:r>
          </a:p>
        </p:txBody>
      </p:sp>
      <p:sp>
        <p:nvSpPr>
          <p:cNvPr id="9" name="TextBox 8">
            <a:extLst>
              <a:ext uri="{FF2B5EF4-FFF2-40B4-BE49-F238E27FC236}">
                <a16:creationId xmlns:a16="http://schemas.microsoft.com/office/drawing/2014/main" id="{2D2592C3-D0CD-6923-D7C5-CEAB7B202559}"/>
              </a:ext>
            </a:extLst>
          </p:cNvPr>
          <p:cNvSpPr txBox="1"/>
          <p:nvPr/>
        </p:nvSpPr>
        <p:spPr>
          <a:xfrm>
            <a:off x="827473" y="1429607"/>
            <a:ext cx="10529501" cy="646331"/>
          </a:xfrm>
          <a:prstGeom prst="rect">
            <a:avLst/>
          </a:prstGeom>
          <a:noFill/>
        </p:spPr>
        <p:txBody>
          <a:bodyPr wrap="square">
            <a:spAutoFit/>
          </a:bodyPr>
          <a:lstStyle/>
          <a:p>
            <a:r>
              <a:rPr lang="en-GB" sz="1800" i="0">
                <a:solidFill>
                  <a:schemeClr val="bg1"/>
                </a:solidFill>
                <a:latin typeface="Poppins" pitchFamily="2" charset="77"/>
                <a:cs typeface="Poppins" pitchFamily="2" charset="77"/>
              </a:rPr>
              <a:t>In our research we explored the factors that influence individual capability in the transition from student to graduate to professional inside a workplace.  This section focusses on: </a:t>
            </a:r>
          </a:p>
        </p:txBody>
      </p:sp>
      <p:sp>
        <p:nvSpPr>
          <p:cNvPr id="4" name="Rectangle 3">
            <a:extLst>
              <a:ext uri="{FF2B5EF4-FFF2-40B4-BE49-F238E27FC236}">
                <a16:creationId xmlns:a16="http://schemas.microsoft.com/office/drawing/2014/main" id="{B9A7489A-AD0A-9C49-5568-A031951A9202}"/>
              </a:ext>
            </a:extLst>
          </p:cNvPr>
          <p:cNvSpPr/>
          <p:nvPr/>
        </p:nvSpPr>
        <p:spPr bwMode="auto">
          <a:xfrm>
            <a:off x="903381" y="2383971"/>
            <a:ext cx="3350567" cy="450907"/>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t" compatLnSpc="1"/>
          <a:lstStyle/>
          <a:p>
            <a:pPr marL="0" marR="0" indent="0" algn="l" defTabSz="914400" rtl="0" eaLnBrk="0" fontAlgn="base" latinLnBrk="0" hangingPunct="0">
              <a:lnSpc>
                <a:spcPct val="100000"/>
              </a:lnSpc>
              <a:spcBef>
                <a:spcPct val="0"/>
              </a:spcBef>
              <a:spcAft>
                <a:spcPct val="0"/>
              </a:spcAft>
              <a:buNone/>
              <a:tabLst/>
            </a:pPr>
            <a:r>
              <a:rPr kumimoji="0" lang="en-US" sz="2000" b="0" i="0" u="none" strike="noStrike" baseline="0">
                <a:solidFill>
                  <a:schemeClr val="tx2"/>
                </a:solidFill>
                <a:effectLst/>
                <a:latin typeface="Poppins" pitchFamily="2" charset="77"/>
                <a:cs typeface="Poppins" pitchFamily="2" charset="77"/>
              </a:rPr>
              <a:t>1. Contexts</a:t>
            </a:r>
          </a:p>
        </p:txBody>
      </p:sp>
      <p:sp>
        <p:nvSpPr>
          <p:cNvPr id="13" name="Rectangle 12">
            <a:extLst>
              <a:ext uri="{FF2B5EF4-FFF2-40B4-BE49-F238E27FC236}">
                <a16:creationId xmlns:a16="http://schemas.microsoft.com/office/drawing/2014/main" id="{CEC39D31-6FB5-5607-6CDA-8DE61CC0E976}"/>
              </a:ext>
            </a:extLst>
          </p:cNvPr>
          <p:cNvSpPr/>
          <p:nvPr/>
        </p:nvSpPr>
        <p:spPr bwMode="auto">
          <a:xfrm>
            <a:off x="903379" y="2871015"/>
            <a:ext cx="3350567" cy="3291246"/>
          </a:xfrm>
          <a:prstGeom prst="rect">
            <a:avLst/>
          </a:prstGeom>
          <a:noFill/>
          <a:ln w="9525" cap="flat" cmpd="sng" algn="ctr">
            <a:solidFill>
              <a:schemeClr val="accent4"/>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chemeClr val="bg1"/>
                </a:solidFill>
                <a:latin typeface="Poppins" pitchFamily="2" charset="77"/>
                <a:cs typeface="Poppins" pitchFamily="2" charset="77"/>
              </a:rPr>
              <a:t>Personal and educational contexts of an individual. This includes,</a:t>
            </a:r>
          </a:p>
          <a:p>
            <a:pPr marL="285750" indent="-285750">
              <a:spcBef>
                <a:spcPts val="600"/>
              </a:spcBef>
              <a:buFont typeface="Arial" panose="020B0604020202020204" pitchFamily="34" charset="0"/>
              <a:buChar char="•"/>
            </a:pPr>
            <a:r>
              <a:rPr lang="en-GB" sz="1600" i="0">
                <a:solidFill>
                  <a:schemeClr val="bg1"/>
                </a:solidFill>
                <a:latin typeface="Poppins" pitchFamily="2" charset="77"/>
                <a:cs typeface="Poppins" pitchFamily="2" charset="77"/>
              </a:rPr>
              <a:t>Access needs (known, unknown, stable, changing)</a:t>
            </a:r>
          </a:p>
          <a:p>
            <a:pPr marL="285750" indent="-285750">
              <a:spcBef>
                <a:spcPts val="600"/>
              </a:spcBef>
              <a:buFont typeface="Arial" panose="020B0604020202020204" pitchFamily="34" charset="0"/>
              <a:buChar char="•"/>
            </a:pPr>
            <a:r>
              <a:rPr lang="en-GB" sz="1600" i="0">
                <a:solidFill>
                  <a:schemeClr val="bg1"/>
                </a:solidFill>
                <a:latin typeface="Poppins" pitchFamily="2" charset="77"/>
                <a:cs typeface="Poppins" pitchFamily="2" charset="77"/>
              </a:rPr>
              <a:t>Access to resources (information, financial, social networks) </a:t>
            </a:r>
          </a:p>
          <a:p>
            <a:pPr marL="285750" indent="-285750">
              <a:spcBef>
                <a:spcPts val="600"/>
              </a:spcBef>
              <a:buFont typeface="Arial" panose="020B0604020202020204" pitchFamily="34" charset="0"/>
              <a:buChar char="•"/>
            </a:pPr>
            <a:r>
              <a:rPr lang="en-GB" sz="1600" i="0">
                <a:solidFill>
                  <a:schemeClr val="bg1"/>
                </a:solidFill>
                <a:latin typeface="Poppins" pitchFamily="2" charset="77"/>
                <a:cs typeface="Poppins" pitchFamily="2" charset="77"/>
              </a:rPr>
              <a:t>Course, experience, interests and skills relative to market demands</a:t>
            </a:r>
          </a:p>
          <a:p>
            <a:pPr marL="285750" indent="-285750">
              <a:spcBef>
                <a:spcPts val="600"/>
              </a:spcBef>
              <a:buFont typeface="Arial" panose="020B0604020202020204" pitchFamily="34" charset="0"/>
              <a:buChar char="•"/>
            </a:pPr>
            <a:endParaRPr lang="en-GB" sz="1600" i="0">
              <a:solidFill>
                <a:schemeClr val="bg1"/>
              </a:solidFill>
              <a:latin typeface="Poppins" pitchFamily="2" charset="77"/>
              <a:cs typeface="Poppins" pitchFamily="2" charset="77"/>
            </a:endParaRPr>
          </a:p>
          <a:p>
            <a:endParaRPr lang="en-GB" sz="1600" i="0">
              <a:solidFill>
                <a:schemeClr val="bg1"/>
              </a:solidFill>
              <a:latin typeface="Poppins" pitchFamily="2" charset="77"/>
              <a:cs typeface="Poppins" pitchFamily="2" charset="77"/>
            </a:endParaRPr>
          </a:p>
          <a:p>
            <a:endParaRPr lang="en-GB" sz="1600" i="0">
              <a:solidFill>
                <a:schemeClr val="bg1"/>
              </a:solidFill>
              <a:latin typeface="Poppins" pitchFamily="2" charset="77"/>
              <a:cs typeface="Poppins" pitchFamily="2" charset="77"/>
            </a:endParaRPr>
          </a:p>
        </p:txBody>
      </p:sp>
      <p:sp>
        <p:nvSpPr>
          <p:cNvPr id="12" name="Rectangle 11">
            <a:extLst>
              <a:ext uri="{FF2B5EF4-FFF2-40B4-BE49-F238E27FC236}">
                <a16:creationId xmlns:a16="http://schemas.microsoft.com/office/drawing/2014/main" id="{736D2685-A473-40A7-E995-D430194B9E21}"/>
              </a:ext>
            </a:extLst>
          </p:cNvPr>
          <p:cNvSpPr/>
          <p:nvPr/>
        </p:nvSpPr>
        <p:spPr bwMode="auto">
          <a:xfrm>
            <a:off x="4408581" y="2383971"/>
            <a:ext cx="3350567" cy="450907"/>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t" compatLnSpc="1"/>
          <a:lstStyle/>
          <a:p>
            <a:pPr marL="0" marR="0" indent="0" algn="l" defTabSz="914400" rtl="0" eaLnBrk="0" fontAlgn="base" latinLnBrk="0" hangingPunct="0">
              <a:lnSpc>
                <a:spcPct val="100000"/>
              </a:lnSpc>
              <a:spcBef>
                <a:spcPct val="0"/>
              </a:spcBef>
              <a:spcAft>
                <a:spcPct val="0"/>
              </a:spcAft>
              <a:buNone/>
              <a:tabLst/>
            </a:pPr>
            <a:r>
              <a:rPr kumimoji="0" lang="en-US" sz="2000" b="0" i="0" u="none" strike="noStrike" baseline="0">
                <a:solidFill>
                  <a:schemeClr val="tx2"/>
                </a:solidFill>
                <a:effectLst/>
                <a:latin typeface="Poppins" pitchFamily="2" charset="77"/>
                <a:cs typeface="Poppins" pitchFamily="2" charset="77"/>
              </a:rPr>
              <a:t>2. Identity</a:t>
            </a:r>
          </a:p>
        </p:txBody>
      </p:sp>
      <p:sp>
        <p:nvSpPr>
          <p:cNvPr id="14" name="Rectangle 13">
            <a:extLst>
              <a:ext uri="{FF2B5EF4-FFF2-40B4-BE49-F238E27FC236}">
                <a16:creationId xmlns:a16="http://schemas.microsoft.com/office/drawing/2014/main" id="{FEC091DD-3D8D-3426-AE69-157F32EF9352}"/>
              </a:ext>
            </a:extLst>
          </p:cNvPr>
          <p:cNvSpPr/>
          <p:nvPr/>
        </p:nvSpPr>
        <p:spPr bwMode="auto">
          <a:xfrm>
            <a:off x="4408581" y="2871015"/>
            <a:ext cx="3350567" cy="3291246"/>
          </a:xfrm>
          <a:prstGeom prst="rect">
            <a:avLst/>
          </a:prstGeom>
          <a:noFill/>
          <a:ln w="9525" cap="flat" cmpd="sng" algn="ctr">
            <a:solidFill>
              <a:schemeClr val="accent4"/>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chemeClr val="bg1"/>
                </a:solidFill>
                <a:latin typeface="Poppins" pitchFamily="2" charset="77"/>
                <a:cs typeface="Poppins" pitchFamily="2" charset="77"/>
              </a:rPr>
              <a:t>How the varying layers of identity emerge and can be presented at this critical time.</a:t>
            </a:r>
          </a:p>
          <a:p>
            <a:endParaRPr lang="en-GB" sz="1600" i="0">
              <a:solidFill>
                <a:schemeClr val="bg1"/>
              </a:solidFill>
              <a:latin typeface="Poppins" pitchFamily="2" charset="77"/>
              <a:cs typeface="Poppins" pitchFamily="2" charset="77"/>
            </a:endParaRPr>
          </a:p>
          <a:p>
            <a:r>
              <a:rPr lang="en-GB" sz="1600" i="0">
                <a:solidFill>
                  <a:schemeClr val="bg1"/>
                </a:solidFill>
                <a:latin typeface="Poppins" pitchFamily="2" charset="77"/>
                <a:cs typeface="Poppins" pitchFamily="2" charset="77"/>
              </a:rPr>
              <a:t>This is the time an individual’s professional identity is being developed and needing to be presented. Equally many individuals are also forming their identity around disability and as an adult.</a:t>
            </a:r>
          </a:p>
        </p:txBody>
      </p:sp>
      <p:sp>
        <p:nvSpPr>
          <p:cNvPr id="15" name="Rectangle 14">
            <a:extLst>
              <a:ext uri="{FF2B5EF4-FFF2-40B4-BE49-F238E27FC236}">
                <a16:creationId xmlns:a16="http://schemas.microsoft.com/office/drawing/2014/main" id="{A55B78ED-EC37-3AE9-A156-C7B980B8E5D7}"/>
              </a:ext>
            </a:extLst>
          </p:cNvPr>
          <p:cNvSpPr/>
          <p:nvPr/>
        </p:nvSpPr>
        <p:spPr bwMode="auto">
          <a:xfrm>
            <a:off x="7860634" y="2383971"/>
            <a:ext cx="3350567" cy="450907"/>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t" compatLnSpc="1"/>
          <a:lstStyle/>
          <a:p>
            <a:pPr marL="0" marR="0" indent="0" algn="l" defTabSz="914400" rtl="0" eaLnBrk="0" fontAlgn="base" latinLnBrk="0" hangingPunct="0">
              <a:lnSpc>
                <a:spcPct val="100000"/>
              </a:lnSpc>
              <a:spcBef>
                <a:spcPct val="0"/>
              </a:spcBef>
              <a:spcAft>
                <a:spcPct val="0"/>
              </a:spcAft>
              <a:buNone/>
              <a:tabLst/>
            </a:pPr>
            <a:r>
              <a:rPr kumimoji="0" lang="en-US" sz="2000" b="0" i="0" u="none" strike="noStrike" baseline="0">
                <a:solidFill>
                  <a:schemeClr val="tx2"/>
                </a:solidFill>
                <a:effectLst/>
                <a:latin typeface="Poppins" pitchFamily="2" charset="77"/>
                <a:cs typeface="Poppins" pitchFamily="2" charset="77"/>
              </a:rPr>
              <a:t>3. Approach to support</a:t>
            </a:r>
          </a:p>
        </p:txBody>
      </p:sp>
      <p:sp>
        <p:nvSpPr>
          <p:cNvPr id="16" name="Rectangle 15">
            <a:extLst>
              <a:ext uri="{FF2B5EF4-FFF2-40B4-BE49-F238E27FC236}">
                <a16:creationId xmlns:a16="http://schemas.microsoft.com/office/drawing/2014/main" id="{FDBD4BA6-4E19-1E2A-57FF-45CD2E4878F9}"/>
              </a:ext>
            </a:extLst>
          </p:cNvPr>
          <p:cNvSpPr/>
          <p:nvPr/>
        </p:nvSpPr>
        <p:spPr bwMode="auto">
          <a:xfrm>
            <a:off x="7860634" y="2871015"/>
            <a:ext cx="3350567" cy="3291246"/>
          </a:xfrm>
          <a:prstGeom prst="rect">
            <a:avLst/>
          </a:prstGeom>
          <a:noFill/>
          <a:ln w="9525" cap="flat" cmpd="sng" algn="ctr">
            <a:solidFill>
              <a:schemeClr val="accent4"/>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chemeClr val="bg1"/>
                </a:solidFill>
                <a:latin typeface="Poppins" pitchFamily="2" charset="77"/>
                <a:cs typeface="Poppins" pitchFamily="2" charset="77"/>
              </a:rPr>
              <a:t>People vary in how they seek and engage with support. This influences their experiences searching for a job.</a:t>
            </a:r>
          </a:p>
          <a:p>
            <a:pPr marL="285750" indent="-285750">
              <a:spcBef>
                <a:spcPts val="600"/>
              </a:spcBef>
              <a:buFont typeface="Arial" panose="020B0604020202020204" pitchFamily="34" charset="0"/>
              <a:buChar char="•"/>
            </a:pPr>
            <a:r>
              <a:rPr lang="en-GB" sz="1600" i="0">
                <a:solidFill>
                  <a:schemeClr val="bg1"/>
                </a:solidFill>
                <a:latin typeface="Poppins" pitchFamily="2" charset="77"/>
                <a:cs typeface="Poppins" pitchFamily="2" charset="77"/>
              </a:rPr>
              <a:t>Support available (suitable for their region, university, access needs, target industry etc.)</a:t>
            </a:r>
          </a:p>
          <a:p>
            <a:pPr marL="285750" indent="-285750">
              <a:spcBef>
                <a:spcPts val="600"/>
              </a:spcBef>
              <a:buFont typeface="Arial" panose="020B0604020202020204" pitchFamily="34" charset="0"/>
              <a:buChar char="•"/>
            </a:pPr>
            <a:r>
              <a:rPr lang="en-GB" sz="1600" i="0">
                <a:solidFill>
                  <a:schemeClr val="bg1"/>
                </a:solidFill>
                <a:latin typeface="Poppins" pitchFamily="2" charset="77"/>
                <a:cs typeface="Poppins" pitchFamily="2" charset="77"/>
              </a:rPr>
              <a:t>Awareness of available support options</a:t>
            </a:r>
          </a:p>
          <a:p>
            <a:pPr marL="285750" indent="-285750">
              <a:spcBef>
                <a:spcPts val="600"/>
              </a:spcBef>
              <a:buFont typeface="Arial" panose="020B0604020202020204" pitchFamily="34" charset="0"/>
              <a:buChar char="•"/>
            </a:pPr>
            <a:r>
              <a:rPr lang="en-GB" sz="1600" i="0">
                <a:solidFill>
                  <a:schemeClr val="bg1"/>
                </a:solidFill>
                <a:latin typeface="Poppins" pitchFamily="2" charset="77"/>
                <a:cs typeface="Poppins" pitchFamily="2" charset="77"/>
              </a:rPr>
              <a:t>Openness to support</a:t>
            </a:r>
          </a:p>
        </p:txBody>
      </p:sp>
      <p:sp>
        <p:nvSpPr>
          <p:cNvPr id="3" name="Slide Number Placeholder 2">
            <a:extLst>
              <a:ext uri="{FF2B5EF4-FFF2-40B4-BE49-F238E27FC236}">
                <a16:creationId xmlns:a16="http://schemas.microsoft.com/office/drawing/2014/main" id="{BC354192-2047-3B75-4E02-5BFF28A8978E}"/>
              </a:ext>
            </a:extLst>
          </p:cNvPr>
          <p:cNvSpPr>
            <a:spLocks noGrp="1"/>
          </p:cNvSpPr>
          <p:nvPr>
            <p:ph type="sldNum" sz="quarter" idx="10"/>
          </p:nvPr>
        </p:nvSpPr>
        <p:spPr/>
        <p:txBody>
          <a:bodyPr/>
          <a:lstStyle/>
          <a:p>
            <a:pPr>
              <a:defRPr/>
            </a:pPr>
            <a:fld id="{D64D317C-1D9C-8244-B8ED-6D62FC9D5D05}" type="slidenum">
              <a:rPr lang="en-GB" smtClean="0"/>
              <a:pPr>
                <a:defRPr/>
              </a:pPr>
              <a:t>10</a:t>
            </a:fld>
            <a:endParaRPr lang="en-GB"/>
          </a:p>
        </p:txBody>
      </p:sp>
    </p:spTree>
    <p:extLst>
      <p:ext uri="{BB962C8B-B14F-4D97-AF65-F5344CB8AC3E}">
        <p14:creationId xmlns:p14="http://schemas.microsoft.com/office/powerpoint/2010/main" val="338472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A2CE8D-BDA5-483D-8F27-0ECE207714FC}"/>
              </a:ext>
              <a:ext uri="{C183D7F6-B498-43B3-948B-1728B52AA6E4}">
                <adec:decorative xmlns:adec="http://schemas.microsoft.com/office/drawing/2017/decorative" val="1"/>
              </a:ext>
            </a:extLst>
          </p:cNvPr>
          <p:cNvSpPr/>
          <p:nvPr/>
        </p:nvSpPr>
        <p:spPr bwMode="auto">
          <a:xfrm>
            <a:off x="840725" y="2182481"/>
            <a:ext cx="6553987" cy="771427"/>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Contexts: Access needs while at university</a:t>
            </a:r>
          </a:p>
        </p:txBody>
      </p:sp>
      <p:sp>
        <p:nvSpPr>
          <p:cNvPr id="10" name="TextBox 9">
            <a:extLst>
              <a:ext uri="{FF2B5EF4-FFF2-40B4-BE49-F238E27FC236}">
                <a16:creationId xmlns:a16="http://schemas.microsoft.com/office/drawing/2014/main" id="{6084F528-41AF-A70E-6225-1D51057F470F}"/>
              </a:ext>
            </a:extLst>
          </p:cNvPr>
          <p:cNvSpPr txBox="1"/>
          <p:nvPr/>
        </p:nvSpPr>
        <p:spPr>
          <a:xfrm>
            <a:off x="827474" y="1387615"/>
            <a:ext cx="11364526"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While at university an individual’s access needs can change. A student’s understanding about them can also change through diagnosis or adopting new adaptive or assistive approaches.</a:t>
            </a:r>
          </a:p>
        </p:txBody>
      </p:sp>
      <p:sp>
        <p:nvSpPr>
          <p:cNvPr id="11" name="Text Placeholder 2">
            <a:extLst>
              <a:ext uri="{FF2B5EF4-FFF2-40B4-BE49-F238E27FC236}">
                <a16:creationId xmlns:a16="http://schemas.microsoft.com/office/drawing/2014/main" id="{24BB82E0-2747-234B-EBD9-E65DCB56F159}"/>
              </a:ext>
            </a:extLst>
          </p:cNvPr>
          <p:cNvSpPr txBox="1">
            <a:spLocks/>
          </p:cNvSpPr>
          <p:nvPr/>
        </p:nvSpPr>
        <p:spPr bwMode="auto">
          <a:xfrm>
            <a:off x="1879676" y="2338096"/>
            <a:ext cx="385689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sz="1600" i="0" kern="0">
                <a:solidFill>
                  <a:schemeClr val="bg1"/>
                </a:solidFill>
              </a:rPr>
              <a:t>University is a time when disabilities are often (re)diagnosed </a:t>
            </a:r>
          </a:p>
        </p:txBody>
      </p:sp>
      <p:sp>
        <p:nvSpPr>
          <p:cNvPr id="2" name="Content Placeholder 1">
            <a:extLst>
              <a:ext uri="{FF2B5EF4-FFF2-40B4-BE49-F238E27FC236}">
                <a16:creationId xmlns:a16="http://schemas.microsoft.com/office/drawing/2014/main" id="{17B411F8-5886-A642-A678-07DDCD11B854}"/>
              </a:ext>
            </a:extLst>
          </p:cNvPr>
          <p:cNvSpPr>
            <a:spLocks noGrp="1"/>
          </p:cNvSpPr>
          <p:nvPr>
            <p:ph sz="half" idx="2"/>
          </p:nvPr>
        </p:nvSpPr>
        <p:spPr>
          <a:xfrm>
            <a:off x="959833" y="2940656"/>
            <a:ext cx="6275692" cy="3219895"/>
          </a:xfrm>
        </p:spPr>
        <p:txBody>
          <a:bodyPr/>
          <a:lstStyle/>
          <a:p>
            <a:r>
              <a:rPr lang="en-GB">
                <a:solidFill>
                  <a:srgbClr val="28325A"/>
                </a:solidFill>
              </a:rPr>
              <a:t>When disabilities are diagnosed or re-evaluated in the university setting, students may be advised to learn new adaptive approaches.  In some cases, these approaches need to be taken on even as the student is deeply engaged in learning new subject matter for their degree specialism.</a:t>
            </a:r>
          </a:p>
          <a:p>
            <a:endParaRPr lang="en-GB">
              <a:solidFill>
                <a:srgbClr val="28325A"/>
              </a:solidFill>
            </a:endParaRPr>
          </a:p>
          <a:p>
            <a:r>
              <a:rPr lang="en-GB">
                <a:solidFill>
                  <a:srgbClr val="28325A"/>
                </a:solidFill>
              </a:rPr>
              <a:t>In addition, some disabilities are progressive, so that students’ access needs may be crucially changing during university.  Adjustments may be (re)negotiated throughout the student’s time at university, providing frictions but also increasing the students’ familiarity with the adjustments available and the methods that are most effective for negotiating and advocating for them. </a:t>
            </a:r>
          </a:p>
        </p:txBody>
      </p:sp>
      <p:sp>
        <p:nvSpPr>
          <p:cNvPr id="6" name="Speech Bubble: Rectangle with Corners Rounded 14">
            <a:extLst>
              <a:ext uri="{FF2B5EF4-FFF2-40B4-BE49-F238E27FC236}">
                <a16:creationId xmlns:a16="http://schemas.microsoft.com/office/drawing/2014/main" id="{AB594EDB-1828-949A-659E-4581A98AF52A}"/>
              </a:ext>
            </a:extLst>
          </p:cNvPr>
          <p:cNvSpPr/>
          <p:nvPr/>
        </p:nvSpPr>
        <p:spPr>
          <a:xfrm>
            <a:off x="7735030" y="2311892"/>
            <a:ext cx="3856898" cy="3676587"/>
          </a:xfrm>
          <a:prstGeom prst="wedgeRoundRectCallout">
            <a:avLst>
              <a:gd name="adj1" fmla="val 56770"/>
              <a:gd name="adj2" fmla="val 35167"/>
              <a:gd name="adj3" fmla="val 16667"/>
            </a:avLst>
          </a:prstGeom>
          <a:solidFill>
            <a:schemeClr val="accent5">
              <a:alpha val="959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0" i="0">
                <a:solidFill>
                  <a:srgbClr val="28325A"/>
                </a:solidFill>
                <a:effectLst/>
                <a:latin typeface="Poppins" pitchFamily="2" charset="77"/>
                <a:cs typeface="Poppins" pitchFamily="2" charset="77"/>
              </a:rPr>
              <a:t>“I lost a lot of sight just before starting university.  </a:t>
            </a:r>
          </a:p>
          <a:p>
            <a:endParaRPr lang="en-GB" sz="1400" i="0">
              <a:solidFill>
                <a:srgbClr val="28325A"/>
              </a:solidFill>
              <a:latin typeface="Poppins" pitchFamily="2" charset="77"/>
              <a:cs typeface="Poppins" pitchFamily="2" charset="77"/>
            </a:endParaRPr>
          </a:p>
          <a:p>
            <a:r>
              <a:rPr lang="en-GB" sz="1400" b="0" i="0">
                <a:solidFill>
                  <a:srgbClr val="28325A"/>
                </a:solidFill>
                <a:effectLst/>
                <a:latin typeface="Poppins" pitchFamily="2" charset="77"/>
                <a:cs typeface="Poppins" pitchFamily="2" charset="77"/>
              </a:rPr>
              <a:t>Up </a:t>
            </a:r>
            <a:r>
              <a:rPr lang="en-GB" sz="1400" i="0">
                <a:solidFill>
                  <a:srgbClr val="28325A"/>
                </a:solidFill>
                <a:latin typeface="Poppins" pitchFamily="2" charset="77"/>
                <a:cs typeface="Poppins" pitchFamily="2" charset="77"/>
              </a:rPr>
              <a:t>unt</a:t>
            </a:r>
            <a:r>
              <a:rPr lang="en-GB" sz="1400" b="0" i="0">
                <a:solidFill>
                  <a:srgbClr val="28325A"/>
                </a:solidFill>
                <a:effectLst/>
                <a:latin typeface="Poppins" pitchFamily="2" charset="77"/>
                <a:cs typeface="Poppins" pitchFamily="2" charset="77"/>
              </a:rPr>
              <a:t>il then I could read and use a computer with magnification, but then I had to transition into audio input and screen reading technologies.  I had </a:t>
            </a:r>
            <a:r>
              <a:rPr lang="en-GB" sz="1400" i="0">
                <a:solidFill>
                  <a:srgbClr val="28325A"/>
                </a:solidFill>
                <a:latin typeface="Poppins" pitchFamily="2" charset="77"/>
                <a:cs typeface="Poppins" pitchFamily="2" charset="77"/>
              </a:rPr>
              <a:t>assistive </a:t>
            </a:r>
            <a:r>
              <a:rPr lang="en-GB" sz="1400" b="0" i="0">
                <a:solidFill>
                  <a:srgbClr val="28325A"/>
                </a:solidFill>
                <a:effectLst/>
                <a:latin typeface="Poppins" pitchFamily="2" charset="77"/>
                <a:cs typeface="Poppins" pitchFamily="2" charset="77"/>
              </a:rPr>
              <a:t>software </a:t>
            </a:r>
            <a:r>
              <a:rPr lang="en-GB" sz="1400" i="0">
                <a:solidFill>
                  <a:srgbClr val="28325A"/>
                </a:solidFill>
                <a:latin typeface="Poppins" pitchFamily="2" charset="77"/>
                <a:cs typeface="Poppins" pitchFamily="2" charset="77"/>
              </a:rPr>
              <a:t>from </a:t>
            </a:r>
            <a:r>
              <a:rPr lang="en-GB" sz="1400" b="0" i="0">
                <a:solidFill>
                  <a:srgbClr val="28325A"/>
                </a:solidFill>
                <a:effectLst/>
                <a:latin typeface="Poppins" pitchFamily="2" charset="77"/>
                <a:cs typeface="Poppins" pitchFamily="2" charset="77"/>
              </a:rPr>
              <a:t>disability services, but I was not trained to use it until 3 months into the academic year. </a:t>
            </a:r>
            <a:r>
              <a:rPr lang="en-GB" sz="1400" i="0">
                <a:solidFill>
                  <a:srgbClr val="28325A"/>
                </a:solidFill>
                <a:latin typeface="Poppins" pitchFamily="2" charset="77"/>
                <a:cs typeface="Poppins" pitchFamily="2" charset="77"/>
              </a:rPr>
              <a:t>In the meantime, I still had papers to write. </a:t>
            </a:r>
            <a:r>
              <a:rPr lang="en-GB" sz="1400" b="0" i="0">
                <a:solidFill>
                  <a:srgbClr val="28325A"/>
                </a:solidFill>
                <a:effectLst/>
                <a:latin typeface="Poppins" pitchFamily="2" charset="77"/>
                <a:cs typeface="Poppins" pitchFamily="2" charset="77"/>
              </a:rPr>
              <a:t>This was not easy.”</a:t>
            </a:r>
            <a:endParaRPr lang="en-GB" sz="1400" i="0">
              <a:solidFill>
                <a:srgbClr val="28325A"/>
              </a:solidFill>
              <a:latin typeface="Poppins" pitchFamily="2" charset="77"/>
              <a:cs typeface="Poppins" pitchFamily="2" charset="77"/>
            </a:endParaRPr>
          </a:p>
          <a:p>
            <a:pPr algn="r"/>
            <a:endParaRPr lang="en-GB" sz="1200" b="0" i="0">
              <a:solidFill>
                <a:srgbClr val="28325A"/>
              </a:solidFill>
              <a:effectLst/>
              <a:latin typeface="Poppins" pitchFamily="2" charset="77"/>
              <a:cs typeface="Poppins" pitchFamily="2" charset="77"/>
            </a:endParaRPr>
          </a:p>
          <a:p>
            <a:pPr algn="r"/>
            <a:r>
              <a:rPr lang="en-GB" sz="1200" b="0" i="0">
                <a:solidFill>
                  <a:srgbClr val="28325A"/>
                </a:solidFill>
                <a:effectLst/>
                <a:latin typeface="Poppins" pitchFamily="2" charset="77"/>
                <a:cs typeface="Poppins" pitchFamily="2" charset="77"/>
              </a:rPr>
              <a:t>-Female, 26-30, blind, cane user</a:t>
            </a:r>
          </a:p>
        </p:txBody>
      </p:sp>
      <p:grpSp>
        <p:nvGrpSpPr>
          <p:cNvPr id="7" name="Group 6">
            <a:extLst>
              <a:ext uri="{FF2B5EF4-FFF2-40B4-BE49-F238E27FC236}">
                <a16:creationId xmlns:a16="http://schemas.microsoft.com/office/drawing/2014/main" id="{5BB4EA1A-89B0-4F23-205D-FF3A5A4CECFE}"/>
              </a:ext>
              <a:ext uri="{C183D7F6-B498-43B3-948B-1728B52AA6E4}">
                <adec:decorative xmlns:adec="http://schemas.microsoft.com/office/drawing/2017/decorative" val="1"/>
              </a:ext>
            </a:extLst>
          </p:cNvPr>
          <p:cNvGrpSpPr>
            <a:grpSpLocks noChangeAspect="1"/>
          </p:cNvGrpSpPr>
          <p:nvPr/>
        </p:nvGrpSpPr>
        <p:grpSpPr>
          <a:xfrm>
            <a:off x="984881" y="2198740"/>
            <a:ext cx="737387" cy="732738"/>
            <a:chOff x="3213975" y="4819445"/>
            <a:chExt cx="900971" cy="895291"/>
          </a:xfrm>
        </p:grpSpPr>
        <p:pic>
          <p:nvPicPr>
            <p:cNvPr id="8" name="Picture 7">
              <a:extLst>
                <a:ext uri="{FF2B5EF4-FFF2-40B4-BE49-F238E27FC236}">
                  <a16:creationId xmlns:a16="http://schemas.microsoft.com/office/drawing/2014/main" id="{87873789-4383-5AA5-A3A4-BA6C3822567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9" name="Picture 8">
              <a:extLst>
                <a:ext uri="{FF2B5EF4-FFF2-40B4-BE49-F238E27FC236}">
                  <a16:creationId xmlns:a16="http://schemas.microsoft.com/office/drawing/2014/main" id="{E582C030-386F-B8AF-3A28-D07657C0EA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12" name="Straight Arrow Connector 11">
              <a:extLst>
                <a:ext uri="{FF2B5EF4-FFF2-40B4-BE49-F238E27FC236}">
                  <a16:creationId xmlns:a16="http://schemas.microsoft.com/office/drawing/2014/main" id="{1D49BDD1-27F0-9C96-4633-B5B4E0D24DEB}"/>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DABB5ED9-65FF-FA5E-6FA3-082AE7200878}"/>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2C97A8B-DBE2-92BE-C167-9266450EA878}"/>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16" name="Rectangle 15">
            <a:extLst>
              <a:ext uri="{FF2B5EF4-FFF2-40B4-BE49-F238E27FC236}">
                <a16:creationId xmlns:a16="http://schemas.microsoft.com/office/drawing/2014/main" id="{19976FC9-10B7-85D6-9DBF-370846262496}"/>
              </a:ext>
              <a:ext uri="{C183D7F6-B498-43B3-948B-1728B52AA6E4}">
                <adec:decorative xmlns:adec="http://schemas.microsoft.com/office/drawing/2017/decorative" val="1"/>
              </a:ext>
            </a:extLst>
          </p:cNvPr>
          <p:cNvSpPr/>
          <p:nvPr/>
        </p:nvSpPr>
        <p:spPr bwMode="auto">
          <a:xfrm>
            <a:off x="833937" y="2957981"/>
            <a:ext cx="6553987" cy="3030497"/>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11</a:t>
            </a:fld>
            <a:endParaRPr lang="en-GB"/>
          </a:p>
        </p:txBody>
      </p:sp>
    </p:spTree>
    <p:extLst>
      <p:ext uri="{BB962C8B-B14F-4D97-AF65-F5344CB8AC3E}">
        <p14:creationId xmlns:p14="http://schemas.microsoft.com/office/powerpoint/2010/main" val="60100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B681-145A-63F8-D388-B8CAFC17A772}"/>
              </a:ext>
            </a:extLst>
          </p:cNvPr>
          <p:cNvSpPr>
            <a:spLocks noGrp="1"/>
          </p:cNvSpPr>
          <p:nvPr>
            <p:ph type="title"/>
          </p:nvPr>
        </p:nvSpPr>
        <p:spPr>
          <a:xfrm>
            <a:off x="833937" y="307418"/>
            <a:ext cx="11364526" cy="768420"/>
          </a:xfrm>
        </p:spPr>
        <p:txBody>
          <a:bodyPr/>
          <a:lstStyle/>
          <a:p>
            <a:pPr rtl="0" eaLnBrk="1" fontAlgn="base" hangingPunct="1"/>
            <a:r>
              <a:rPr lang="en-GB" sz="2200"/>
              <a:t>Contexts: Connecting to career interests</a:t>
            </a:r>
          </a:p>
        </p:txBody>
      </p:sp>
      <p:sp>
        <p:nvSpPr>
          <p:cNvPr id="11" name="TextBox 10">
            <a:extLst>
              <a:ext uri="{FF2B5EF4-FFF2-40B4-BE49-F238E27FC236}">
                <a16:creationId xmlns:a16="http://schemas.microsoft.com/office/drawing/2014/main" id="{1B5A8ACD-C2FE-D506-ADA6-1012BEC1B417}"/>
              </a:ext>
            </a:extLst>
          </p:cNvPr>
          <p:cNvSpPr txBox="1"/>
          <p:nvPr/>
        </p:nvSpPr>
        <p:spPr>
          <a:xfrm>
            <a:off x="833937" y="1320621"/>
            <a:ext cx="11274440"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Connecting a growing set of interests to a future career can present a challenge for graduates. </a:t>
            </a:r>
          </a:p>
        </p:txBody>
      </p:sp>
      <p:sp>
        <p:nvSpPr>
          <p:cNvPr id="29" name="Rectangle 28">
            <a:extLst>
              <a:ext uri="{FF2B5EF4-FFF2-40B4-BE49-F238E27FC236}">
                <a16:creationId xmlns:a16="http://schemas.microsoft.com/office/drawing/2014/main" id="{3BD206E2-B98F-01DC-5A1B-A2084AA4EB37}"/>
              </a:ext>
              <a:ext uri="{C183D7F6-B498-43B3-948B-1728B52AA6E4}">
                <adec:decorative xmlns:adec="http://schemas.microsoft.com/office/drawing/2017/decorative" val="1"/>
              </a:ext>
            </a:extLst>
          </p:cNvPr>
          <p:cNvSpPr/>
          <p:nvPr/>
        </p:nvSpPr>
        <p:spPr bwMode="auto">
          <a:xfrm>
            <a:off x="833937" y="4037351"/>
            <a:ext cx="6553987"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21" name="Rectangle 20">
            <a:extLst>
              <a:ext uri="{FF2B5EF4-FFF2-40B4-BE49-F238E27FC236}">
                <a16:creationId xmlns:a16="http://schemas.microsoft.com/office/drawing/2014/main" id="{48DAD357-3E90-4F8B-71B2-9770F896F5AB}"/>
              </a:ext>
              <a:ext uri="{C183D7F6-B498-43B3-948B-1728B52AA6E4}">
                <adec:decorative xmlns:adec="http://schemas.microsoft.com/office/drawing/2017/decorative" val="1"/>
              </a:ext>
            </a:extLst>
          </p:cNvPr>
          <p:cNvSpPr/>
          <p:nvPr/>
        </p:nvSpPr>
        <p:spPr bwMode="auto">
          <a:xfrm>
            <a:off x="833937" y="1907422"/>
            <a:ext cx="6553987"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28" name="Rectangle 27">
            <a:extLst>
              <a:ext uri="{FF2B5EF4-FFF2-40B4-BE49-F238E27FC236}">
                <a16:creationId xmlns:a16="http://schemas.microsoft.com/office/drawing/2014/main" id="{8DA312C5-C920-DE58-336B-BF27BF9D5D67}"/>
              </a:ext>
              <a:ext uri="{C183D7F6-B498-43B3-948B-1728B52AA6E4}">
                <adec:decorative xmlns:adec="http://schemas.microsoft.com/office/drawing/2017/decorative" val="1"/>
              </a:ext>
            </a:extLst>
          </p:cNvPr>
          <p:cNvSpPr/>
          <p:nvPr/>
        </p:nvSpPr>
        <p:spPr bwMode="auto">
          <a:xfrm>
            <a:off x="833937" y="1907422"/>
            <a:ext cx="1092834"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3" name="Text Placeholder 2">
            <a:extLst>
              <a:ext uri="{FF2B5EF4-FFF2-40B4-BE49-F238E27FC236}">
                <a16:creationId xmlns:a16="http://schemas.microsoft.com/office/drawing/2014/main" id="{3AD48D8C-90C3-8609-4910-A4CE69599E48}"/>
              </a:ext>
            </a:extLst>
          </p:cNvPr>
          <p:cNvSpPr>
            <a:spLocks noGrp="1"/>
          </p:cNvSpPr>
          <p:nvPr>
            <p:ph type="body" sz="quarter" idx="12"/>
          </p:nvPr>
        </p:nvSpPr>
        <p:spPr>
          <a:xfrm>
            <a:off x="2139595" y="2072603"/>
            <a:ext cx="3881254" cy="454025"/>
          </a:xfrm>
        </p:spPr>
        <p:txBody>
          <a:bodyPr/>
          <a:lstStyle/>
          <a:p>
            <a:r>
              <a:rPr lang="en-GB" sz="1700">
                <a:solidFill>
                  <a:schemeClr val="bg1"/>
                </a:solidFill>
              </a:rPr>
              <a:t>A set of career interests does not always come easily</a:t>
            </a:r>
          </a:p>
        </p:txBody>
      </p:sp>
      <p:sp>
        <p:nvSpPr>
          <p:cNvPr id="22" name="Rectangle 21">
            <a:extLst>
              <a:ext uri="{FF2B5EF4-FFF2-40B4-BE49-F238E27FC236}">
                <a16:creationId xmlns:a16="http://schemas.microsoft.com/office/drawing/2014/main" id="{E88DD45B-4C04-808B-7EDF-2A47D831D0EC}"/>
              </a:ext>
            </a:extLst>
          </p:cNvPr>
          <p:cNvSpPr/>
          <p:nvPr/>
        </p:nvSpPr>
        <p:spPr bwMode="auto">
          <a:xfrm>
            <a:off x="833937" y="2678043"/>
            <a:ext cx="6553987" cy="124006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University provides time and space for students to develop and explore their interests.  Even so, many of the graduates we met reported that they struggled to connect the content they were learning, and the interests they were pursuing, to a future career. </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12</a:t>
            </a:fld>
            <a:endParaRPr lang="en-GB"/>
          </a:p>
        </p:txBody>
      </p:sp>
      <p:sp>
        <p:nvSpPr>
          <p:cNvPr id="10" name="TextBox 9">
            <a:extLst>
              <a:ext uri="{FF2B5EF4-FFF2-40B4-BE49-F238E27FC236}">
                <a16:creationId xmlns:a16="http://schemas.microsoft.com/office/drawing/2014/main" id="{A2E4C1BD-EDC1-74CA-0879-DB85C3F50F7B}"/>
              </a:ext>
            </a:extLst>
          </p:cNvPr>
          <p:cNvSpPr txBox="1"/>
          <p:nvPr/>
        </p:nvSpPr>
        <p:spPr>
          <a:xfrm>
            <a:off x="2139595" y="4145502"/>
            <a:ext cx="4556104"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Some disabled graduates may have their focus pulled away from their interests</a:t>
            </a:r>
          </a:p>
        </p:txBody>
      </p:sp>
      <p:sp>
        <p:nvSpPr>
          <p:cNvPr id="30" name="Rectangle 29">
            <a:extLst>
              <a:ext uri="{FF2B5EF4-FFF2-40B4-BE49-F238E27FC236}">
                <a16:creationId xmlns:a16="http://schemas.microsoft.com/office/drawing/2014/main" id="{70778E84-9DBC-9608-E4C7-C5095576501C}"/>
              </a:ext>
            </a:extLst>
          </p:cNvPr>
          <p:cNvSpPr/>
          <p:nvPr/>
        </p:nvSpPr>
        <p:spPr bwMode="auto">
          <a:xfrm>
            <a:off x="833937" y="4742526"/>
            <a:ext cx="6553987" cy="124006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For disabled students, an additional layer of complication can arise. </a:t>
            </a:r>
          </a:p>
          <a:p>
            <a:pPr>
              <a:spcBef>
                <a:spcPts val="600"/>
              </a:spcBef>
            </a:pPr>
            <a:r>
              <a:rPr lang="en-GB" sz="1400" i="0">
                <a:solidFill>
                  <a:srgbClr val="28325A"/>
                </a:solidFill>
                <a:latin typeface="Poppins" panose="00000500000000000000" pitchFamily="2" charset="0"/>
                <a:cs typeface="Poppins" panose="00000500000000000000" pitchFamily="2" charset="0"/>
              </a:rPr>
              <a:t>Many graduates were limited in their early career exploration and ambitions because they put their needs for an inclusive employer due to their disability ahead of their interests and aptitudes.</a:t>
            </a:r>
          </a:p>
        </p:txBody>
      </p:sp>
      <p:sp>
        <p:nvSpPr>
          <p:cNvPr id="13" name="Speech Bubble: Rectangle with Corners Rounded 14">
            <a:extLst>
              <a:ext uri="{FF2B5EF4-FFF2-40B4-BE49-F238E27FC236}">
                <a16:creationId xmlns:a16="http://schemas.microsoft.com/office/drawing/2014/main" id="{3473F10E-EC58-9893-D5D3-741233066465}"/>
              </a:ext>
            </a:extLst>
          </p:cNvPr>
          <p:cNvSpPr/>
          <p:nvPr/>
        </p:nvSpPr>
        <p:spPr>
          <a:xfrm>
            <a:off x="7868950" y="2151845"/>
            <a:ext cx="3987013" cy="3024311"/>
          </a:xfrm>
          <a:prstGeom prst="wedgeRoundRectCallout">
            <a:avLst>
              <a:gd name="adj1" fmla="val -40890"/>
              <a:gd name="adj2" fmla="val 70228"/>
              <a:gd name="adj3" fmla="val 16667"/>
            </a:avLst>
          </a:prstGeom>
          <a:solidFill>
            <a:srgbClr val="FFC000">
              <a:alpha val="10201"/>
            </a:srgb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chemeClr val="tx2"/>
                </a:solidFill>
                <a:latin typeface="Poppins" panose="00000500000000000000" pitchFamily="2" charset="0"/>
                <a:cs typeface="Poppins" panose="00000500000000000000" pitchFamily="2" charset="0"/>
              </a:rPr>
              <a:t>“One of the first questions I get asked is, ‘what can I do because of my eyesight?’ </a:t>
            </a:r>
          </a:p>
          <a:p>
            <a:endParaRPr lang="en-GB" sz="1400" i="0">
              <a:solidFill>
                <a:schemeClr val="tx2"/>
              </a:solidFill>
              <a:latin typeface="Poppins" panose="00000500000000000000" pitchFamily="2" charset="0"/>
              <a:cs typeface="Poppins" panose="00000500000000000000" pitchFamily="2" charset="0"/>
            </a:endParaRPr>
          </a:p>
          <a:p>
            <a:r>
              <a:rPr lang="en-GB" sz="1400" i="0">
                <a:solidFill>
                  <a:schemeClr val="tx2"/>
                </a:solidFill>
                <a:latin typeface="Poppins" panose="00000500000000000000" pitchFamily="2" charset="0"/>
                <a:cs typeface="Poppins" panose="00000500000000000000" pitchFamily="2" charset="0"/>
              </a:rPr>
              <a:t>It's about flipping that around and focusing on ‘Well actually, what do you want to do? What are your skill sets? You can do anything but drive a bus; what would you like to do?’</a:t>
            </a:r>
            <a:endParaRPr lang="en-GB" sz="1200" i="0">
              <a:solidFill>
                <a:schemeClr val="tx2"/>
              </a:solidFill>
              <a:latin typeface="Poppins" panose="00000500000000000000" pitchFamily="2" charset="0"/>
              <a:cs typeface="Poppins" panose="00000500000000000000" pitchFamily="2" charset="0"/>
            </a:endParaRPr>
          </a:p>
          <a:p>
            <a:pPr algn="r"/>
            <a:endParaRPr lang="en-GB" sz="1200" i="0">
              <a:solidFill>
                <a:schemeClr val="tx2"/>
              </a:solidFill>
              <a:latin typeface="Poppins" panose="00000500000000000000" pitchFamily="2" charset="0"/>
              <a:cs typeface="Poppins" panose="00000500000000000000" pitchFamily="2" charset="0"/>
            </a:endParaRPr>
          </a:p>
          <a:p>
            <a:pPr algn="r"/>
            <a:r>
              <a:rPr lang="en-GB" sz="1200" i="0">
                <a:solidFill>
                  <a:schemeClr val="tx2"/>
                </a:solidFill>
                <a:latin typeface="Poppins" panose="00000500000000000000" pitchFamily="2" charset="0"/>
                <a:cs typeface="Poppins" panose="00000500000000000000" pitchFamily="2" charset="0"/>
              </a:rPr>
              <a:t> -Professional at an organisation supporting blind and visually impaired job seekers</a:t>
            </a:r>
          </a:p>
        </p:txBody>
      </p:sp>
      <p:grpSp>
        <p:nvGrpSpPr>
          <p:cNvPr id="6" name="Group 5">
            <a:extLst>
              <a:ext uri="{FF2B5EF4-FFF2-40B4-BE49-F238E27FC236}">
                <a16:creationId xmlns:a16="http://schemas.microsoft.com/office/drawing/2014/main" id="{6C6A368E-2AE7-43C5-163A-F9DE943AC085}"/>
              </a:ext>
              <a:ext uri="{C183D7F6-B498-43B3-948B-1728B52AA6E4}">
                <adec:decorative xmlns:adec="http://schemas.microsoft.com/office/drawing/2017/decorative" val="1"/>
              </a:ext>
            </a:extLst>
          </p:cNvPr>
          <p:cNvGrpSpPr/>
          <p:nvPr/>
        </p:nvGrpSpPr>
        <p:grpSpPr>
          <a:xfrm>
            <a:off x="1089164" y="2043114"/>
            <a:ext cx="592644" cy="576233"/>
            <a:chOff x="1275555" y="2032620"/>
            <a:chExt cx="1465970" cy="1405359"/>
          </a:xfrm>
        </p:grpSpPr>
        <p:pic>
          <p:nvPicPr>
            <p:cNvPr id="7" name="Picture 6">
              <a:extLst>
                <a:ext uri="{FF2B5EF4-FFF2-40B4-BE49-F238E27FC236}">
                  <a16:creationId xmlns:a16="http://schemas.microsoft.com/office/drawing/2014/main" id="{B9D358F6-42C0-69CB-18F5-A0D57CE1D1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5555" y="2032620"/>
              <a:ext cx="1465970" cy="1405359"/>
            </a:xfrm>
            <a:prstGeom prst="rect">
              <a:avLst/>
            </a:prstGeom>
          </p:spPr>
        </p:pic>
        <p:grpSp>
          <p:nvGrpSpPr>
            <p:cNvPr id="8" name="Group 7">
              <a:extLst>
                <a:ext uri="{FF2B5EF4-FFF2-40B4-BE49-F238E27FC236}">
                  <a16:creationId xmlns:a16="http://schemas.microsoft.com/office/drawing/2014/main" id="{EDAFEB59-7D32-10E5-DFE7-C3A5E7C93BD0}"/>
                </a:ext>
              </a:extLst>
            </p:cNvPr>
            <p:cNvGrpSpPr/>
            <p:nvPr/>
          </p:nvGrpSpPr>
          <p:grpSpPr>
            <a:xfrm>
              <a:off x="1458958" y="2397249"/>
              <a:ext cx="1099164" cy="669786"/>
              <a:chOff x="1449477" y="2485200"/>
              <a:chExt cx="1099164" cy="669786"/>
            </a:xfrm>
          </p:grpSpPr>
          <p:pic>
            <p:nvPicPr>
              <p:cNvPr id="12" name="Graphic 11">
                <a:extLst>
                  <a:ext uri="{FF2B5EF4-FFF2-40B4-BE49-F238E27FC236}">
                    <a16:creationId xmlns:a16="http://schemas.microsoft.com/office/drawing/2014/main" id="{4B360EFF-38E0-EA35-AF70-C05EDA0CEB9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9477" y="2610554"/>
                <a:ext cx="533702" cy="533702"/>
              </a:xfrm>
              <a:prstGeom prst="rect">
                <a:avLst/>
              </a:prstGeom>
            </p:spPr>
          </p:pic>
          <p:pic>
            <p:nvPicPr>
              <p:cNvPr id="15" name="Graphic 14">
                <a:extLst>
                  <a:ext uri="{FF2B5EF4-FFF2-40B4-BE49-F238E27FC236}">
                    <a16:creationId xmlns:a16="http://schemas.microsoft.com/office/drawing/2014/main" id="{3E6109C9-A0C2-8712-8184-B1891A8525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14939" y="2621284"/>
                <a:ext cx="533702" cy="533702"/>
              </a:xfrm>
              <a:prstGeom prst="rect">
                <a:avLst/>
              </a:prstGeom>
            </p:spPr>
          </p:pic>
          <p:pic>
            <p:nvPicPr>
              <p:cNvPr id="16" name="Graphic 15">
                <a:extLst>
                  <a:ext uri="{FF2B5EF4-FFF2-40B4-BE49-F238E27FC236}">
                    <a16:creationId xmlns:a16="http://schemas.microsoft.com/office/drawing/2014/main" id="{30C7782F-8891-A0E8-420A-612AB14B174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32208" y="2485200"/>
                <a:ext cx="533702" cy="533702"/>
              </a:xfrm>
              <a:prstGeom prst="rect">
                <a:avLst/>
              </a:prstGeom>
            </p:spPr>
          </p:pic>
        </p:grpSp>
      </p:grpSp>
      <p:grpSp>
        <p:nvGrpSpPr>
          <p:cNvPr id="14" name="Group 13">
            <a:extLst>
              <a:ext uri="{FF2B5EF4-FFF2-40B4-BE49-F238E27FC236}">
                <a16:creationId xmlns:a16="http://schemas.microsoft.com/office/drawing/2014/main" id="{5A4D46B6-816B-0D9F-F67B-43BE4236E89A}"/>
              </a:ext>
              <a:ext uri="{C183D7F6-B498-43B3-948B-1728B52AA6E4}">
                <adec:decorative xmlns:adec="http://schemas.microsoft.com/office/drawing/2017/decorative" val="1"/>
              </a:ext>
            </a:extLst>
          </p:cNvPr>
          <p:cNvGrpSpPr>
            <a:grpSpLocks noChangeAspect="1"/>
          </p:cNvGrpSpPr>
          <p:nvPr/>
        </p:nvGrpSpPr>
        <p:grpSpPr>
          <a:xfrm>
            <a:off x="1127071" y="4095809"/>
            <a:ext cx="609599" cy="618139"/>
            <a:chOff x="2058059" y="3420154"/>
            <a:chExt cx="900970" cy="913591"/>
          </a:xfrm>
        </p:grpSpPr>
        <p:pic>
          <p:nvPicPr>
            <p:cNvPr id="17" name="Picture 16" descr="A circle with a black background&#10;&#10;Description automatically generated">
              <a:extLst>
                <a:ext uri="{FF2B5EF4-FFF2-40B4-BE49-F238E27FC236}">
                  <a16:creationId xmlns:a16="http://schemas.microsoft.com/office/drawing/2014/main" id="{5CA4DA6A-CE93-B551-F90F-06237E2A63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18" name="Group 17">
              <a:extLst>
                <a:ext uri="{FF2B5EF4-FFF2-40B4-BE49-F238E27FC236}">
                  <a16:creationId xmlns:a16="http://schemas.microsoft.com/office/drawing/2014/main" id="{36C66A05-CCE3-A72F-D26C-4FD8E460AC24}"/>
                </a:ext>
              </a:extLst>
            </p:cNvPr>
            <p:cNvGrpSpPr/>
            <p:nvPr/>
          </p:nvGrpSpPr>
          <p:grpSpPr>
            <a:xfrm>
              <a:off x="2233079" y="3683535"/>
              <a:ext cx="583119" cy="386831"/>
              <a:chOff x="2233079" y="3683535"/>
              <a:chExt cx="583119" cy="386831"/>
            </a:xfrm>
          </p:grpSpPr>
          <p:pic>
            <p:nvPicPr>
              <p:cNvPr id="19" name="Picture 18">
                <a:extLst>
                  <a:ext uri="{FF2B5EF4-FFF2-40B4-BE49-F238E27FC236}">
                    <a16:creationId xmlns:a16="http://schemas.microsoft.com/office/drawing/2014/main" id="{3F6701A1-E174-FE5E-16C0-6732B3F2EB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20" name="Cross 19">
                <a:extLst>
                  <a:ext uri="{FF2B5EF4-FFF2-40B4-BE49-F238E27FC236}">
                    <a16:creationId xmlns:a16="http://schemas.microsoft.com/office/drawing/2014/main" id="{C8801BEA-603B-10E3-DDBC-A325E53ECC01}"/>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Tree>
    <p:extLst>
      <p:ext uri="{BB962C8B-B14F-4D97-AF65-F5344CB8AC3E}">
        <p14:creationId xmlns:p14="http://schemas.microsoft.com/office/powerpoint/2010/main" val="100795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833937" y="509431"/>
            <a:ext cx="11364526" cy="454868"/>
          </a:xfrm>
        </p:spPr>
        <p:txBody>
          <a:bodyPr/>
          <a:lstStyle/>
          <a:p>
            <a:r>
              <a:rPr lang="en-GB" sz="2200"/>
              <a:t>Contexts: Developing workplace experiences</a:t>
            </a:r>
          </a:p>
        </p:txBody>
      </p:sp>
      <p:sp>
        <p:nvSpPr>
          <p:cNvPr id="11" name="TextBox 10">
            <a:extLst>
              <a:ext uri="{FF2B5EF4-FFF2-40B4-BE49-F238E27FC236}">
                <a16:creationId xmlns:a16="http://schemas.microsoft.com/office/drawing/2014/main" id="{684613A9-9251-7031-52AC-5496554457F5}"/>
              </a:ext>
            </a:extLst>
          </p:cNvPr>
          <p:cNvSpPr txBox="1"/>
          <p:nvPr/>
        </p:nvSpPr>
        <p:spPr>
          <a:xfrm>
            <a:off x="827474" y="1370169"/>
            <a:ext cx="9155088"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Ideas about the workplace are updated as students gain relevant experiences.</a:t>
            </a:r>
          </a:p>
        </p:txBody>
      </p:sp>
      <p:sp>
        <p:nvSpPr>
          <p:cNvPr id="23" name="Rectangle 22">
            <a:extLst>
              <a:ext uri="{FF2B5EF4-FFF2-40B4-BE49-F238E27FC236}">
                <a16:creationId xmlns:a16="http://schemas.microsoft.com/office/drawing/2014/main" id="{E3195061-CAAB-272F-351A-C6BB16852D9A}"/>
              </a:ext>
              <a:ext uri="{C183D7F6-B498-43B3-948B-1728B52AA6E4}">
                <adec:decorative xmlns:adec="http://schemas.microsoft.com/office/drawing/2017/decorative" val="1"/>
              </a:ext>
            </a:extLst>
          </p:cNvPr>
          <p:cNvSpPr/>
          <p:nvPr/>
        </p:nvSpPr>
        <p:spPr bwMode="auto">
          <a:xfrm>
            <a:off x="833937" y="4037351"/>
            <a:ext cx="6553987"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30" name="Rectangle 29">
            <a:extLst>
              <a:ext uri="{FF2B5EF4-FFF2-40B4-BE49-F238E27FC236}">
                <a16:creationId xmlns:a16="http://schemas.microsoft.com/office/drawing/2014/main" id="{3A14F781-A296-429A-DC42-1A472F07764D}"/>
              </a:ext>
              <a:ext uri="{C183D7F6-B498-43B3-948B-1728B52AA6E4}">
                <adec:decorative xmlns:adec="http://schemas.microsoft.com/office/drawing/2017/decorative" val="1"/>
              </a:ext>
            </a:extLst>
          </p:cNvPr>
          <p:cNvSpPr/>
          <p:nvPr/>
        </p:nvSpPr>
        <p:spPr bwMode="auto">
          <a:xfrm>
            <a:off x="833937" y="1907422"/>
            <a:ext cx="6553987"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31" name="Rectangle 30">
            <a:extLst>
              <a:ext uri="{FF2B5EF4-FFF2-40B4-BE49-F238E27FC236}">
                <a16:creationId xmlns:a16="http://schemas.microsoft.com/office/drawing/2014/main" id="{74691B29-196C-31EF-8677-702607938CBC}"/>
              </a:ext>
              <a:ext uri="{C183D7F6-B498-43B3-948B-1728B52AA6E4}">
                <adec:decorative xmlns:adec="http://schemas.microsoft.com/office/drawing/2017/decorative" val="1"/>
              </a:ext>
            </a:extLst>
          </p:cNvPr>
          <p:cNvSpPr/>
          <p:nvPr/>
        </p:nvSpPr>
        <p:spPr bwMode="auto">
          <a:xfrm>
            <a:off x="833937" y="1907422"/>
            <a:ext cx="1092834"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32" name="Text Placeholder 2">
            <a:extLst>
              <a:ext uri="{FF2B5EF4-FFF2-40B4-BE49-F238E27FC236}">
                <a16:creationId xmlns:a16="http://schemas.microsoft.com/office/drawing/2014/main" id="{F2FFA0FF-9424-2135-D3AC-AEF43CC89783}"/>
              </a:ext>
            </a:extLst>
          </p:cNvPr>
          <p:cNvSpPr>
            <a:spLocks noGrp="1"/>
          </p:cNvSpPr>
          <p:nvPr>
            <p:ph type="body" sz="quarter" idx="12"/>
          </p:nvPr>
        </p:nvSpPr>
        <p:spPr>
          <a:xfrm>
            <a:off x="2139594" y="2072603"/>
            <a:ext cx="4990093" cy="454025"/>
          </a:xfrm>
        </p:spPr>
        <p:txBody>
          <a:bodyPr/>
          <a:lstStyle/>
          <a:p>
            <a:pPr eaLnBrk="1" hangingPunct="1"/>
            <a:r>
              <a:rPr lang="en-GB" sz="1800" i="0" kern="0">
                <a:solidFill>
                  <a:schemeClr val="bg1"/>
                </a:solidFill>
              </a:rPr>
              <a:t>New experiences help to confirm or contradict a career match</a:t>
            </a:r>
          </a:p>
        </p:txBody>
      </p:sp>
      <p:sp>
        <p:nvSpPr>
          <p:cNvPr id="33" name="Rectangle 32">
            <a:extLst>
              <a:ext uri="{FF2B5EF4-FFF2-40B4-BE49-F238E27FC236}">
                <a16:creationId xmlns:a16="http://schemas.microsoft.com/office/drawing/2014/main" id="{B17CE57A-1335-8659-A555-FC1C3BAEEF04}"/>
              </a:ext>
            </a:extLst>
          </p:cNvPr>
          <p:cNvSpPr/>
          <p:nvPr/>
        </p:nvSpPr>
        <p:spPr bwMode="auto">
          <a:xfrm>
            <a:off x="833937" y="2678043"/>
            <a:ext cx="6553987" cy="124006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During their degree course, students begin to consider how they can apply new skills in a variety of potential workplaces.  Work placements, when undertaken, provide early experience that either confirm a students’ skills and aptitudes are a match for their chosen field or suggest that they may need to challenge and shift their career goals.</a:t>
            </a:r>
          </a:p>
        </p:txBody>
      </p:sp>
      <p:sp>
        <p:nvSpPr>
          <p:cNvPr id="34" name="TextBox 33">
            <a:extLst>
              <a:ext uri="{FF2B5EF4-FFF2-40B4-BE49-F238E27FC236}">
                <a16:creationId xmlns:a16="http://schemas.microsoft.com/office/drawing/2014/main" id="{11024E5B-3DCA-B12F-5B69-5C8B3D879B44}"/>
              </a:ext>
            </a:extLst>
          </p:cNvPr>
          <p:cNvSpPr txBox="1"/>
          <p:nvPr/>
        </p:nvSpPr>
        <p:spPr>
          <a:xfrm>
            <a:off x="2139594" y="4145502"/>
            <a:ext cx="5248329"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Every workplace experience gives an opportunity to learn and explore, such as adjustments</a:t>
            </a:r>
          </a:p>
        </p:txBody>
      </p:sp>
      <p:sp>
        <p:nvSpPr>
          <p:cNvPr id="35" name="Rectangle 34">
            <a:extLst>
              <a:ext uri="{FF2B5EF4-FFF2-40B4-BE49-F238E27FC236}">
                <a16:creationId xmlns:a16="http://schemas.microsoft.com/office/drawing/2014/main" id="{25EBFF38-BAC1-5D21-B287-2BF71B583076}"/>
              </a:ext>
            </a:extLst>
          </p:cNvPr>
          <p:cNvSpPr/>
          <p:nvPr/>
        </p:nvSpPr>
        <p:spPr bwMode="auto">
          <a:xfrm>
            <a:off x="833937" y="4742526"/>
            <a:ext cx="6553987" cy="133170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Changing access needs and specific work placement experiences can lead disabled students to (re)consider how and when to describe their needs and ask for adjustments across different work environments.  This growing knowledge can help them to refine and shift their career goals or how they may best position themselves to their goals.   </a:t>
            </a:r>
          </a:p>
        </p:txBody>
      </p:sp>
      <p:grpSp>
        <p:nvGrpSpPr>
          <p:cNvPr id="36" name="Group 35">
            <a:extLst>
              <a:ext uri="{FF2B5EF4-FFF2-40B4-BE49-F238E27FC236}">
                <a16:creationId xmlns:a16="http://schemas.microsoft.com/office/drawing/2014/main" id="{71438354-CA88-EC41-F696-A79E900130DD}"/>
              </a:ext>
              <a:ext uri="{C183D7F6-B498-43B3-948B-1728B52AA6E4}">
                <adec:decorative xmlns:adec="http://schemas.microsoft.com/office/drawing/2017/decorative" val="1"/>
              </a:ext>
            </a:extLst>
          </p:cNvPr>
          <p:cNvGrpSpPr/>
          <p:nvPr/>
        </p:nvGrpSpPr>
        <p:grpSpPr>
          <a:xfrm>
            <a:off x="1089164" y="2015404"/>
            <a:ext cx="592644" cy="576233"/>
            <a:chOff x="1275555" y="2032620"/>
            <a:chExt cx="1465970" cy="1405359"/>
          </a:xfrm>
        </p:grpSpPr>
        <p:pic>
          <p:nvPicPr>
            <p:cNvPr id="37" name="Picture 36">
              <a:extLst>
                <a:ext uri="{FF2B5EF4-FFF2-40B4-BE49-F238E27FC236}">
                  <a16:creationId xmlns:a16="http://schemas.microsoft.com/office/drawing/2014/main" id="{302BABDE-AD6F-F332-0007-C755833BD76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5555" y="2032620"/>
              <a:ext cx="1465970" cy="1405359"/>
            </a:xfrm>
            <a:prstGeom prst="rect">
              <a:avLst/>
            </a:prstGeom>
          </p:spPr>
        </p:pic>
        <p:grpSp>
          <p:nvGrpSpPr>
            <p:cNvPr id="38" name="Group 37">
              <a:extLst>
                <a:ext uri="{FF2B5EF4-FFF2-40B4-BE49-F238E27FC236}">
                  <a16:creationId xmlns:a16="http://schemas.microsoft.com/office/drawing/2014/main" id="{6FB92C93-1B85-FF60-DA65-F47CBAB8CE4A}"/>
                </a:ext>
              </a:extLst>
            </p:cNvPr>
            <p:cNvGrpSpPr/>
            <p:nvPr/>
          </p:nvGrpSpPr>
          <p:grpSpPr>
            <a:xfrm>
              <a:off x="1458958" y="2397249"/>
              <a:ext cx="1099164" cy="669786"/>
              <a:chOff x="1449477" y="2485200"/>
              <a:chExt cx="1099164" cy="669786"/>
            </a:xfrm>
          </p:grpSpPr>
          <p:pic>
            <p:nvPicPr>
              <p:cNvPr id="39" name="Graphic 38">
                <a:extLst>
                  <a:ext uri="{FF2B5EF4-FFF2-40B4-BE49-F238E27FC236}">
                    <a16:creationId xmlns:a16="http://schemas.microsoft.com/office/drawing/2014/main" id="{915BE6EF-859B-AD4F-D37E-416A441B2D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40" name="Graphic 39">
                <a:extLst>
                  <a:ext uri="{FF2B5EF4-FFF2-40B4-BE49-F238E27FC236}">
                    <a16:creationId xmlns:a16="http://schemas.microsoft.com/office/drawing/2014/main" id="{C761AD3E-2293-B824-7D07-938DD46154F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41" name="Graphic 40">
                <a:extLst>
                  <a:ext uri="{FF2B5EF4-FFF2-40B4-BE49-F238E27FC236}">
                    <a16:creationId xmlns:a16="http://schemas.microsoft.com/office/drawing/2014/main" id="{7DF20757-378F-96ED-694D-876B2ABF14A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grpSp>
        <p:nvGrpSpPr>
          <p:cNvPr id="47" name="Group 46">
            <a:extLst>
              <a:ext uri="{FF2B5EF4-FFF2-40B4-BE49-F238E27FC236}">
                <a16:creationId xmlns:a16="http://schemas.microsoft.com/office/drawing/2014/main" id="{DC4C14E6-C099-7EB7-5CD8-D09C4DEF0A67}"/>
              </a:ext>
              <a:ext uri="{C183D7F6-B498-43B3-948B-1728B52AA6E4}">
                <adec:decorative xmlns:adec="http://schemas.microsoft.com/office/drawing/2017/decorative" val="1"/>
              </a:ext>
            </a:extLst>
          </p:cNvPr>
          <p:cNvGrpSpPr>
            <a:grpSpLocks noChangeAspect="1"/>
          </p:cNvGrpSpPr>
          <p:nvPr/>
        </p:nvGrpSpPr>
        <p:grpSpPr>
          <a:xfrm>
            <a:off x="1089164" y="4133634"/>
            <a:ext cx="579890" cy="576234"/>
            <a:chOff x="3213975" y="4819445"/>
            <a:chExt cx="900971" cy="895291"/>
          </a:xfrm>
        </p:grpSpPr>
        <p:pic>
          <p:nvPicPr>
            <p:cNvPr id="48" name="Picture 47">
              <a:extLst>
                <a:ext uri="{FF2B5EF4-FFF2-40B4-BE49-F238E27FC236}">
                  <a16:creationId xmlns:a16="http://schemas.microsoft.com/office/drawing/2014/main" id="{97C1CC76-3CC8-55E2-4B80-998AAB0AB59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49" name="Picture 48">
              <a:extLst>
                <a:ext uri="{FF2B5EF4-FFF2-40B4-BE49-F238E27FC236}">
                  <a16:creationId xmlns:a16="http://schemas.microsoft.com/office/drawing/2014/main" id="{2D5A0742-7D34-7908-8E36-4E48029D23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50" name="Straight Arrow Connector 49">
              <a:extLst>
                <a:ext uri="{FF2B5EF4-FFF2-40B4-BE49-F238E27FC236}">
                  <a16:creationId xmlns:a16="http://schemas.microsoft.com/office/drawing/2014/main" id="{B206A132-5F0A-6B4C-EBCF-80E73C08F8D6}"/>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CB2D2361-43EE-2F95-7DDE-FA6913714464}"/>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1B22E393-D708-9E77-9B9C-2E7EF228F8CD}"/>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15" name="Speech Bubble: Rectangle with Corners Rounded 14">
            <a:extLst>
              <a:ext uri="{FF2B5EF4-FFF2-40B4-BE49-F238E27FC236}">
                <a16:creationId xmlns:a16="http://schemas.microsoft.com/office/drawing/2014/main" id="{FC2D2D46-BAB6-7059-8E2F-D7FFD8D1265C}"/>
              </a:ext>
            </a:extLst>
          </p:cNvPr>
          <p:cNvSpPr/>
          <p:nvPr/>
        </p:nvSpPr>
        <p:spPr>
          <a:xfrm>
            <a:off x="8107715" y="2013736"/>
            <a:ext cx="3547882" cy="3951180"/>
          </a:xfrm>
          <a:prstGeom prst="wedgeRoundRectCallout">
            <a:avLst>
              <a:gd name="adj1" fmla="val 62155"/>
              <a:gd name="adj2" fmla="val -4629"/>
              <a:gd name="adj3" fmla="val 16667"/>
            </a:avLst>
          </a:prstGeom>
          <a:solidFill>
            <a:schemeClr val="accent5">
              <a:alpha val="10226"/>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chemeClr val="tx2"/>
                </a:solidFill>
                <a:latin typeface="Poppins" panose="00000500000000000000" pitchFamily="2" charset="0"/>
                <a:cs typeface="Poppins" panose="00000500000000000000" pitchFamily="2" charset="0"/>
              </a:rPr>
              <a:t>“I selected my degree in textiles for fashion because it’s what I loved, it’s what I wanted to do, and I’m so glad I did it.</a:t>
            </a:r>
          </a:p>
          <a:p>
            <a:endParaRPr lang="en-GB" sz="1400" i="0">
              <a:solidFill>
                <a:schemeClr val="tx2"/>
              </a:solidFill>
              <a:latin typeface="Poppins" panose="00000500000000000000" pitchFamily="2" charset="0"/>
              <a:cs typeface="Poppins" panose="00000500000000000000" pitchFamily="2" charset="0"/>
            </a:endParaRPr>
          </a:p>
          <a:p>
            <a:r>
              <a:rPr lang="en-GB" sz="1400" i="0">
                <a:solidFill>
                  <a:schemeClr val="tx2"/>
                </a:solidFill>
                <a:latin typeface="Poppins" panose="00000500000000000000" pitchFamily="2" charset="0"/>
                <a:cs typeface="Poppins" panose="00000500000000000000" pitchFamily="2" charset="0"/>
              </a:rPr>
              <a:t>But I knew towards the end of working with screen printing frames that I wouldn’t be able to go into a print warehouse and say (with a fluctuating condition), ’that’s not something I can do today.’”</a:t>
            </a:r>
          </a:p>
          <a:p>
            <a:pPr algn="r"/>
            <a:endParaRPr lang="en-GB" sz="1200" i="0">
              <a:solidFill>
                <a:schemeClr val="tx2"/>
              </a:solidFill>
              <a:latin typeface="Poppins" panose="00000500000000000000" pitchFamily="2" charset="0"/>
              <a:cs typeface="Poppins" panose="00000500000000000000" pitchFamily="2" charset="0"/>
            </a:endParaRPr>
          </a:p>
          <a:p>
            <a:pPr algn="r"/>
            <a:r>
              <a:rPr lang="en-GB" sz="1200" i="0">
                <a:solidFill>
                  <a:schemeClr val="tx2"/>
                </a:solidFill>
                <a:latin typeface="Poppins" panose="00000500000000000000" pitchFamily="2" charset="0"/>
                <a:cs typeface="Poppins" panose="00000500000000000000" pitchFamily="2" charset="0"/>
              </a:rPr>
              <a:t> -Female, 26-30, chronic condition, mobility impairment</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13</a:t>
            </a:fld>
            <a:endParaRPr lang="en-GB"/>
          </a:p>
        </p:txBody>
      </p:sp>
    </p:spTree>
    <p:extLst>
      <p:ext uri="{BB962C8B-B14F-4D97-AF65-F5344CB8AC3E}">
        <p14:creationId xmlns:p14="http://schemas.microsoft.com/office/powerpoint/2010/main" val="417412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FF20E3A0-2C6B-76D6-CA35-34C2378920EE}"/>
              </a:ext>
              <a:ext uri="{C183D7F6-B498-43B3-948B-1728B52AA6E4}">
                <adec:decorative xmlns:adec="http://schemas.microsoft.com/office/drawing/2017/decorative" val="1"/>
              </a:ext>
            </a:extLst>
          </p:cNvPr>
          <p:cNvSpPr/>
          <p:nvPr/>
        </p:nvSpPr>
        <p:spPr bwMode="auto">
          <a:xfrm>
            <a:off x="6450042" y="2055589"/>
            <a:ext cx="5575825" cy="109821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6" name="Rectangle 45">
            <a:extLst>
              <a:ext uri="{FF2B5EF4-FFF2-40B4-BE49-F238E27FC236}">
                <a16:creationId xmlns:a16="http://schemas.microsoft.com/office/drawing/2014/main" id="{5CAC13C3-B22E-A9E7-6022-0AC648233E21}"/>
              </a:ext>
              <a:ext uri="{C183D7F6-B498-43B3-948B-1728B52AA6E4}">
                <adec:decorative xmlns:adec="http://schemas.microsoft.com/office/drawing/2017/decorative" val="1"/>
              </a:ext>
            </a:extLst>
          </p:cNvPr>
          <p:cNvSpPr/>
          <p:nvPr/>
        </p:nvSpPr>
        <p:spPr bwMode="auto">
          <a:xfrm>
            <a:off x="779783" y="2053700"/>
            <a:ext cx="5575825" cy="109821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827474" y="499058"/>
            <a:ext cx="11364526" cy="454868"/>
          </a:xfrm>
        </p:spPr>
        <p:txBody>
          <a:bodyPr/>
          <a:lstStyle/>
          <a:p>
            <a:r>
              <a:rPr lang="en-GB" sz="2200"/>
              <a:t>Identity: Developing a disability identity</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54673"/>
            <a:ext cx="11311048"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Many factors shape whether and how a student, and later job candidate, identifies as disabled. </a:t>
            </a:r>
          </a:p>
        </p:txBody>
      </p:sp>
      <p:sp>
        <p:nvSpPr>
          <p:cNvPr id="30" name="Text Placeholder 2">
            <a:extLst>
              <a:ext uri="{FF2B5EF4-FFF2-40B4-BE49-F238E27FC236}">
                <a16:creationId xmlns:a16="http://schemas.microsoft.com/office/drawing/2014/main" id="{39277397-2FB4-1DE1-006A-31AB45F7E837}"/>
              </a:ext>
            </a:extLst>
          </p:cNvPr>
          <p:cNvSpPr txBox="1">
            <a:spLocks/>
          </p:cNvSpPr>
          <p:nvPr/>
        </p:nvSpPr>
        <p:spPr bwMode="auto">
          <a:xfrm>
            <a:off x="1805053" y="2053701"/>
            <a:ext cx="4511094" cy="109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sz="1600" i="0" kern="0">
                <a:solidFill>
                  <a:schemeClr val="bg1"/>
                </a:solidFill>
              </a:rPr>
              <a:t>People vary in their awareness of their access needs, and in their association of those needs with the concept of disability. </a:t>
            </a:r>
          </a:p>
        </p:txBody>
      </p:sp>
      <p:sp>
        <p:nvSpPr>
          <p:cNvPr id="33" name="Rectangle 32">
            <a:extLst>
              <a:ext uri="{FF2B5EF4-FFF2-40B4-BE49-F238E27FC236}">
                <a16:creationId xmlns:a16="http://schemas.microsoft.com/office/drawing/2014/main" id="{19AD97CE-E248-1044-04C6-978DA35DB1C8}"/>
              </a:ext>
            </a:extLst>
          </p:cNvPr>
          <p:cNvSpPr/>
          <p:nvPr/>
        </p:nvSpPr>
        <p:spPr bwMode="auto">
          <a:xfrm>
            <a:off x="783606" y="3151914"/>
            <a:ext cx="5572002" cy="2693956"/>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pPr marL="0" marR="0" lvl="0" indent="0" algn="l" defTabSz="-13873163" rtl="0" eaLnBrk="1" fontAlgn="base" latinLnBrk="0" hangingPunct="1">
              <a:lnSpc>
                <a:spcPct val="100000"/>
              </a:lnSpc>
              <a:spcBef>
                <a:spcPct val="20000"/>
              </a:spcBef>
              <a:spcAft>
                <a:spcPct val="0"/>
              </a:spcAft>
              <a:buClrTx/>
              <a:buSzPct val="120000"/>
              <a:buFont typeface="Arial" panose="020B0604020202020204" pitchFamily="34" charset="0"/>
              <a:buNone/>
              <a:tabLst/>
              <a:defRPr/>
            </a:pPr>
            <a:r>
              <a:rPr kumimoji="0" lang="en-GB" sz="1400" b="0" i="0" u="none" strike="noStrike" kern="0" cap="none" spc="0" normalizeH="0" baseline="0" noProof="0">
                <a:ln>
                  <a:noFill/>
                </a:ln>
                <a:solidFill>
                  <a:srgbClr val="28325A"/>
                </a:solidFill>
                <a:effectLst/>
                <a:uLnTx/>
                <a:uFillTx/>
                <a:latin typeface="Poppins" pitchFamily="2" charset="77"/>
                <a:ea typeface="+mn-ea"/>
                <a:cs typeface="Poppins" pitchFamily="2" charset="77"/>
              </a:rPr>
              <a:t>Factors that influence a person’s disability identity can include: </a:t>
            </a:r>
          </a:p>
          <a:p>
            <a:pPr marL="285750" marR="0" lvl="0" indent="-285750" algn="l" defTabSz="-13873163" rtl="0" eaLnBrk="1" fontAlgn="base" latinLnBrk="0" hangingPunct="1">
              <a:lnSpc>
                <a:spcPct val="100000"/>
              </a:lnSpc>
              <a:spcBef>
                <a:spcPts val="600"/>
              </a:spcBef>
              <a:spcAft>
                <a:spcPct val="0"/>
              </a:spcAft>
              <a:buClrTx/>
              <a:buSzPct val="120000"/>
              <a:buFont typeface="Arial" panose="020B0604020202020204" pitchFamily="34" charset="0"/>
              <a:buChar char="•"/>
              <a:tabLst/>
              <a:defRPr/>
            </a:pPr>
            <a:r>
              <a:rPr kumimoji="0" lang="en-GB" sz="1400" b="0" i="0" u="none" strike="noStrike" kern="0" cap="none" spc="0" normalizeH="0" baseline="0" noProof="0">
                <a:ln>
                  <a:noFill/>
                </a:ln>
                <a:solidFill>
                  <a:srgbClr val="28325A"/>
                </a:solidFill>
                <a:effectLst/>
                <a:uLnTx/>
                <a:uFillTx/>
                <a:latin typeface="Poppins" pitchFamily="2" charset="77"/>
                <a:ea typeface="+mn-ea"/>
                <a:cs typeface="Poppins" pitchFamily="2" charset="77"/>
              </a:rPr>
              <a:t>The specific </a:t>
            </a:r>
            <a:r>
              <a:rPr lang="en-GB" sz="1400" i="0" kern="0">
                <a:solidFill>
                  <a:srgbClr val="28325A"/>
                </a:solidFill>
                <a:latin typeface="Poppins" pitchFamily="2" charset="77"/>
                <a:cs typeface="Poppins" pitchFamily="2" charset="77"/>
              </a:rPr>
              <a:t>category of </a:t>
            </a:r>
            <a:r>
              <a:rPr kumimoji="0" lang="en-GB" sz="1400" b="0" i="0" u="none" strike="noStrike" kern="0" cap="none" spc="0" normalizeH="0" baseline="0" noProof="0">
                <a:ln>
                  <a:noFill/>
                </a:ln>
                <a:solidFill>
                  <a:srgbClr val="28325A"/>
                </a:solidFill>
                <a:effectLst/>
                <a:uLnTx/>
                <a:uFillTx/>
                <a:latin typeface="Poppins" pitchFamily="2" charset="77"/>
                <a:ea typeface="+mn-ea"/>
                <a:cs typeface="Poppins" pitchFamily="2" charset="77"/>
              </a:rPr>
              <a:t>access needs they have</a:t>
            </a:r>
          </a:p>
          <a:p>
            <a:pPr marL="285750" marR="0" lvl="0" indent="-285750" algn="l" defTabSz="-13873163" rtl="0" eaLnBrk="1" fontAlgn="base" latinLnBrk="0" hangingPunct="1">
              <a:lnSpc>
                <a:spcPct val="100000"/>
              </a:lnSpc>
              <a:spcBef>
                <a:spcPct val="20000"/>
              </a:spcBef>
              <a:spcAft>
                <a:spcPct val="0"/>
              </a:spcAft>
              <a:buClrTx/>
              <a:buSzPct val="120000"/>
              <a:buFont typeface="Arial" panose="020B0604020202020204" pitchFamily="34" charset="0"/>
              <a:buChar char="•"/>
              <a:tabLst/>
              <a:defRPr/>
            </a:pPr>
            <a:r>
              <a:rPr kumimoji="0" lang="en-GB" sz="1400" b="0" i="0" u="none" strike="noStrike" kern="0" cap="none" spc="0" normalizeH="0" baseline="0" noProof="0">
                <a:ln>
                  <a:noFill/>
                </a:ln>
                <a:solidFill>
                  <a:srgbClr val="28325A"/>
                </a:solidFill>
                <a:effectLst/>
                <a:uLnTx/>
                <a:uFillTx/>
                <a:latin typeface="Poppins" pitchFamily="2" charset="77"/>
                <a:ea typeface="+mn-ea"/>
                <a:cs typeface="Poppins" pitchFamily="2" charset="77"/>
              </a:rPr>
              <a:t>The impact on their daily activities</a:t>
            </a:r>
          </a:p>
          <a:p>
            <a:pPr marL="285750" marR="0" lvl="0" indent="-285750" algn="l" defTabSz="-13873163" rtl="0" eaLnBrk="1" fontAlgn="base" latinLnBrk="0" hangingPunct="1">
              <a:lnSpc>
                <a:spcPct val="100000"/>
              </a:lnSpc>
              <a:spcBef>
                <a:spcPct val="20000"/>
              </a:spcBef>
              <a:spcAft>
                <a:spcPct val="0"/>
              </a:spcAft>
              <a:buClrTx/>
              <a:buSzPct val="120000"/>
              <a:buFont typeface="Arial" panose="020B0604020202020204" pitchFamily="34" charset="0"/>
              <a:buChar char="•"/>
              <a:tabLst/>
              <a:defRPr/>
            </a:pPr>
            <a:r>
              <a:rPr kumimoji="0" lang="en-GB" sz="1400" b="0" i="0" u="none" strike="noStrike" kern="0" cap="none" spc="0" normalizeH="0" baseline="0" noProof="0">
                <a:ln>
                  <a:noFill/>
                </a:ln>
                <a:solidFill>
                  <a:srgbClr val="28325A"/>
                </a:solidFill>
                <a:effectLst/>
                <a:uLnTx/>
                <a:uFillTx/>
                <a:latin typeface="Poppins" pitchFamily="2" charset="77"/>
                <a:ea typeface="+mn-ea"/>
                <a:cs typeface="Poppins" pitchFamily="2" charset="77"/>
              </a:rPr>
              <a:t>How visible or otherwise evident their access needs are to other people</a:t>
            </a:r>
          </a:p>
          <a:p>
            <a:pPr marL="285750" marR="0" lvl="0" indent="-285750" algn="l" defTabSz="-13873163" rtl="0" eaLnBrk="1" fontAlgn="base" latinLnBrk="0" hangingPunct="1">
              <a:lnSpc>
                <a:spcPct val="100000"/>
              </a:lnSpc>
              <a:spcBef>
                <a:spcPct val="20000"/>
              </a:spcBef>
              <a:spcAft>
                <a:spcPct val="0"/>
              </a:spcAft>
              <a:buClrTx/>
              <a:buSzPct val="120000"/>
              <a:buFont typeface="Arial" panose="020B0604020202020204" pitchFamily="34" charset="0"/>
              <a:buChar char="•"/>
              <a:tabLst/>
              <a:defRPr/>
            </a:pPr>
            <a:r>
              <a:rPr kumimoji="0" lang="en-GB" sz="1400" b="0" i="0" u="none" strike="noStrike" kern="0" cap="none" spc="0" normalizeH="0" baseline="0" noProof="0">
                <a:ln>
                  <a:noFill/>
                </a:ln>
                <a:solidFill>
                  <a:srgbClr val="28325A"/>
                </a:solidFill>
                <a:effectLst/>
                <a:uLnTx/>
                <a:uFillTx/>
                <a:latin typeface="Poppins" pitchFamily="2" charset="77"/>
                <a:ea typeface="+mn-ea"/>
                <a:cs typeface="Poppins" pitchFamily="2" charset="77"/>
              </a:rPr>
              <a:t>How well their access needs are understood and contextualised at home and in society</a:t>
            </a:r>
          </a:p>
          <a:p>
            <a:pPr marL="285750" marR="0" lvl="0" indent="-285750" algn="l" defTabSz="-13873163" rtl="0" eaLnBrk="1" fontAlgn="base" latinLnBrk="0" hangingPunct="1">
              <a:lnSpc>
                <a:spcPct val="100000"/>
              </a:lnSpc>
              <a:spcBef>
                <a:spcPct val="20000"/>
              </a:spcBef>
              <a:spcAft>
                <a:spcPct val="0"/>
              </a:spcAft>
              <a:buClrTx/>
              <a:buSzPct val="120000"/>
              <a:buFont typeface="Arial" panose="020B0604020202020204" pitchFamily="34" charset="0"/>
              <a:buChar char="•"/>
              <a:tabLst/>
              <a:defRPr/>
            </a:pPr>
            <a:r>
              <a:rPr kumimoji="0" lang="en-GB" sz="1400" b="0" i="0" u="none" strike="noStrike" kern="0" cap="none" spc="0" normalizeH="0" baseline="0" noProof="0">
                <a:ln>
                  <a:noFill/>
                </a:ln>
                <a:solidFill>
                  <a:srgbClr val="28325A"/>
                </a:solidFill>
                <a:effectLst/>
                <a:uLnTx/>
                <a:uFillTx/>
                <a:latin typeface="Poppins" pitchFamily="2" charset="77"/>
                <a:ea typeface="+mn-ea"/>
                <a:cs typeface="Poppins" pitchFamily="2" charset="77"/>
              </a:rPr>
              <a:t>Whether they are integrated into a community of others who have, and discuss, similar access needs.  </a:t>
            </a:r>
          </a:p>
        </p:txBody>
      </p:sp>
      <p:sp>
        <p:nvSpPr>
          <p:cNvPr id="9" name="TextBox 8">
            <a:extLst>
              <a:ext uri="{FF2B5EF4-FFF2-40B4-BE49-F238E27FC236}">
                <a16:creationId xmlns:a16="http://schemas.microsoft.com/office/drawing/2014/main" id="{C89E3BC1-DABC-79C7-827C-D3772ECDDE21}"/>
              </a:ext>
            </a:extLst>
          </p:cNvPr>
          <p:cNvSpPr txBox="1"/>
          <p:nvPr/>
        </p:nvSpPr>
        <p:spPr>
          <a:xfrm>
            <a:off x="7390539" y="2174312"/>
            <a:ext cx="4652731" cy="830997"/>
          </a:xfrm>
          <a:prstGeom prst="rect">
            <a:avLst/>
          </a:prstGeom>
          <a:noFill/>
        </p:spPr>
        <p:txBody>
          <a:bodyPr wrap="square">
            <a:spAutoFit/>
          </a:bodyPr>
          <a:lstStyle/>
          <a:p>
            <a:r>
              <a:rPr lang="en-GB" sz="1600" i="0">
                <a:solidFill>
                  <a:schemeClr val="bg1"/>
                </a:solidFill>
                <a:latin typeface="Poppins" pitchFamily="2" charset="77"/>
                <a:cs typeface="Poppins" pitchFamily="2" charset="77"/>
              </a:rPr>
              <a:t>Identifying as disabled may facilitate conversations about access needs as a part of an individual’s career journey.</a:t>
            </a:r>
          </a:p>
        </p:txBody>
      </p:sp>
      <p:sp>
        <p:nvSpPr>
          <p:cNvPr id="55" name="Rectangle 54">
            <a:extLst>
              <a:ext uri="{FF2B5EF4-FFF2-40B4-BE49-F238E27FC236}">
                <a16:creationId xmlns:a16="http://schemas.microsoft.com/office/drawing/2014/main" id="{E02F98E2-35B5-F19C-ED59-4AEFBF5613A0}"/>
              </a:ext>
            </a:extLst>
          </p:cNvPr>
          <p:cNvSpPr/>
          <p:nvPr/>
        </p:nvSpPr>
        <p:spPr bwMode="auto">
          <a:xfrm>
            <a:off x="6453865" y="3173662"/>
            <a:ext cx="5572002" cy="2672208"/>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itchFamily="2" charset="77"/>
                <a:cs typeface="Poppins" pitchFamily="2" charset="77"/>
              </a:rPr>
              <a:t>Whether or not a person identifies as disabled, if they have long-term access needs, they will need to consider if, when and how they wish to discuss their specific needs as a part of their professional journey. </a:t>
            </a:r>
          </a:p>
          <a:p>
            <a:endParaRPr lang="en-GB" sz="1400" i="0">
              <a:solidFill>
                <a:srgbClr val="28325A"/>
              </a:solidFill>
              <a:latin typeface="Poppins" pitchFamily="2" charset="77"/>
              <a:cs typeface="Poppins" pitchFamily="2" charset="77"/>
            </a:endParaRPr>
          </a:p>
          <a:p>
            <a:r>
              <a:rPr lang="en-GB" sz="1400" i="0">
                <a:solidFill>
                  <a:srgbClr val="28325A"/>
                </a:solidFill>
                <a:latin typeface="Poppins" pitchFamily="2" charset="77"/>
                <a:cs typeface="Poppins" pitchFamily="2" charset="77"/>
              </a:rPr>
              <a:t>Those who have developed a disability identity may have more experience with this dialogue, and more established resources and connections to draw upon as they navigate the discussion.</a:t>
            </a:r>
          </a:p>
        </p:txBody>
      </p:sp>
      <p:grpSp>
        <p:nvGrpSpPr>
          <p:cNvPr id="40" name="Group 39">
            <a:extLst>
              <a:ext uri="{FF2B5EF4-FFF2-40B4-BE49-F238E27FC236}">
                <a16:creationId xmlns:a16="http://schemas.microsoft.com/office/drawing/2014/main" id="{721A76E5-11E6-23B2-5D8A-80E0E3CB8012}"/>
              </a:ext>
              <a:ext uri="{C183D7F6-B498-43B3-948B-1728B52AA6E4}">
                <adec:decorative xmlns:adec="http://schemas.microsoft.com/office/drawing/2017/decorative" val="1"/>
              </a:ext>
            </a:extLst>
          </p:cNvPr>
          <p:cNvGrpSpPr>
            <a:grpSpLocks noChangeAspect="1"/>
          </p:cNvGrpSpPr>
          <p:nvPr/>
        </p:nvGrpSpPr>
        <p:grpSpPr>
          <a:xfrm>
            <a:off x="6641769" y="2308808"/>
            <a:ext cx="579890" cy="576234"/>
            <a:chOff x="3213975" y="4819445"/>
            <a:chExt cx="900971" cy="895291"/>
          </a:xfrm>
        </p:grpSpPr>
        <p:pic>
          <p:nvPicPr>
            <p:cNvPr id="41" name="Picture 40">
              <a:extLst>
                <a:ext uri="{FF2B5EF4-FFF2-40B4-BE49-F238E27FC236}">
                  <a16:creationId xmlns:a16="http://schemas.microsoft.com/office/drawing/2014/main" id="{96812AA9-3F67-1C3C-AC26-A2ED4A080C5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42" name="Picture 41">
              <a:extLst>
                <a:ext uri="{FF2B5EF4-FFF2-40B4-BE49-F238E27FC236}">
                  <a16:creationId xmlns:a16="http://schemas.microsoft.com/office/drawing/2014/main" id="{FBA21FA0-37C7-5313-8D79-0C241FD794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43" name="Straight Arrow Connector 42">
              <a:extLst>
                <a:ext uri="{FF2B5EF4-FFF2-40B4-BE49-F238E27FC236}">
                  <a16:creationId xmlns:a16="http://schemas.microsoft.com/office/drawing/2014/main" id="{FF7F310C-1860-CF8D-BE7E-9D529CD5F5D0}"/>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50D9CFC8-DF3E-63F7-4498-5503585E8FEA}"/>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E940B5FE-71C2-9311-C6C9-7AE228B47D97}"/>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grpSp>
        <p:nvGrpSpPr>
          <p:cNvPr id="47" name="Group 46">
            <a:extLst>
              <a:ext uri="{FF2B5EF4-FFF2-40B4-BE49-F238E27FC236}">
                <a16:creationId xmlns:a16="http://schemas.microsoft.com/office/drawing/2014/main" id="{0DFC8562-C74B-DE3C-88F0-490BDB487F85}"/>
              </a:ext>
              <a:ext uri="{C183D7F6-B498-43B3-948B-1728B52AA6E4}">
                <adec:decorative xmlns:adec="http://schemas.microsoft.com/office/drawing/2017/decorative" val="1"/>
              </a:ext>
            </a:extLst>
          </p:cNvPr>
          <p:cNvGrpSpPr>
            <a:grpSpLocks noChangeAspect="1"/>
          </p:cNvGrpSpPr>
          <p:nvPr/>
        </p:nvGrpSpPr>
        <p:grpSpPr>
          <a:xfrm>
            <a:off x="1002920" y="2308808"/>
            <a:ext cx="579890" cy="576234"/>
            <a:chOff x="3213975" y="4819445"/>
            <a:chExt cx="900971" cy="895291"/>
          </a:xfrm>
        </p:grpSpPr>
        <p:pic>
          <p:nvPicPr>
            <p:cNvPr id="48" name="Picture 47">
              <a:extLst>
                <a:ext uri="{FF2B5EF4-FFF2-40B4-BE49-F238E27FC236}">
                  <a16:creationId xmlns:a16="http://schemas.microsoft.com/office/drawing/2014/main" id="{F9C33EFE-15F9-74B0-8F2E-72E3211A1ED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49" name="Picture 48">
              <a:extLst>
                <a:ext uri="{FF2B5EF4-FFF2-40B4-BE49-F238E27FC236}">
                  <a16:creationId xmlns:a16="http://schemas.microsoft.com/office/drawing/2014/main" id="{492B0A15-D272-773D-90FC-3F5D59C6BD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50" name="Straight Arrow Connector 49">
              <a:extLst>
                <a:ext uri="{FF2B5EF4-FFF2-40B4-BE49-F238E27FC236}">
                  <a16:creationId xmlns:a16="http://schemas.microsoft.com/office/drawing/2014/main" id="{CCA39F99-3354-E594-165F-80DE36F46A42}"/>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1" name="Straight Arrow Connector 50">
              <a:extLst>
                <a:ext uri="{FF2B5EF4-FFF2-40B4-BE49-F238E27FC236}">
                  <a16:creationId xmlns:a16="http://schemas.microsoft.com/office/drawing/2014/main" id="{A77DF011-91A8-D7F1-5785-CA0B45F39C7F}"/>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FE438555-3AF4-2D7A-93B3-01136F6E09DC}"/>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14</a:t>
            </a:fld>
            <a:endParaRPr lang="en-GB"/>
          </a:p>
        </p:txBody>
      </p:sp>
    </p:spTree>
    <p:extLst>
      <p:ext uri="{BB962C8B-B14F-4D97-AF65-F5344CB8AC3E}">
        <p14:creationId xmlns:p14="http://schemas.microsoft.com/office/powerpoint/2010/main" val="352322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B7A9888-047F-C370-FC63-0EB16EFADDA9}"/>
              </a:ext>
              <a:ext uri="{C183D7F6-B498-43B3-948B-1728B52AA6E4}">
                <adec:decorative xmlns:adec="http://schemas.microsoft.com/office/drawing/2017/decorative" val="1"/>
              </a:ext>
            </a:extLst>
          </p:cNvPr>
          <p:cNvSpPr/>
          <p:nvPr/>
        </p:nvSpPr>
        <p:spPr bwMode="auto">
          <a:xfrm>
            <a:off x="732223" y="2282628"/>
            <a:ext cx="5572002" cy="109385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6" name="Rectangle 5">
            <a:extLst>
              <a:ext uri="{FF2B5EF4-FFF2-40B4-BE49-F238E27FC236}">
                <a16:creationId xmlns:a16="http://schemas.microsoft.com/office/drawing/2014/main" id="{DA3B9D23-E3F9-EE62-F819-378906236A7B}"/>
              </a:ext>
              <a:ext uri="{C183D7F6-B498-43B3-948B-1728B52AA6E4}">
                <adec:decorative xmlns:adec="http://schemas.microsoft.com/office/drawing/2017/decorative" val="1"/>
              </a:ext>
            </a:extLst>
          </p:cNvPr>
          <p:cNvSpPr/>
          <p:nvPr/>
        </p:nvSpPr>
        <p:spPr bwMode="auto">
          <a:xfrm>
            <a:off x="6437971" y="2278266"/>
            <a:ext cx="5575825" cy="109821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Identity: Developing a professional identity</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15</a:t>
            </a:fld>
            <a:endParaRPr lang="en-GB"/>
          </a:p>
        </p:txBody>
      </p:sp>
      <p:sp>
        <p:nvSpPr>
          <p:cNvPr id="10" name="TextBox 9">
            <a:extLst>
              <a:ext uri="{FF2B5EF4-FFF2-40B4-BE49-F238E27FC236}">
                <a16:creationId xmlns:a16="http://schemas.microsoft.com/office/drawing/2014/main" id="{6084F528-41AF-A70E-6225-1D51057F470F}"/>
              </a:ext>
            </a:extLst>
          </p:cNvPr>
          <p:cNvSpPr txBox="1"/>
          <p:nvPr/>
        </p:nvSpPr>
        <p:spPr>
          <a:xfrm>
            <a:off x="735765" y="1355315"/>
            <a:ext cx="11072781" cy="923330"/>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Students (and later graduates) must begin imagining themselves in a professional role. Starting this earlier and providing support for building skills and confidence is important.</a:t>
            </a:r>
          </a:p>
          <a:p>
            <a:endParaRPr lang="en-GB" sz="1800" i="0">
              <a:solidFill>
                <a:srgbClr val="28325A"/>
              </a:solidFill>
              <a:latin typeface="Poppins" panose="00000500000000000000" pitchFamily="2" charset="0"/>
              <a:cs typeface="Poppins" panose="00000500000000000000" pitchFamily="2" charset="0"/>
            </a:endParaRPr>
          </a:p>
        </p:txBody>
      </p:sp>
      <p:sp>
        <p:nvSpPr>
          <p:cNvPr id="11" name="Text Placeholder 2">
            <a:extLst>
              <a:ext uri="{FF2B5EF4-FFF2-40B4-BE49-F238E27FC236}">
                <a16:creationId xmlns:a16="http://schemas.microsoft.com/office/drawing/2014/main" id="{A8E7BB1E-9B06-A4FB-8FCA-837012D45498}"/>
              </a:ext>
            </a:extLst>
          </p:cNvPr>
          <p:cNvSpPr txBox="1">
            <a:spLocks/>
          </p:cNvSpPr>
          <p:nvPr/>
        </p:nvSpPr>
        <p:spPr bwMode="auto">
          <a:xfrm>
            <a:off x="2045042" y="2477656"/>
            <a:ext cx="4189106" cy="69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sz="1600" i="0" kern="0">
                <a:solidFill>
                  <a:schemeClr val="bg1"/>
                </a:solidFill>
              </a:rPr>
              <a:t>Support and practice can help  graduates conceptualise themselves as professionals and learn skills.</a:t>
            </a:r>
          </a:p>
        </p:txBody>
      </p:sp>
      <p:sp>
        <p:nvSpPr>
          <p:cNvPr id="40" name="Rectangle 39">
            <a:extLst>
              <a:ext uri="{FF2B5EF4-FFF2-40B4-BE49-F238E27FC236}">
                <a16:creationId xmlns:a16="http://schemas.microsoft.com/office/drawing/2014/main" id="{CA08FC1B-4233-B391-00AC-E1A91F93C4FA}"/>
              </a:ext>
            </a:extLst>
          </p:cNvPr>
          <p:cNvSpPr/>
          <p:nvPr/>
        </p:nvSpPr>
        <p:spPr bwMode="auto">
          <a:xfrm>
            <a:off x="725424" y="3375018"/>
            <a:ext cx="5572002" cy="1905635"/>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pPr eaLnBrk="1" hangingPunct="1"/>
            <a:r>
              <a:rPr lang="en-GB" sz="1400" i="0" kern="0">
                <a:solidFill>
                  <a:srgbClr val="28325A"/>
                </a:solidFill>
                <a:latin typeface="Poppins" pitchFamily="2" charset="77"/>
                <a:cs typeface="Poppins" pitchFamily="2" charset="77"/>
              </a:rPr>
              <a:t>Early in the career journey, as an individual is beginning to form a professional identity, they may underestimate their ability to take on relevant roles or struggle to communicate their match for such roles.  </a:t>
            </a:r>
          </a:p>
          <a:p>
            <a:pPr eaLnBrk="1" hangingPunct="1"/>
            <a:endParaRPr lang="en-GB" sz="1400" i="0" kern="0">
              <a:solidFill>
                <a:srgbClr val="28325A"/>
              </a:solidFill>
              <a:latin typeface="Poppins" pitchFamily="2" charset="77"/>
              <a:cs typeface="Poppins" pitchFamily="2" charset="77"/>
            </a:endParaRPr>
          </a:p>
          <a:p>
            <a:pPr eaLnBrk="1" hangingPunct="1"/>
            <a:r>
              <a:rPr lang="en-GB" sz="1400" i="0" kern="0">
                <a:solidFill>
                  <a:srgbClr val="28325A"/>
                </a:solidFill>
                <a:latin typeface="Poppins" pitchFamily="2" charset="77"/>
                <a:cs typeface="Poppins" pitchFamily="2" charset="77"/>
              </a:rPr>
              <a:t>Many seek advice as they consider roles to apply for, and benefit from opportunities to practice and hone their self-presentation as professionals.</a:t>
            </a:r>
          </a:p>
        </p:txBody>
      </p:sp>
      <p:sp>
        <p:nvSpPr>
          <p:cNvPr id="20" name="TextBox 19">
            <a:extLst>
              <a:ext uri="{FF2B5EF4-FFF2-40B4-BE49-F238E27FC236}">
                <a16:creationId xmlns:a16="http://schemas.microsoft.com/office/drawing/2014/main" id="{076093A5-DB06-4C95-15CC-2870161A1594}"/>
              </a:ext>
            </a:extLst>
          </p:cNvPr>
          <p:cNvSpPr txBox="1"/>
          <p:nvPr/>
        </p:nvSpPr>
        <p:spPr>
          <a:xfrm>
            <a:off x="7398662" y="2437900"/>
            <a:ext cx="4476348" cy="830997"/>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Integrating one’s professional and disability identity can be hard, especially when both are developing. </a:t>
            </a:r>
          </a:p>
        </p:txBody>
      </p:sp>
      <p:sp>
        <p:nvSpPr>
          <p:cNvPr id="8" name="Rectangle 7">
            <a:extLst>
              <a:ext uri="{FF2B5EF4-FFF2-40B4-BE49-F238E27FC236}">
                <a16:creationId xmlns:a16="http://schemas.microsoft.com/office/drawing/2014/main" id="{3DD271E2-AE39-13AA-281F-01F0893DEB4B}"/>
              </a:ext>
            </a:extLst>
          </p:cNvPr>
          <p:cNvSpPr/>
          <p:nvPr/>
        </p:nvSpPr>
        <p:spPr bwMode="auto">
          <a:xfrm>
            <a:off x="6437971" y="3368494"/>
            <a:ext cx="5572002" cy="1905635"/>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pPr eaLnBrk="1" hangingPunct="1"/>
            <a:r>
              <a:rPr lang="en-GB" sz="1400" i="0" kern="0">
                <a:solidFill>
                  <a:srgbClr val="28325A"/>
                </a:solidFill>
                <a:latin typeface="Poppins" pitchFamily="2" charset="77"/>
                <a:cs typeface="Poppins" pitchFamily="2" charset="77"/>
              </a:rPr>
              <a:t>We talked with graduates who had a more considered and established disability identity but struggled to develop an equally strong sense of themselves as professionals. </a:t>
            </a:r>
          </a:p>
          <a:p>
            <a:pPr eaLnBrk="1" hangingPunct="1"/>
            <a:endParaRPr lang="en-GB" sz="1400" i="0" kern="0">
              <a:solidFill>
                <a:srgbClr val="28325A"/>
              </a:solidFill>
              <a:latin typeface="Poppins" pitchFamily="2" charset="77"/>
              <a:cs typeface="Poppins" pitchFamily="2" charset="77"/>
            </a:endParaRPr>
          </a:p>
          <a:p>
            <a:pPr eaLnBrk="1" hangingPunct="1"/>
            <a:r>
              <a:rPr lang="en-GB" sz="1400" i="0" kern="0">
                <a:solidFill>
                  <a:srgbClr val="28325A"/>
                </a:solidFill>
                <a:latin typeface="Poppins" pitchFamily="2" charset="77"/>
                <a:cs typeface="Poppins" pitchFamily="2" charset="77"/>
              </a:rPr>
              <a:t>Staff from organisations supporting disabled job-seekers told us this was a common problem. Their advisory services often supported graduates by prompting them to focus on their skills and value they bring to an organisation. </a:t>
            </a:r>
          </a:p>
        </p:txBody>
      </p:sp>
      <p:grpSp>
        <p:nvGrpSpPr>
          <p:cNvPr id="9" name="Group 8">
            <a:extLst>
              <a:ext uri="{FF2B5EF4-FFF2-40B4-BE49-F238E27FC236}">
                <a16:creationId xmlns:a16="http://schemas.microsoft.com/office/drawing/2014/main" id="{EE206613-B77A-CCC8-F6B5-D3540EFA949E}"/>
              </a:ext>
              <a:ext uri="{C183D7F6-B498-43B3-948B-1728B52AA6E4}">
                <adec:decorative xmlns:adec="http://schemas.microsoft.com/office/drawing/2017/decorative" val="1"/>
              </a:ext>
            </a:extLst>
          </p:cNvPr>
          <p:cNvGrpSpPr>
            <a:grpSpLocks noChangeAspect="1"/>
          </p:cNvGrpSpPr>
          <p:nvPr/>
        </p:nvGrpSpPr>
        <p:grpSpPr>
          <a:xfrm>
            <a:off x="6678227" y="2537444"/>
            <a:ext cx="579890" cy="576234"/>
            <a:chOff x="3213975" y="4819445"/>
            <a:chExt cx="900971" cy="895291"/>
          </a:xfrm>
        </p:grpSpPr>
        <p:pic>
          <p:nvPicPr>
            <p:cNvPr id="18" name="Picture 17">
              <a:extLst>
                <a:ext uri="{FF2B5EF4-FFF2-40B4-BE49-F238E27FC236}">
                  <a16:creationId xmlns:a16="http://schemas.microsoft.com/office/drawing/2014/main" id="{74FB3266-7BA4-03DB-3FB0-E23E313871C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9" name="Picture 18">
              <a:extLst>
                <a:ext uri="{FF2B5EF4-FFF2-40B4-BE49-F238E27FC236}">
                  <a16:creationId xmlns:a16="http://schemas.microsoft.com/office/drawing/2014/main" id="{8BC662BE-2EA9-396D-2315-3C05648A54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26" name="Straight Arrow Connector 25">
              <a:extLst>
                <a:ext uri="{FF2B5EF4-FFF2-40B4-BE49-F238E27FC236}">
                  <a16:creationId xmlns:a16="http://schemas.microsoft.com/office/drawing/2014/main" id="{012BFAE1-69EB-5E66-7491-58FAEFE56FAE}"/>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E273AED2-2565-FCF2-014D-6379EDDFB587}"/>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DB856E81-93BC-DAD5-10AF-9C2F8299211B}"/>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33" name="Rectangle 32">
            <a:extLst>
              <a:ext uri="{FF2B5EF4-FFF2-40B4-BE49-F238E27FC236}">
                <a16:creationId xmlns:a16="http://schemas.microsoft.com/office/drawing/2014/main" id="{65B48581-C771-A6C4-B310-7EC5A7C2B060}"/>
              </a:ext>
              <a:ext uri="{C183D7F6-B498-43B3-948B-1728B52AA6E4}">
                <adec:decorative xmlns:adec="http://schemas.microsoft.com/office/drawing/2017/decorative" val="1"/>
              </a:ext>
            </a:extLst>
          </p:cNvPr>
          <p:cNvSpPr/>
          <p:nvPr/>
        </p:nvSpPr>
        <p:spPr bwMode="auto">
          <a:xfrm>
            <a:off x="718625" y="2282627"/>
            <a:ext cx="1106431" cy="1093851"/>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nvGrpSpPr>
          <p:cNvPr id="34" name="Group 33">
            <a:extLst>
              <a:ext uri="{FF2B5EF4-FFF2-40B4-BE49-F238E27FC236}">
                <a16:creationId xmlns:a16="http://schemas.microsoft.com/office/drawing/2014/main" id="{1E59D8FA-3058-8C38-201D-2D309C3324D0}"/>
              </a:ext>
              <a:ext uri="{C183D7F6-B498-43B3-948B-1728B52AA6E4}">
                <adec:decorative xmlns:adec="http://schemas.microsoft.com/office/drawing/2017/decorative" val="1"/>
              </a:ext>
            </a:extLst>
          </p:cNvPr>
          <p:cNvGrpSpPr/>
          <p:nvPr/>
        </p:nvGrpSpPr>
        <p:grpSpPr>
          <a:xfrm>
            <a:off x="970943" y="2549554"/>
            <a:ext cx="592644" cy="607690"/>
            <a:chOff x="1275555" y="2115215"/>
            <a:chExt cx="1465970" cy="1405359"/>
          </a:xfrm>
        </p:grpSpPr>
        <p:pic>
          <p:nvPicPr>
            <p:cNvPr id="35" name="Picture 34">
              <a:extLst>
                <a:ext uri="{FF2B5EF4-FFF2-40B4-BE49-F238E27FC236}">
                  <a16:creationId xmlns:a16="http://schemas.microsoft.com/office/drawing/2014/main" id="{D358D8BA-85B7-6FAB-B94D-706E0FB449A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5555" y="2115215"/>
              <a:ext cx="1465970" cy="1405359"/>
            </a:xfrm>
            <a:prstGeom prst="rect">
              <a:avLst/>
            </a:prstGeom>
          </p:spPr>
        </p:pic>
        <p:grpSp>
          <p:nvGrpSpPr>
            <p:cNvPr id="36" name="Group 35">
              <a:extLst>
                <a:ext uri="{FF2B5EF4-FFF2-40B4-BE49-F238E27FC236}">
                  <a16:creationId xmlns:a16="http://schemas.microsoft.com/office/drawing/2014/main" id="{633FCEC2-36DB-56F9-D1EB-644C2F306F31}"/>
                </a:ext>
              </a:extLst>
            </p:cNvPr>
            <p:cNvGrpSpPr/>
            <p:nvPr/>
          </p:nvGrpSpPr>
          <p:grpSpPr>
            <a:xfrm>
              <a:off x="1458958" y="2397249"/>
              <a:ext cx="1099164" cy="669786"/>
              <a:chOff x="1449477" y="2485200"/>
              <a:chExt cx="1099164" cy="669786"/>
            </a:xfrm>
          </p:grpSpPr>
          <p:pic>
            <p:nvPicPr>
              <p:cNvPr id="37" name="Graphic 36">
                <a:extLst>
                  <a:ext uri="{FF2B5EF4-FFF2-40B4-BE49-F238E27FC236}">
                    <a16:creationId xmlns:a16="http://schemas.microsoft.com/office/drawing/2014/main" id="{385A7947-46B8-B28F-B89F-F4811A15100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49477" y="2610554"/>
                <a:ext cx="533702" cy="533702"/>
              </a:xfrm>
              <a:prstGeom prst="rect">
                <a:avLst/>
              </a:prstGeom>
            </p:spPr>
          </p:pic>
          <p:pic>
            <p:nvPicPr>
              <p:cNvPr id="38" name="Graphic 37">
                <a:extLst>
                  <a:ext uri="{FF2B5EF4-FFF2-40B4-BE49-F238E27FC236}">
                    <a16:creationId xmlns:a16="http://schemas.microsoft.com/office/drawing/2014/main" id="{0ECF1358-B71B-9A71-89E0-0BDEF6F6191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14939" y="2621284"/>
                <a:ext cx="533702" cy="533702"/>
              </a:xfrm>
              <a:prstGeom prst="rect">
                <a:avLst/>
              </a:prstGeom>
            </p:spPr>
          </p:pic>
          <p:pic>
            <p:nvPicPr>
              <p:cNvPr id="39" name="Graphic 38">
                <a:extLst>
                  <a:ext uri="{FF2B5EF4-FFF2-40B4-BE49-F238E27FC236}">
                    <a16:creationId xmlns:a16="http://schemas.microsoft.com/office/drawing/2014/main" id="{BAAA9D85-C62B-F4FF-C276-B6F2ACBBDFB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32208" y="2485200"/>
                <a:ext cx="533702" cy="533702"/>
              </a:xfrm>
              <a:prstGeom prst="rect">
                <a:avLst/>
              </a:prstGeom>
            </p:spPr>
          </p:pic>
        </p:grpSp>
      </p:grpSp>
    </p:spTree>
    <p:extLst>
      <p:ext uri="{BB962C8B-B14F-4D97-AF65-F5344CB8AC3E}">
        <p14:creationId xmlns:p14="http://schemas.microsoft.com/office/powerpoint/2010/main" val="2158956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4823D3-70F1-1919-C0F2-1417B3150F20}"/>
              </a:ext>
              <a:ext uri="{C183D7F6-B498-43B3-948B-1728B52AA6E4}">
                <adec:decorative xmlns:adec="http://schemas.microsoft.com/office/drawing/2017/decorative" val="1"/>
              </a:ext>
            </a:extLst>
          </p:cNvPr>
          <p:cNvSpPr/>
          <p:nvPr/>
        </p:nvSpPr>
        <p:spPr bwMode="auto">
          <a:xfrm>
            <a:off x="963385" y="2058608"/>
            <a:ext cx="1020817" cy="784365"/>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nvGrpSpPr>
          <p:cNvPr id="13" name="Group 12">
            <a:extLst>
              <a:ext uri="{FF2B5EF4-FFF2-40B4-BE49-F238E27FC236}">
                <a16:creationId xmlns:a16="http://schemas.microsoft.com/office/drawing/2014/main" id="{AC59655F-CF52-78A5-FC56-1B8D062B8284}"/>
              </a:ext>
              <a:ext uri="{C183D7F6-B498-43B3-948B-1728B52AA6E4}">
                <adec:decorative xmlns:adec="http://schemas.microsoft.com/office/drawing/2017/decorative" val="1"/>
              </a:ext>
            </a:extLst>
          </p:cNvPr>
          <p:cNvGrpSpPr/>
          <p:nvPr/>
        </p:nvGrpSpPr>
        <p:grpSpPr>
          <a:xfrm>
            <a:off x="1191479" y="2162674"/>
            <a:ext cx="592644" cy="576233"/>
            <a:chOff x="1275555" y="2032620"/>
            <a:chExt cx="1465970" cy="1405359"/>
          </a:xfrm>
        </p:grpSpPr>
        <p:pic>
          <p:nvPicPr>
            <p:cNvPr id="14" name="Picture 13" descr="A blue circle with black background&#10;&#10;Description automatically generated">
              <a:extLst>
                <a:ext uri="{FF2B5EF4-FFF2-40B4-BE49-F238E27FC236}">
                  <a16:creationId xmlns:a16="http://schemas.microsoft.com/office/drawing/2014/main" id="{2AC353F3-CEF3-BE30-5C00-FC90F02B92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5555" y="2032620"/>
              <a:ext cx="1465970" cy="1405359"/>
            </a:xfrm>
            <a:prstGeom prst="rect">
              <a:avLst/>
            </a:prstGeom>
          </p:spPr>
        </p:pic>
        <p:grpSp>
          <p:nvGrpSpPr>
            <p:cNvPr id="15" name="Group 14">
              <a:extLst>
                <a:ext uri="{FF2B5EF4-FFF2-40B4-BE49-F238E27FC236}">
                  <a16:creationId xmlns:a16="http://schemas.microsoft.com/office/drawing/2014/main" id="{C12BF26D-84E8-CED7-C6A5-AF98E4F127B2}"/>
                </a:ext>
              </a:extLst>
            </p:cNvPr>
            <p:cNvGrpSpPr/>
            <p:nvPr/>
          </p:nvGrpSpPr>
          <p:grpSpPr>
            <a:xfrm>
              <a:off x="1458958" y="2397249"/>
              <a:ext cx="1099164" cy="669786"/>
              <a:chOff x="1449477" y="2485200"/>
              <a:chExt cx="1099164" cy="669786"/>
            </a:xfrm>
          </p:grpSpPr>
          <p:pic>
            <p:nvPicPr>
              <p:cNvPr id="16" name="Graphic 15">
                <a:extLst>
                  <a:ext uri="{FF2B5EF4-FFF2-40B4-BE49-F238E27FC236}">
                    <a16:creationId xmlns:a16="http://schemas.microsoft.com/office/drawing/2014/main" id="{F02551F7-1150-24A7-79D9-AB5AD9F144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17" name="Graphic 16">
                <a:extLst>
                  <a:ext uri="{FF2B5EF4-FFF2-40B4-BE49-F238E27FC236}">
                    <a16:creationId xmlns:a16="http://schemas.microsoft.com/office/drawing/2014/main" id="{86E9EEDF-5F7E-59AF-6CCD-47E9EBD0FB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20" name="Graphic 19">
                <a:extLst>
                  <a:ext uri="{FF2B5EF4-FFF2-40B4-BE49-F238E27FC236}">
                    <a16:creationId xmlns:a16="http://schemas.microsoft.com/office/drawing/2014/main" id="{AA572521-F2AF-0D91-C6CF-9D041A316F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sp>
        <p:nvSpPr>
          <p:cNvPr id="3" name="Rectangle 2">
            <a:extLst>
              <a:ext uri="{FF2B5EF4-FFF2-40B4-BE49-F238E27FC236}">
                <a16:creationId xmlns:a16="http://schemas.microsoft.com/office/drawing/2014/main" id="{E24A1E92-1DC7-015A-54CB-DC5341ED25B0}"/>
              </a:ext>
              <a:ext uri="{C183D7F6-B498-43B3-948B-1728B52AA6E4}">
                <adec:decorative xmlns:adec="http://schemas.microsoft.com/office/drawing/2017/decorative" val="1"/>
              </a:ext>
            </a:extLst>
          </p:cNvPr>
          <p:cNvSpPr/>
          <p:nvPr/>
        </p:nvSpPr>
        <p:spPr bwMode="auto">
          <a:xfrm>
            <a:off x="1939355" y="2058929"/>
            <a:ext cx="6132491" cy="784365"/>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827473" y="482729"/>
            <a:ext cx="11719483" cy="454868"/>
          </a:xfrm>
        </p:spPr>
        <p:txBody>
          <a:bodyPr/>
          <a:lstStyle/>
          <a:p>
            <a:r>
              <a:rPr lang="en-GB" sz="2200"/>
              <a:t>Approach to support: Individuals vary in when and how they seek support.</a:t>
            </a:r>
          </a:p>
        </p:txBody>
      </p:sp>
      <p:sp>
        <p:nvSpPr>
          <p:cNvPr id="10" name="TextBox 9">
            <a:extLst>
              <a:ext uri="{FF2B5EF4-FFF2-40B4-BE49-F238E27FC236}">
                <a16:creationId xmlns:a16="http://schemas.microsoft.com/office/drawing/2014/main" id="{6084F528-41AF-A70E-6225-1D51057F470F}"/>
              </a:ext>
            </a:extLst>
          </p:cNvPr>
          <p:cNvSpPr txBox="1"/>
          <p:nvPr/>
        </p:nvSpPr>
        <p:spPr>
          <a:xfrm>
            <a:off x="827473" y="1417399"/>
            <a:ext cx="10871330"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Finding and engaging with support may feel natural to some, and exceptional for others.</a:t>
            </a:r>
          </a:p>
        </p:txBody>
      </p:sp>
      <p:sp>
        <p:nvSpPr>
          <p:cNvPr id="2" name="TextBox 1">
            <a:extLst>
              <a:ext uri="{FF2B5EF4-FFF2-40B4-BE49-F238E27FC236}">
                <a16:creationId xmlns:a16="http://schemas.microsoft.com/office/drawing/2014/main" id="{6FBBC9D0-A09A-9C11-8EAE-3F00C204268F}"/>
              </a:ext>
            </a:extLst>
          </p:cNvPr>
          <p:cNvSpPr txBox="1"/>
          <p:nvPr/>
        </p:nvSpPr>
        <p:spPr>
          <a:xfrm>
            <a:off x="2029050" y="2172212"/>
            <a:ext cx="5857603" cy="584775"/>
          </a:xfrm>
          <a:prstGeom prst="rect">
            <a:avLst/>
          </a:prstGeom>
          <a:noFill/>
        </p:spPr>
        <p:txBody>
          <a:bodyPr wrap="square" rtlCol="0">
            <a:spAutoFit/>
          </a:bodyPr>
          <a:lstStyle/>
          <a:p>
            <a:r>
              <a:rPr lang="en-GB" sz="1600" i="0">
                <a:solidFill>
                  <a:schemeClr val="bg1"/>
                </a:solidFill>
                <a:latin typeface="Poppins" pitchFamily="2" charset="77"/>
                <a:cs typeface="Poppins" pitchFamily="2" charset="77"/>
              </a:rPr>
              <a:t>People vary in how they seek and engage with support, starting in the university setting. </a:t>
            </a:r>
          </a:p>
        </p:txBody>
      </p:sp>
      <p:sp>
        <p:nvSpPr>
          <p:cNvPr id="7" name="Rectangle 6">
            <a:extLst>
              <a:ext uri="{FF2B5EF4-FFF2-40B4-BE49-F238E27FC236}">
                <a16:creationId xmlns:a16="http://schemas.microsoft.com/office/drawing/2014/main" id="{2C80884F-8410-5051-7CAF-7C84619FCF2D}"/>
              </a:ext>
            </a:extLst>
          </p:cNvPr>
          <p:cNvSpPr/>
          <p:nvPr/>
        </p:nvSpPr>
        <p:spPr bwMode="auto">
          <a:xfrm>
            <a:off x="963384" y="2842973"/>
            <a:ext cx="7108461" cy="3018984"/>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itchFamily="2" charset="77"/>
                <a:cs typeface="Poppins" pitchFamily="2" charset="77"/>
              </a:rPr>
              <a:t>In our research we saw a wide range of individual approaches to support. </a:t>
            </a:r>
          </a:p>
          <a:p>
            <a:endParaRPr lang="en-GB" sz="1400" i="0">
              <a:solidFill>
                <a:srgbClr val="28325A"/>
              </a:solidFill>
              <a:latin typeface="Poppins" pitchFamily="2" charset="77"/>
              <a:cs typeface="Poppins" pitchFamily="2" charset="77"/>
            </a:endParaRPr>
          </a:p>
          <a:p>
            <a:r>
              <a:rPr lang="en-GB" sz="1400" i="0">
                <a:solidFill>
                  <a:srgbClr val="28325A"/>
                </a:solidFill>
                <a:latin typeface="Poppins" pitchFamily="2" charset="77"/>
                <a:cs typeface="Poppins" pitchFamily="2" charset="77"/>
              </a:rPr>
              <a:t>Some graduates were highly proactive in seeking resources to advance their career journey. Often, these individuals were connected via personal networks to people who brought knowledge about existing support services and could advise about how and when to seek support. </a:t>
            </a:r>
          </a:p>
          <a:p>
            <a:endParaRPr lang="en-GB" sz="1400" i="0">
              <a:solidFill>
                <a:srgbClr val="28325A"/>
              </a:solidFill>
              <a:latin typeface="Poppins" pitchFamily="2" charset="77"/>
              <a:cs typeface="Poppins" pitchFamily="2" charset="77"/>
            </a:endParaRPr>
          </a:p>
          <a:p>
            <a:r>
              <a:rPr lang="en-GB" sz="1400" i="0">
                <a:solidFill>
                  <a:srgbClr val="28325A"/>
                </a:solidFill>
                <a:latin typeface="Poppins"/>
                <a:cs typeface="Poppins"/>
              </a:rPr>
              <a:t>Others were reluctant to seek support, or unaware of where to begin their search for support.  Some of these individuals were not aware that their university had resources available to them, and/or that disability-specific careers support organisations existed.  Some were worried about being criticised or stigmatised for seeking support, especially support related their access needs.  </a:t>
            </a:r>
            <a:endParaRPr lang="en-GB" sz="1400" i="0">
              <a:latin typeface="Poppins" pitchFamily="2" charset="77"/>
              <a:cs typeface="Poppins" pitchFamily="2" charset="77"/>
            </a:endParaRPr>
          </a:p>
        </p:txBody>
      </p:sp>
      <p:sp>
        <p:nvSpPr>
          <p:cNvPr id="19" name="Speech Bubble: Rectangle with Corners Rounded 14">
            <a:extLst>
              <a:ext uri="{FF2B5EF4-FFF2-40B4-BE49-F238E27FC236}">
                <a16:creationId xmlns:a16="http://schemas.microsoft.com/office/drawing/2014/main" id="{6F669C37-9920-2243-0F35-782236390C6A}"/>
              </a:ext>
            </a:extLst>
          </p:cNvPr>
          <p:cNvSpPr/>
          <p:nvPr/>
        </p:nvSpPr>
        <p:spPr>
          <a:xfrm>
            <a:off x="8421014" y="2171497"/>
            <a:ext cx="3206183" cy="3803349"/>
          </a:xfrm>
          <a:prstGeom prst="wedgeRoundRectCallout">
            <a:avLst>
              <a:gd name="adj1" fmla="val 62372"/>
              <a:gd name="adj2" fmla="val -914"/>
              <a:gd name="adj3" fmla="val 16667"/>
            </a:avLst>
          </a:prstGeom>
          <a:solidFill>
            <a:schemeClr val="tx2">
              <a:alpha val="8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anose="00000500000000000000" pitchFamily="2" charset="0"/>
                <a:cs typeface="Poppins" panose="00000500000000000000" pitchFamily="2" charset="0"/>
              </a:rPr>
              <a:t> "Many people were scared going into the disability office at my university. </a:t>
            </a:r>
          </a:p>
          <a:p>
            <a:endParaRPr lang="en-GB" sz="1400" i="0">
              <a:solidFill>
                <a:srgbClr val="28325A"/>
              </a:solidFill>
              <a:latin typeface="Poppins" panose="00000500000000000000" pitchFamily="2" charset="0"/>
              <a:cs typeface="Poppins" panose="00000500000000000000" pitchFamily="2" charset="0"/>
            </a:endParaRPr>
          </a:p>
          <a:p>
            <a:r>
              <a:rPr lang="en-GB" sz="1400" i="0">
                <a:solidFill>
                  <a:srgbClr val="28325A"/>
                </a:solidFill>
                <a:latin typeface="Poppins" panose="00000500000000000000" pitchFamily="2" charset="0"/>
                <a:cs typeface="Poppins" panose="00000500000000000000" pitchFamily="2" charset="0"/>
              </a:rPr>
              <a:t>It was different for me, because people saw me in a wheelchair and could imagine what my disability would be. I didn’t use my wheelchair all the time, and I thought that if I didn’t use it when going into the office, people would think ‘it’s fake.’”</a:t>
            </a:r>
          </a:p>
          <a:p>
            <a:endParaRPr lang="en-GB" sz="1200" i="0">
              <a:solidFill>
                <a:srgbClr val="28325A"/>
              </a:solidFill>
              <a:latin typeface="Poppins" panose="00000500000000000000" pitchFamily="2" charset="0"/>
              <a:cs typeface="Poppins" panose="00000500000000000000" pitchFamily="2" charset="0"/>
            </a:endParaRPr>
          </a:p>
          <a:p>
            <a:pPr algn="r"/>
            <a:r>
              <a:rPr lang="en-GB" sz="1200" i="0">
                <a:solidFill>
                  <a:srgbClr val="28325A"/>
                </a:solidFill>
                <a:latin typeface="Poppins" panose="00000500000000000000" pitchFamily="2" charset="0"/>
                <a:cs typeface="Poppins" panose="00000500000000000000" pitchFamily="2" charset="0"/>
              </a:rPr>
              <a:t>- Nonbinary, 31-35, autistic, mobility impairment, wheelchair and walking stick user</a:t>
            </a:r>
            <a:endParaRPr lang="en-GB" sz="1200"/>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16</a:t>
            </a:fld>
            <a:endParaRPr lang="en-GB"/>
          </a:p>
        </p:txBody>
      </p:sp>
    </p:spTree>
    <p:extLst>
      <p:ext uri="{BB962C8B-B14F-4D97-AF65-F5344CB8AC3E}">
        <p14:creationId xmlns:p14="http://schemas.microsoft.com/office/powerpoint/2010/main" val="1192338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C146-2FB4-AA20-C50B-E1C20E2A81F8}"/>
              </a:ext>
            </a:extLst>
          </p:cNvPr>
          <p:cNvSpPr>
            <a:spLocks noGrp="1"/>
          </p:cNvSpPr>
          <p:nvPr>
            <p:ph type="title"/>
          </p:nvPr>
        </p:nvSpPr>
        <p:spPr>
          <a:xfrm>
            <a:off x="1752919" y="1885410"/>
            <a:ext cx="9988507" cy="462877"/>
          </a:xfrm>
        </p:spPr>
        <p:txBody>
          <a:bodyPr/>
          <a:lstStyle/>
          <a:p>
            <a:r>
              <a:rPr lang="en-GB" sz="3000"/>
              <a:t>4. Elements of the Graduate Career Journey:</a:t>
            </a:r>
          </a:p>
        </p:txBody>
      </p:sp>
      <p:cxnSp>
        <p:nvCxnSpPr>
          <p:cNvPr id="8" name="Straight Connector 7">
            <a:extLst>
              <a:ext uri="{FF2B5EF4-FFF2-40B4-BE49-F238E27FC236}">
                <a16:creationId xmlns:a16="http://schemas.microsoft.com/office/drawing/2014/main" id="{5A41E30B-881A-A6D6-0B95-536EC4EA547B}"/>
              </a:ext>
              <a:ext uri="{C183D7F6-B498-43B3-948B-1728B52AA6E4}">
                <adec:decorative xmlns:adec="http://schemas.microsoft.com/office/drawing/2017/decorative" val="1"/>
              </a:ext>
            </a:extLst>
          </p:cNvPr>
          <p:cNvCxnSpPr>
            <a:cxnSpLocks/>
          </p:cNvCxnSpPr>
          <p:nvPr/>
        </p:nvCxnSpPr>
        <p:spPr bwMode="auto">
          <a:xfrm>
            <a:off x="5196209" y="3710523"/>
            <a:ext cx="4557391"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grpSp>
        <p:nvGrpSpPr>
          <p:cNvPr id="17" name="Group 16">
            <a:extLst>
              <a:ext uri="{FF2B5EF4-FFF2-40B4-BE49-F238E27FC236}">
                <a16:creationId xmlns:a16="http://schemas.microsoft.com/office/drawing/2014/main" id="{1B0FAF74-BFC0-257D-53F3-21E3F30A1CB2}"/>
              </a:ext>
              <a:ext uri="{C183D7F6-B498-43B3-948B-1728B52AA6E4}">
                <adec:decorative xmlns:adec="http://schemas.microsoft.com/office/drawing/2017/decorative" val="1"/>
              </a:ext>
            </a:extLst>
          </p:cNvPr>
          <p:cNvGrpSpPr/>
          <p:nvPr/>
        </p:nvGrpSpPr>
        <p:grpSpPr>
          <a:xfrm>
            <a:off x="2243104" y="2923862"/>
            <a:ext cx="1495210" cy="1333559"/>
            <a:chOff x="2243104" y="2923862"/>
            <a:chExt cx="1495210" cy="1333559"/>
          </a:xfrm>
        </p:grpSpPr>
        <p:sp>
          <p:nvSpPr>
            <p:cNvPr id="7" name="Oval 6">
              <a:extLst>
                <a:ext uri="{FF2B5EF4-FFF2-40B4-BE49-F238E27FC236}">
                  <a16:creationId xmlns:a16="http://schemas.microsoft.com/office/drawing/2014/main" id="{AD8AD115-28DD-1579-7B40-0D5FBD5790D9}"/>
                </a:ext>
                <a:ext uri="{C183D7F6-B498-43B3-948B-1728B52AA6E4}">
                  <adec:decorative xmlns:adec="http://schemas.microsoft.com/office/drawing/2017/decorative" val="1"/>
                </a:ext>
              </a:extLst>
            </p:cNvPr>
            <p:cNvSpPr/>
            <p:nvPr/>
          </p:nvSpPr>
          <p:spPr bwMode="auto">
            <a:xfrm>
              <a:off x="2778944" y="2923862"/>
              <a:ext cx="959370" cy="929390"/>
            </a:xfrm>
            <a:prstGeom prst="ellipse">
              <a:avLst/>
            </a:prstGeom>
            <a:solidFill>
              <a:schemeClr val="accent4">
                <a:alpha val="63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9" name="Oval 8">
              <a:extLst>
                <a:ext uri="{FF2B5EF4-FFF2-40B4-BE49-F238E27FC236}">
                  <a16:creationId xmlns:a16="http://schemas.microsoft.com/office/drawing/2014/main" id="{377D4E19-7010-8905-6401-75F0B52E6E8C}"/>
                </a:ext>
                <a:ext uri="{C183D7F6-B498-43B3-948B-1728B52AA6E4}">
                  <adec:decorative xmlns:adec="http://schemas.microsoft.com/office/drawing/2017/decorative" val="1"/>
                </a:ext>
              </a:extLst>
            </p:cNvPr>
            <p:cNvSpPr/>
            <p:nvPr/>
          </p:nvSpPr>
          <p:spPr bwMode="auto">
            <a:xfrm>
              <a:off x="2243104" y="2940191"/>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10" name="Oval 9">
              <a:extLst>
                <a:ext uri="{FF2B5EF4-FFF2-40B4-BE49-F238E27FC236}">
                  <a16:creationId xmlns:a16="http://schemas.microsoft.com/office/drawing/2014/main" id="{A6F4B532-1F17-4C48-1BF5-E40153C9E97A}"/>
                </a:ext>
                <a:ext uri="{C183D7F6-B498-43B3-948B-1728B52AA6E4}">
                  <adec:decorative xmlns:adec="http://schemas.microsoft.com/office/drawing/2017/decorative" val="1"/>
                </a:ext>
              </a:extLst>
            </p:cNvPr>
            <p:cNvSpPr/>
            <p:nvPr/>
          </p:nvSpPr>
          <p:spPr bwMode="auto">
            <a:xfrm>
              <a:off x="2511024" y="3328031"/>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grpSp>
      <p:sp>
        <p:nvSpPr>
          <p:cNvPr id="14" name="Title 1">
            <a:extLst>
              <a:ext uri="{FF2B5EF4-FFF2-40B4-BE49-F238E27FC236}">
                <a16:creationId xmlns:a16="http://schemas.microsoft.com/office/drawing/2014/main" id="{FF7FD088-5C52-C747-7021-A867DD7DF90D}"/>
              </a:ext>
            </a:extLst>
          </p:cNvPr>
          <p:cNvSpPr txBox="1">
            <a:spLocks/>
          </p:cNvSpPr>
          <p:nvPr/>
        </p:nvSpPr>
        <p:spPr bwMode="auto">
          <a:xfrm>
            <a:off x="4588443" y="2762424"/>
            <a:ext cx="5288859" cy="181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0" indent="0" algn="l" defTabSz="-13873163" rtl="0" eaLnBrk="1" fontAlgn="base" hangingPunct="1">
              <a:spcBef>
                <a:spcPct val="0"/>
              </a:spcBef>
              <a:spcAft>
                <a:spcPct val="0"/>
              </a:spcAft>
              <a:defRPr sz="3600" b="0" i="0" cap="none" baseline="0">
                <a:solidFill>
                  <a:schemeClr val="tx1"/>
                </a:solidFill>
                <a:latin typeface="Century Gothic" panose="020B0502020202020204" pitchFamily="34" charset="0"/>
                <a:ea typeface="+mj-ea"/>
                <a:cs typeface="Poppins" pitchFamily="2" charset="77"/>
              </a:defRPr>
            </a:lvl1pPr>
            <a:lvl2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2pPr>
            <a:lvl3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3pPr>
            <a:lvl4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4pPr>
            <a:lvl5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5pPr>
            <a:lvl6pPr marL="457200" algn="r" eaLnBrk="1" fontAlgn="base" hangingPunct="1">
              <a:spcBef>
                <a:spcPct val="0"/>
              </a:spcBef>
              <a:spcAft>
                <a:spcPct val="0"/>
              </a:spcAft>
              <a:defRPr sz="2400">
                <a:solidFill>
                  <a:srgbClr val="0A1E60">
                    <a:alpha val="100000"/>
                  </a:srgbClr>
                </a:solidFill>
                <a:latin typeface="Arial"/>
              </a:defRPr>
            </a:lvl6pPr>
            <a:lvl7pPr marL="914400" algn="r" eaLnBrk="1" fontAlgn="base" hangingPunct="1">
              <a:spcBef>
                <a:spcPct val="0"/>
              </a:spcBef>
              <a:spcAft>
                <a:spcPct val="0"/>
              </a:spcAft>
              <a:defRPr sz="2400">
                <a:solidFill>
                  <a:srgbClr val="0A1E60">
                    <a:alpha val="100000"/>
                  </a:srgbClr>
                </a:solidFill>
                <a:latin typeface="Arial"/>
              </a:defRPr>
            </a:lvl7pPr>
            <a:lvl8pPr marL="1371600" algn="r" eaLnBrk="1" fontAlgn="base" hangingPunct="1">
              <a:spcBef>
                <a:spcPct val="0"/>
              </a:spcBef>
              <a:spcAft>
                <a:spcPct val="0"/>
              </a:spcAft>
              <a:defRPr sz="2400">
                <a:solidFill>
                  <a:srgbClr val="0A1E60">
                    <a:alpha val="100000"/>
                  </a:srgbClr>
                </a:solidFill>
                <a:latin typeface="Arial"/>
              </a:defRPr>
            </a:lvl8pPr>
            <a:lvl9pPr marL="1828800" algn="r" eaLnBrk="1" fontAlgn="base" hangingPunct="1">
              <a:spcBef>
                <a:spcPct val="0"/>
              </a:spcBef>
              <a:spcAft>
                <a:spcPct val="0"/>
              </a:spcAft>
              <a:defRPr sz="2400">
                <a:solidFill>
                  <a:srgbClr val="0A1E60">
                    <a:alpha val="100000"/>
                  </a:srgbClr>
                </a:solidFill>
                <a:latin typeface="Arial"/>
              </a:defRPr>
            </a:lvl9pPr>
          </a:lstStyle>
          <a:p>
            <a:pPr marL="514350" indent="-514350">
              <a:buFont typeface="+mj-lt"/>
              <a:buAutoNum type="arabicPeriod"/>
            </a:pPr>
            <a:r>
              <a:rPr lang="en-GB" sz="3000" kern="0"/>
              <a:t>The individual</a:t>
            </a:r>
          </a:p>
          <a:p>
            <a:pPr marL="514350" indent="-514350">
              <a:buFont typeface="+mj-lt"/>
              <a:buAutoNum type="arabicPeriod"/>
            </a:pPr>
            <a:r>
              <a:rPr lang="en-GB" sz="3000" kern="0">
                <a:solidFill>
                  <a:schemeClr val="accent4"/>
                </a:solidFill>
              </a:rPr>
              <a:t>The employer ecosystem</a:t>
            </a:r>
          </a:p>
          <a:p>
            <a:pPr marL="514350" indent="-514350">
              <a:buFont typeface="+mj-lt"/>
              <a:buAutoNum type="arabicPeriod"/>
            </a:pPr>
            <a:r>
              <a:rPr lang="en-GB" sz="3000" kern="0"/>
              <a:t>The support ecosystem</a:t>
            </a:r>
          </a:p>
        </p:txBody>
      </p:sp>
    </p:spTree>
    <p:extLst>
      <p:ext uri="{BB962C8B-B14F-4D97-AF65-F5344CB8AC3E}">
        <p14:creationId xmlns:p14="http://schemas.microsoft.com/office/powerpoint/2010/main" val="185383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62C7-B6EA-0D7C-BEF8-4E15DBFB9B20}"/>
              </a:ext>
            </a:extLst>
          </p:cNvPr>
          <p:cNvSpPr>
            <a:spLocks noGrp="1"/>
          </p:cNvSpPr>
          <p:nvPr>
            <p:ph type="title"/>
          </p:nvPr>
        </p:nvSpPr>
        <p:spPr/>
        <p:txBody>
          <a:bodyPr/>
          <a:lstStyle/>
          <a:p>
            <a:r>
              <a:rPr lang="en-GB" sz="2200"/>
              <a:t>The employer can influence candidates throughout the career search journey</a:t>
            </a:r>
          </a:p>
        </p:txBody>
      </p:sp>
      <p:sp>
        <p:nvSpPr>
          <p:cNvPr id="6" name="TextBox 5">
            <a:extLst>
              <a:ext uri="{FF2B5EF4-FFF2-40B4-BE49-F238E27FC236}">
                <a16:creationId xmlns:a16="http://schemas.microsoft.com/office/drawing/2014/main" id="{8CD9E4B7-8F9B-B376-8B81-0D49C8A5FC16}"/>
              </a:ext>
            </a:extLst>
          </p:cNvPr>
          <p:cNvSpPr txBox="1"/>
          <p:nvPr/>
        </p:nvSpPr>
        <p:spPr>
          <a:xfrm>
            <a:off x="827474" y="1408240"/>
            <a:ext cx="10529501" cy="646331"/>
          </a:xfrm>
          <a:prstGeom prst="rect">
            <a:avLst/>
          </a:prstGeom>
          <a:noFill/>
        </p:spPr>
        <p:txBody>
          <a:bodyPr wrap="square">
            <a:spAutoFit/>
          </a:bodyPr>
          <a:lstStyle/>
          <a:p>
            <a:r>
              <a:rPr lang="en-GB" sz="1800" i="0">
                <a:solidFill>
                  <a:schemeClr val="bg1"/>
                </a:solidFill>
                <a:latin typeface="Poppins" pitchFamily="2" charset="77"/>
                <a:cs typeface="Poppins" pitchFamily="2" charset="77"/>
              </a:rPr>
              <a:t>Our research explored the elements of the career search that are shaped directly by employers.  This section focusses on five stages of employment seeking.</a:t>
            </a:r>
          </a:p>
        </p:txBody>
      </p:sp>
      <p:sp>
        <p:nvSpPr>
          <p:cNvPr id="7" name="Rectangle 6">
            <a:extLst>
              <a:ext uri="{FF2B5EF4-FFF2-40B4-BE49-F238E27FC236}">
                <a16:creationId xmlns:a16="http://schemas.microsoft.com/office/drawing/2014/main" id="{972B091F-744D-4ABD-E3D0-957C4E81A892}"/>
              </a:ext>
            </a:extLst>
          </p:cNvPr>
          <p:cNvSpPr/>
          <p:nvPr/>
        </p:nvSpPr>
        <p:spPr bwMode="auto">
          <a:xfrm>
            <a:off x="827473" y="2306005"/>
            <a:ext cx="3662884" cy="646331"/>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ctr" compatLnSpc="1"/>
          <a:lstStyle/>
          <a:p>
            <a:r>
              <a:rPr kumimoji="0" lang="en-US" sz="2000" b="0" i="0" u="none" strike="noStrike" baseline="0">
                <a:solidFill>
                  <a:schemeClr val="tx2"/>
                </a:solidFill>
                <a:effectLst/>
                <a:latin typeface="Poppins" pitchFamily="2" charset="77"/>
                <a:cs typeface="Poppins" pitchFamily="2" charset="77"/>
              </a:rPr>
              <a:t>1. Finding opportunities </a:t>
            </a:r>
          </a:p>
        </p:txBody>
      </p:sp>
      <p:sp>
        <p:nvSpPr>
          <p:cNvPr id="13" name="Rectangle 12">
            <a:extLst>
              <a:ext uri="{FF2B5EF4-FFF2-40B4-BE49-F238E27FC236}">
                <a16:creationId xmlns:a16="http://schemas.microsoft.com/office/drawing/2014/main" id="{D554EC88-0F31-09B1-29C8-D5BF5B6EF051}"/>
              </a:ext>
            </a:extLst>
          </p:cNvPr>
          <p:cNvSpPr/>
          <p:nvPr/>
        </p:nvSpPr>
        <p:spPr bwMode="auto">
          <a:xfrm>
            <a:off x="4490356" y="2310438"/>
            <a:ext cx="5894615" cy="641896"/>
          </a:xfrm>
          <a:prstGeom prst="rect">
            <a:avLst/>
          </a:prstGeom>
          <a:solidFill>
            <a:schemeClr val="accent4">
              <a:alpha val="5026"/>
            </a:schemeClr>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ctr" compatLnSpc="1"/>
          <a:lstStyle/>
          <a:p>
            <a:r>
              <a:rPr lang="en-GB" sz="1800" i="0">
                <a:solidFill>
                  <a:schemeClr val="bg1"/>
                </a:solidFill>
                <a:latin typeface="Poppins" pitchFamily="2" charset="77"/>
                <a:cs typeface="Poppins" pitchFamily="2" charset="77"/>
              </a:rPr>
              <a:t>Finding listings &amp; identifying matches</a:t>
            </a:r>
          </a:p>
        </p:txBody>
      </p:sp>
      <p:sp>
        <p:nvSpPr>
          <p:cNvPr id="10" name="Rectangle 9">
            <a:extLst>
              <a:ext uri="{FF2B5EF4-FFF2-40B4-BE49-F238E27FC236}">
                <a16:creationId xmlns:a16="http://schemas.microsoft.com/office/drawing/2014/main" id="{7282F6D9-DBD6-0023-790E-F2E3576CA4F6}"/>
              </a:ext>
            </a:extLst>
          </p:cNvPr>
          <p:cNvSpPr/>
          <p:nvPr/>
        </p:nvSpPr>
        <p:spPr bwMode="auto">
          <a:xfrm>
            <a:off x="827473" y="3067668"/>
            <a:ext cx="3662884" cy="646331"/>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ctr" compatLnSpc="1"/>
          <a:lstStyle/>
          <a:p>
            <a:r>
              <a:rPr kumimoji="0" lang="en-US" sz="2000" b="0" i="0" u="none" strike="noStrike" baseline="0">
                <a:solidFill>
                  <a:schemeClr val="tx2"/>
                </a:solidFill>
                <a:effectLst/>
                <a:latin typeface="Poppins" pitchFamily="2" charset="77"/>
                <a:cs typeface="Poppins" pitchFamily="2" charset="77"/>
              </a:rPr>
              <a:t>2. </a:t>
            </a:r>
            <a:r>
              <a:rPr lang="en-GB" sz="2000" i="0">
                <a:solidFill>
                  <a:schemeClr val="tx2"/>
                </a:solidFill>
                <a:latin typeface="Poppins" pitchFamily="2" charset="77"/>
                <a:cs typeface="Poppins" pitchFamily="2" charset="77"/>
              </a:rPr>
              <a:t>The application process</a:t>
            </a:r>
            <a:endParaRPr kumimoji="0" lang="en-US" sz="2000" b="0" i="0" u="none" strike="noStrike" baseline="0">
              <a:solidFill>
                <a:schemeClr val="tx2"/>
              </a:solidFill>
              <a:effectLst/>
              <a:latin typeface="Poppins" pitchFamily="2" charset="77"/>
              <a:cs typeface="Poppins" pitchFamily="2" charset="77"/>
            </a:endParaRPr>
          </a:p>
        </p:txBody>
      </p:sp>
      <p:sp>
        <p:nvSpPr>
          <p:cNvPr id="14" name="Rectangle 13">
            <a:extLst>
              <a:ext uri="{FF2B5EF4-FFF2-40B4-BE49-F238E27FC236}">
                <a16:creationId xmlns:a16="http://schemas.microsoft.com/office/drawing/2014/main" id="{65012A5A-C954-F039-207D-F429DD3AA10B}"/>
              </a:ext>
            </a:extLst>
          </p:cNvPr>
          <p:cNvSpPr/>
          <p:nvPr/>
        </p:nvSpPr>
        <p:spPr bwMode="auto">
          <a:xfrm>
            <a:off x="4490356" y="3065794"/>
            <a:ext cx="5894615" cy="648203"/>
          </a:xfrm>
          <a:prstGeom prst="rect">
            <a:avLst/>
          </a:prstGeom>
          <a:solidFill>
            <a:schemeClr val="accent4">
              <a:alpha val="5026"/>
            </a:schemeClr>
          </a:solidFill>
          <a:ln w="9525" cap="flat" cmpd="sng" algn="ctr">
            <a:solidFill>
              <a:schemeClr val="accent4"/>
            </a:solidFill>
            <a:prstDash val="solid"/>
            <a:round/>
            <a:headEnd type="none" w="med" len="med"/>
            <a:tailEnd type="none" w="med" len="med"/>
          </a:ln>
          <a:effectLst/>
        </p:spPr>
        <p:txBody>
          <a:bodyPr vert="horz" wrap="square" lIns="108000" tIns="72000" rIns="108000" bIns="108000" rtlCol="0" anchor="t" compatLnSpc="1"/>
          <a:lstStyle/>
          <a:p>
            <a:r>
              <a:rPr lang="en-GB" sz="1800" i="0">
                <a:solidFill>
                  <a:schemeClr val="bg1"/>
                </a:solidFill>
                <a:latin typeface="Poppins" pitchFamily="2" charset="77"/>
                <a:cs typeface="Poppins" pitchFamily="2" charset="77"/>
              </a:rPr>
              <a:t>Formatting, crafting, &amp; submitting applications,</a:t>
            </a:r>
            <a:br>
              <a:rPr lang="en-GB" sz="1800" i="0">
                <a:solidFill>
                  <a:schemeClr val="bg1"/>
                </a:solidFill>
                <a:latin typeface="Poppins" pitchFamily="2" charset="77"/>
                <a:cs typeface="Poppins" pitchFamily="2" charset="77"/>
              </a:rPr>
            </a:br>
            <a:r>
              <a:rPr lang="en-GB" sz="1800" i="0">
                <a:solidFill>
                  <a:schemeClr val="bg1"/>
                </a:solidFill>
                <a:latin typeface="Poppins" pitchFamily="2" charset="77"/>
                <a:cs typeface="Poppins" pitchFamily="2" charset="77"/>
              </a:rPr>
              <a:t>barriers to submission</a:t>
            </a:r>
          </a:p>
        </p:txBody>
      </p:sp>
      <p:sp>
        <p:nvSpPr>
          <p:cNvPr id="11" name="Rectangle 10">
            <a:extLst>
              <a:ext uri="{FF2B5EF4-FFF2-40B4-BE49-F238E27FC236}">
                <a16:creationId xmlns:a16="http://schemas.microsoft.com/office/drawing/2014/main" id="{7FF2E175-47C3-3B39-F10B-A3818DB124E0}"/>
              </a:ext>
            </a:extLst>
          </p:cNvPr>
          <p:cNvSpPr/>
          <p:nvPr/>
        </p:nvSpPr>
        <p:spPr bwMode="auto">
          <a:xfrm>
            <a:off x="827473" y="3829331"/>
            <a:ext cx="3662884" cy="646331"/>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ctr" compatLnSpc="1"/>
          <a:lstStyle/>
          <a:p>
            <a:r>
              <a:rPr lang="en-US" sz="2000" i="0">
                <a:solidFill>
                  <a:schemeClr val="tx2"/>
                </a:solidFill>
                <a:latin typeface="Poppins" pitchFamily="2" charset="77"/>
                <a:cs typeface="Poppins" pitchFamily="2" charset="77"/>
              </a:rPr>
              <a:t>3</a:t>
            </a:r>
            <a:r>
              <a:rPr kumimoji="0" lang="en-US" sz="2000" b="0" i="0" u="none" strike="noStrike" baseline="0">
                <a:solidFill>
                  <a:schemeClr val="tx2"/>
                </a:solidFill>
                <a:effectLst/>
                <a:latin typeface="Poppins" pitchFamily="2" charset="77"/>
                <a:cs typeface="Poppins" pitchFamily="2" charset="77"/>
              </a:rPr>
              <a:t>. </a:t>
            </a:r>
            <a:r>
              <a:rPr lang="en-GB" sz="2000" i="0">
                <a:solidFill>
                  <a:schemeClr val="tx2"/>
                </a:solidFill>
                <a:latin typeface="Poppins" pitchFamily="2" charset="77"/>
                <a:cs typeface="Poppins" pitchFamily="2" charset="77"/>
              </a:rPr>
              <a:t>Assessments</a:t>
            </a:r>
            <a:endParaRPr kumimoji="0" lang="en-US" sz="2000" b="0" i="0" u="none" strike="noStrike" baseline="0">
              <a:solidFill>
                <a:schemeClr val="tx2"/>
              </a:solidFill>
              <a:effectLst/>
              <a:latin typeface="Poppins" pitchFamily="2" charset="77"/>
              <a:cs typeface="Poppins" pitchFamily="2" charset="77"/>
            </a:endParaRPr>
          </a:p>
        </p:txBody>
      </p:sp>
      <p:sp>
        <p:nvSpPr>
          <p:cNvPr id="15" name="Rectangle 14">
            <a:extLst>
              <a:ext uri="{FF2B5EF4-FFF2-40B4-BE49-F238E27FC236}">
                <a16:creationId xmlns:a16="http://schemas.microsoft.com/office/drawing/2014/main" id="{7C18AC72-829E-884B-4471-12E558439E27}"/>
              </a:ext>
            </a:extLst>
          </p:cNvPr>
          <p:cNvSpPr/>
          <p:nvPr/>
        </p:nvSpPr>
        <p:spPr bwMode="auto">
          <a:xfrm>
            <a:off x="4480876" y="3828394"/>
            <a:ext cx="5894615" cy="648203"/>
          </a:xfrm>
          <a:prstGeom prst="rect">
            <a:avLst/>
          </a:prstGeom>
          <a:solidFill>
            <a:schemeClr val="accent4">
              <a:alpha val="5026"/>
            </a:schemeClr>
          </a:solidFill>
          <a:ln w="9525" cap="flat" cmpd="sng" algn="ctr">
            <a:solidFill>
              <a:schemeClr val="accent4"/>
            </a:solidFill>
            <a:prstDash val="solid"/>
            <a:round/>
            <a:headEnd type="none" w="med" len="med"/>
            <a:tailEnd type="none" w="med" len="med"/>
          </a:ln>
          <a:effectLst/>
        </p:spPr>
        <p:txBody>
          <a:bodyPr vert="horz" wrap="square" lIns="108000" tIns="72000" rIns="108000" bIns="108000" rtlCol="0" anchor="t" compatLnSpc="1"/>
          <a:lstStyle/>
          <a:p>
            <a:r>
              <a:rPr lang="en-GB" sz="1800" i="0">
                <a:solidFill>
                  <a:schemeClr val="bg1"/>
                </a:solidFill>
                <a:latin typeface="Poppins" pitchFamily="2" charset="77"/>
                <a:cs typeface="Poppins" pitchFamily="2" charset="77"/>
              </a:rPr>
              <a:t>Completing assessments. Possibility for adjustments.  What is asked? What is received?</a:t>
            </a:r>
          </a:p>
        </p:txBody>
      </p:sp>
      <p:sp>
        <p:nvSpPr>
          <p:cNvPr id="9" name="Rectangle 8">
            <a:extLst>
              <a:ext uri="{FF2B5EF4-FFF2-40B4-BE49-F238E27FC236}">
                <a16:creationId xmlns:a16="http://schemas.microsoft.com/office/drawing/2014/main" id="{8DF64414-3668-0B7A-C70D-63345285DD46}"/>
              </a:ext>
            </a:extLst>
          </p:cNvPr>
          <p:cNvSpPr/>
          <p:nvPr/>
        </p:nvSpPr>
        <p:spPr bwMode="auto">
          <a:xfrm>
            <a:off x="827473" y="4590994"/>
            <a:ext cx="3662884" cy="646331"/>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ctr" compatLnSpc="1"/>
          <a:lstStyle/>
          <a:p>
            <a:r>
              <a:rPr kumimoji="0" lang="en-US" sz="2000" b="0" i="0" u="none" strike="noStrike" baseline="0">
                <a:solidFill>
                  <a:schemeClr val="tx2"/>
                </a:solidFill>
                <a:effectLst/>
                <a:latin typeface="Poppins" pitchFamily="2" charset="77"/>
                <a:cs typeface="Poppins" pitchFamily="2" charset="77"/>
              </a:rPr>
              <a:t>4. </a:t>
            </a:r>
            <a:r>
              <a:rPr lang="en-GB" sz="2000" i="0">
                <a:solidFill>
                  <a:schemeClr val="tx2"/>
                </a:solidFill>
                <a:latin typeface="Poppins" pitchFamily="2" charset="77"/>
                <a:cs typeface="Poppins" pitchFamily="2" charset="77"/>
              </a:rPr>
              <a:t>Interviews</a:t>
            </a:r>
            <a:endParaRPr kumimoji="0" lang="en-US" sz="2000" b="0" i="0" u="none" strike="noStrike" baseline="0">
              <a:solidFill>
                <a:schemeClr val="tx2"/>
              </a:solidFill>
              <a:effectLst/>
              <a:latin typeface="Poppins" pitchFamily="2" charset="77"/>
              <a:cs typeface="Poppins" pitchFamily="2" charset="77"/>
            </a:endParaRPr>
          </a:p>
        </p:txBody>
      </p:sp>
      <p:sp>
        <p:nvSpPr>
          <p:cNvPr id="16" name="Rectangle 15">
            <a:extLst>
              <a:ext uri="{FF2B5EF4-FFF2-40B4-BE49-F238E27FC236}">
                <a16:creationId xmlns:a16="http://schemas.microsoft.com/office/drawing/2014/main" id="{750B93D2-E4C8-FB2D-9717-CFB6B1CD7199}"/>
              </a:ext>
            </a:extLst>
          </p:cNvPr>
          <p:cNvSpPr/>
          <p:nvPr/>
        </p:nvSpPr>
        <p:spPr bwMode="auto">
          <a:xfrm>
            <a:off x="4490356" y="4590992"/>
            <a:ext cx="5894615" cy="653053"/>
          </a:xfrm>
          <a:prstGeom prst="rect">
            <a:avLst/>
          </a:prstGeom>
          <a:solidFill>
            <a:schemeClr val="accent4">
              <a:alpha val="5026"/>
            </a:schemeClr>
          </a:solidFill>
          <a:ln w="9525" cap="flat" cmpd="sng" algn="ctr">
            <a:solidFill>
              <a:schemeClr val="accent4"/>
            </a:solidFill>
            <a:prstDash val="solid"/>
            <a:round/>
            <a:headEnd type="none" w="med" len="med"/>
            <a:tailEnd type="none" w="med" len="med"/>
          </a:ln>
          <a:effectLst/>
        </p:spPr>
        <p:txBody>
          <a:bodyPr vert="horz" wrap="square" lIns="108000" tIns="72000" rIns="108000" bIns="108000" rtlCol="0" anchor="t" compatLnSpc="1"/>
          <a:lstStyle/>
          <a:p>
            <a:r>
              <a:rPr lang="en-GB" sz="1800" i="0">
                <a:solidFill>
                  <a:schemeClr val="bg1"/>
                </a:solidFill>
                <a:latin typeface="Poppins" pitchFamily="2" charset="77"/>
                <a:cs typeface="Poppins" pitchFamily="2" charset="77"/>
              </a:rPr>
              <a:t>Showcasing skills. Possibility for adjustments.  What is asked? What is received?</a:t>
            </a:r>
          </a:p>
        </p:txBody>
      </p:sp>
      <p:sp>
        <p:nvSpPr>
          <p:cNvPr id="12" name="Rectangle 11">
            <a:extLst>
              <a:ext uri="{FF2B5EF4-FFF2-40B4-BE49-F238E27FC236}">
                <a16:creationId xmlns:a16="http://schemas.microsoft.com/office/drawing/2014/main" id="{11B2735C-8DF8-DA69-F478-281F9C97E8F1}"/>
              </a:ext>
            </a:extLst>
          </p:cNvPr>
          <p:cNvSpPr/>
          <p:nvPr/>
        </p:nvSpPr>
        <p:spPr bwMode="auto">
          <a:xfrm>
            <a:off x="827473" y="5352659"/>
            <a:ext cx="3662884" cy="646331"/>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ctr" compatLnSpc="1"/>
          <a:lstStyle/>
          <a:p>
            <a:r>
              <a:rPr kumimoji="0" lang="en-GB" sz="2000" b="0" i="0" u="none" strike="noStrike" baseline="0">
                <a:solidFill>
                  <a:schemeClr val="tx2"/>
                </a:solidFill>
                <a:effectLst/>
                <a:latin typeface="Poppins" pitchFamily="2" charset="77"/>
                <a:cs typeface="Poppins" pitchFamily="2" charset="77"/>
              </a:rPr>
              <a:t>5. Offers and feedback</a:t>
            </a:r>
            <a:endParaRPr kumimoji="0" lang="en-US" sz="2000" b="0" i="0" u="none" strike="noStrike" baseline="0">
              <a:solidFill>
                <a:schemeClr val="tx2"/>
              </a:solidFill>
              <a:effectLst/>
              <a:latin typeface="Poppins" pitchFamily="2" charset="77"/>
              <a:cs typeface="Poppins" pitchFamily="2" charset="77"/>
            </a:endParaRPr>
          </a:p>
        </p:txBody>
      </p:sp>
      <p:sp>
        <p:nvSpPr>
          <p:cNvPr id="17" name="Rectangle 16">
            <a:extLst>
              <a:ext uri="{FF2B5EF4-FFF2-40B4-BE49-F238E27FC236}">
                <a16:creationId xmlns:a16="http://schemas.microsoft.com/office/drawing/2014/main" id="{EC87E6FC-E87D-5A86-53ED-54E50418C4E7}"/>
              </a:ext>
            </a:extLst>
          </p:cNvPr>
          <p:cNvSpPr/>
          <p:nvPr/>
        </p:nvSpPr>
        <p:spPr bwMode="auto">
          <a:xfrm>
            <a:off x="4480875" y="5353592"/>
            <a:ext cx="5894615" cy="653052"/>
          </a:xfrm>
          <a:prstGeom prst="rect">
            <a:avLst/>
          </a:prstGeom>
          <a:solidFill>
            <a:schemeClr val="accent4">
              <a:alpha val="5026"/>
            </a:schemeClr>
          </a:solidFill>
          <a:ln w="9525" cap="flat" cmpd="sng" algn="ctr">
            <a:solidFill>
              <a:schemeClr val="accent4"/>
            </a:solidFill>
            <a:prstDash val="solid"/>
            <a:round/>
            <a:headEnd type="none" w="med" len="med"/>
            <a:tailEnd type="none" w="med" len="med"/>
          </a:ln>
          <a:effectLst/>
        </p:spPr>
        <p:txBody>
          <a:bodyPr vert="horz" wrap="square" lIns="108000" tIns="72000" rIns="108000" bIns="108000" rtlCol="0" anchor="t" compatLnSpc="1"/>
          <a:lstStyle/>
          <a:p>
            <a:r>
              <a:rPr lang="en-GB" sz="1800" i="0">
                <a:solidFill>
                  <a:schemeClr val="bg1"/>
                </a:solidFill>
                <a:latin typeface="Poppins" pitchFamily="2" charset="77"/>
                <a:cs typeface="Poppins" pitchFamily="2" charset="77"/>
              </a:rPr>
              <a:t>Negotiating workplace adjustments and other elements. What is asked? What is received?</a:t>
            </a:r>
          </a:p>
        </p:txBody>
      </p:sp>
      <p:sp>
        <p:nvSpPr>
          <p:cNvPr id="3" name="Slide Number Placeholder 2">
            <a:extLst>
              <a:ext uri="{FF2B5EF4-FFF2-40B4-BE49-F238E27FC236}">
                <a16:creationId xmlns:a16="http://schemas.microsoft.com/office/drawing/2014/main" id="{BC354192-2047-3B75-4E02-5BFF28A8978E}"/>
              </a:ext>
            </a:extLst>
          </p:cNvPr>
          <p:cNvSpPr>
            <a:spLocks noGrp="1"/>
          </p:cNvSpPr>
          <p:nvPr>
            <p:ph type="sldNum" sz="quarter" idx="10"/>
          </p:nvPr>
        </p:nvSpPr>
        <p:spPr/>
        <p:txBody>
          <a:bodyPr/>
          <a:lstStyle/>
          <a:p>
            <a:pPr>
              <a:defRPr/>
            </a:pPr>
            <a:fld id="{D64D317C-1D9C-8244-B8ED-6D62FC9D5D05}" type="slidenum">
              <a:rPr lang="en-GB" smtClean="0"/>
              <a:pPr>
                <a:defRPr/>
              </a:pPr>
              <a:t>18</a:t>
            </a:fld>
            <a:endParaRPr lang="en-GB"/>
          </a:p>
        </p:txBody>
      </p:sp>
    </p:spTree>
    <p:extLst>
      <p:ext uri="{BB962C8B-B14F-4D97-AF65-F5344CB8AC3E}">
        <p14:creationId xmlns:p14="http://schemas.microsoft.com/office/powerpoint/2010/main" val="215902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Graduate positions and placement schemes (whole process)</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19</a:t>
            </a:fld>
            <a:endParaRPr lang="en-GB"/>
          </a:p>
        </p:txBody>
      </p:sp>
      <p:sp>
        <p:nvSpPr>
          <p:cNvPr id="10" name="TextBox 9">
            <a:extLst>
              <a:ext uri="{FF2B5EF4-FFF2-40B4-BE49-F238E27FC236}">
                <a16:creationId xmlns:a16="http://schemas.microsoft.com/office/drawing/2014/main" id="{6084F528-41AF-A70E-6225-1D51057F470F}"/>
              </a:ext>
            </a:extLst>
          </p:cNvPr>
          <p:cNvSpPr txBox="1"/>
          <p:nvPr/>
        </p:nvSpPr>
        <p:spPr>
          <a:xfrm>
            <a:off x="725699" y="1370103"/>
            <a:ext cx="11466301" cy="923330"/>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The application, assessment and interview process can lead to a graduate position, or to a shorter-term work placement designed to give students and graduates valuable early workplace experience.</a:t>
            </a:r>
          </a:p>
        </p:txBody>
      </p:sp>
      <p:sp>
        <p:nvSpPr>
          <p:cNvPr id="6" name="Rectangle 5">
            <a:extLst>
              <a:ext uri="{FF2B5EF4-FFF2-40B4-BE49-F238E27FC236}">
                <a16:creationId xmlns:a16="http://schemas.microsoft.com/office/drawing/2014/main" id="{235EE310-AB55-C597-F19E-C6C73265E046}"/>
              </a:ext>
              <a:ext uri="{C183D7F6-B498-43B3-948B-1728B52AA6E4}">
                <adec:decorative xmlns:adec="http://schemas.microsoft.com/office/drawing/2017/decorative" val="1"/>
              </a:ext>
            </a:extLst>
          </p:cNvPr>
          <p:cNvSpPr/>
          <p:nvPr/>
        </p:nvSpPr>
        <p:spPr bwMode="auto">
          <a:xfrm>
            <a:off x="6404540" y="2471918"/>
            <a:ext cx="5563170" cy="109821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7" name="Rectangle 6">
            <a:extLst>
              <a:ext uri="{FF2B5EF4-FFF2-40B4-BE49-F238E27FC236}">
                <a16:creationId xmlns:a16="http://schemas.microsoft.com/office/drawing/2014/main" id="{BDE6BDC6-2FF7-A6B2-CC04-901905541E57}"/>
              </a:ext>
              <a:ext uri="{C183D7F6-B498-43B3-948B-1728B52AA6E4}">
                <adec:decorative xmlns:adec="http://schemas.microsoft.com/office/drawing/2017/decorative" val="1"/>
              </a:ext>
            </a:extLst>
          </p:cNvPr>
          <p:cNvSpPr/>
          <p:nvPr/>
        </p:nvSpPr>
        <p:spPr bwMode="auto">
          <a:xfrm>
            <a:off x="734532" y="2479756"/>
            <a:ext cx="5563170" cy="109821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8" name="Text Placeholder 2">
            <a:extLst>
              <a:ext uri="{FF2B5EF4-FFF2-40B4-BE49-F238E27FC236}">
                <a16:creationId xmlns:a16="http://schemas.microsoft.com/office/drawing/2014/main" id="{6B901331-D0D9-50CD-1328-5A9F03B6BB38}"/>
              </a:ext>
            </a:extLst>
          </p:cNvPr>
          <p:cNvSpPr txBox="1">
            <a:spLocks/>
          </p:cNvSpPr>
          <p:nvPr/>
        </p:nvSpPr>
        <p:spPr bwMode="auto">
          <a:xfrm>
            <a:off x="1759801" y="2479757"/>
            <a:ext cx="4511094" cy="109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sz="1600" i="0">
                <a:solidFill>
                  <a:schemeClr val="bg1"/>
                </a:solidFill>
                <a:latin typeface="Poppins" panose="00000500000000000000" pitchFamily="2" charset="0"/>
                <a:cs typeface="Poppins" panose="00000500000000000000" pitchFamily="2" charset="0"/>
              </a:rPr>
              <a:t>‘Open to all’ roles may have application / assessment process barriers which disproportionately screen out disabled candidates</a:t>
            </a:r>
            <a:r>
              <a:rPr lang="en-GB" sz="1600" i="0" kern="0">
                <a:solidFill>
                  <a:schemeClr val="bg1"/>
                </a:solidFill>
              </a:rPr>
              <a:t>. </a:t>
            </a:r>
          </a:p>
        </p:txBody>
      </p:sp>
      <p:sp>
        <p:nvSpPr>
          <p:cNvPr id="11" name="Rectangle 10">
            <a:extLst>
              <a:ext uri="{FF2B5EF4-FFF2-40B4-BE49-F238E27FC236}">
                <a16:creationId xmlns:a16="http://schemas.microsoft.com/office/drawing/2014/main" id="{4E151CC3-F4B5-29C8-7BB0-4DF5EBC4C167}"/>
              </a:ext>
            </a:extLst>
          </p:cNvPr>
          <p:cNvSpPr/>
          <p:nvPr/>
        </p:nvSpPr>
        <p:spPr bwMode="auto">
          <a:xfrm>
            <a:off x="725699" y="3595492"/>
            <a:ext cx="5572002" cy="2288473"/>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anose="00000500000000000000" pitchFamily="2" charset="0"/>
                <a:cs typeface="Poppins" panose="00000500000000000000" pitchFamily="2" charset="0"/>
              </a:rPr>
              <a:t>There can be significant barriers and frictions engaging with, and going through, the recruitment process for mainstream graduate schemes.</a:t>
            </a:r>
          </a:p>
          <a:p>
            <a:endParaRPr lang="en-GB" sz="1400" i="0">
              <a:solidFill>
                <a:srgbClr val="28325A"/>
              </a:solidFill>
              <a:latin typeface="Poppins" panose="00000500000000000000" pitchFamily="2" charset="0"/>
              <a:cs typeface="Poppins" panose="00000500000000000000" pitchFamily="2" charset="0"/>
            </a:endParaRPr>
          </a:p>
          <a:p>
            <a:r>
              <a:rPr lang="en-GB" sz="1400" i="0">
                <a:solidFill>
                  <a:srgbClr val="28325A"/>
                </a:solidFill>
                <a:latin typeface="Poppins" panose="00000500000000000000" pitchFamily="2" charset="0"/>
                <a:cs typeface="Poppins" panose="00000500000000000000" pitchFamily="2" charset="0"/>
              </a:rPr>
              <a:t>The amount of friction / barrier will depend on the access needs. The application and assessment stage may be more or less accessible depending on how it was designed. Some access needs can also trigger stigma, for example if they are evident in the interview or adjustments are requested.  </a:t>
            </a:r>
          </a:p>
        </p:txBody>
      </p:sp>
      <p:sp>
        <p:nvSpPr>
          <p:cNvPr id="9" name="TextBox 8">
            <a:extLst>
              <a:ext uri="{FF2B5EF4-FFF2-40B4-BE49-F238E27FC236}">
                <a16:creationId xmlns:a16="http://schemas.microsoft.com/office/drawing/2014/main" id="{64F5782F-152A-D31F-51B2-22CE25347BE7}"/>
              </a:ext>
            </a:extLst>
          </p:cNvPr>
          <p:cNvSpPr txBox="1"/>
          <p:nvPr/>
        </p:nvSpPr>
        <p:spPr>
          <a:xfrm>
            <a:off x="7332382" y="2605525"/>
            <a:ext cx="4652731" cy="830997"/>
          </a:xfrm>
          <a:prstGeom prst="rect">
            <a:avLst/>
          </a:prstGeom>
          <a:noFill/>
        </p:spPr>
        <p:txBody>
          <a:bodyPr wrap="square">
            <a:spAutoFit/>
          </a:bodyPr>
          <a:lstStyle/>
          <a:p>
            <a:r>
              <a:rPr lang="en-GB" sz="1600" i="0">
                <a:solidFill>
                  <a:schemeClr val="bg1"/>
                </a:solidFill>
                <a:latin typeface="Poppins" panose="00000500000000000000" pitchFamily="2" charset="0"/>
                <a:cs typeface="Poppins" panose="00000500000000000000" pitchFamily="2" charset="0"/>
              </a:rPr>
              <a:t>Some schemes have disability-specific tracks, and some schemes are expressly designed for disabled candidates.</a:t>
            </a:r>
          </a:p>
        </p:txBody>
      </p:sp>
      <p:sp>
        <p:nvSpPr>
          <p:cNvPr id="29" name="Rectangle 28">
            <a:extLst>
              <a:ext uri="{FF2B5EF4-FFF2-40B4-BE49-F238E27FC236}">
                <a16:creationId xmlns:a16="http://schemas.microsoft.com/office/drawing/2014/main" id="{4F8EBAFB-7E43-971C-12FB-B1A93FF7B212}"/>
              </a:ext>
            </a:extLst>
          </p:cNvPr>
          <p:cNvSpPr/>
          <p:nvPr/>
        </p:nvSpPr>
        <p:spPr bwMode="auto">
          <a:xfrm>
            <a:off x="6395708" y="3582501"/>
            <a:ext cx="5572002" cy="2301464"/>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anose="00000500000000000000" pitchFamily="2" charset="0"/>
                <a:cs typeface="Poppins" panose="00000500000000000000" pitchFamily="2" charset="0"/>
              </a:rPr>
              <a:t>Disability-specific placement and work experience schemes exist as an intervention to increase the opportunities for disabled talent in the workforce. They also often support greater employer readiness to effectively onboard and enable the talent.  </a:t>
            </a:r>
          </a:p>
          <a:p>
            <a:endParaRPr lang="en-GB" sz="1400" i="0">
              <a:solidFill>
                <a:srgbClr val="28325A"/>
              </a:solidFill>
              <a:latin typeface="Poppins" panose="00000500000000000000" pitchFamily="2" charset="0"/>
              <a:cs typeface="Poppins" panose="00000500000000000000" pitchFamily="2" charset="0"/>
            </a:endParaRPr>
          </a:p>
          <a:p>
            <a:r>
              <a:rPr lang="en-GB" sz="1400" i="0">
                <a:solidFill>
                  <a:srgbClr val="28325A"/>
                </a:solidFill>
                <a:latin typeface="Poppins" panose="00000500000000000000" pitchFamily="2" charset="0"/>
                <a:cs typeface="Poppins" panose="00000500000000000000" pitchFamily="2" charset="0"/>
              </a:rPr>
              <a:t>We describe these schemes in more detail in the section on the support ecosystem (Section 3.2).</a:t>
            </a:r>
          </a:p>
        </p:txBody>
      </p:sp>
      <p:grpSp>
        <p:nvGrpSpPr>
          <p:cNvPr id="12" name="Group 11">
            <a:extLst>
              <a:ext uri="{FF2B5EF4-FFF2-40B4-BE49-F238E27FC236}">
                <a16:creationId xmlns:a16="http://schemas.microsoft.com/office/drawing/2014/main" id="{22260D6A-3745-999F-F358-2D90B6D4C3D6}"/>
              </a:ext>
              <a:ext uri="{C183D7F6-B498-43B3-948B-1728B52AA6E4}">
                <adec:decorative xmlns:adec="http://schemas.microsoft.com/office/drawing/2017/decorative" val="1"/>
              </a:ext>
            </a:extLst>
          </p:cNvPr>
          <p:cNvGrpSpPr>
            <a:grpSpLocks noChangeAspect="1"/>
          </p:cNvGrpSpPr>
          <p:nvPr/>
        </p:nvGrpSpPr>
        <p:grpSpPr>
          <a:xfrm>
            <a:off x="6583612" y="2725137"/>
            <a:ext cx="579890" cy="576234"/>
            <a:chOff x="3213975" y="4819445"/>
            <a:chExt cx="900971" cy="895291"/>
          </a:xfrm>
        </p:grpSpPr>
        <p:pic>
          <p:nvPicPr>
            <p:cNvPr id="13" name="Picture 12">
              <a:extLst>
                <a:ext uri="{FF2B5EF4-FFF2-40B4-BE49-F238E27FC236}">
                  <a16:creationId xmlns:a16="http://schemas.microsoft.com/office/drawing/2014/main" id="{33C04E1E-55A6-AE82-33A6-DA626543479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4" name="Picture 13">
              <a:extLst>
                <a:ext uri="{FF2B5EF4-FFF2-40B4-BE49-F238E27FC236}">
                  <a16:creationId xmlns:a16="http://schemas.microsoft.com/office/drawing/2014/main" id="{A3E0D960-5443-AFB7-7068-7DA592F079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15" name="Straight Arrow Connector 14">
              <a:extLst>
                <a:ext uri="{FF2B5EF4-FFF2-40B4-BE49-F238E27FC236}">
                  <a16:creationId xmlns:a16="http://schemas.microsoft.com/office/drawing/2014/main" id="{3B8FDC55-2307-EEA7-79C4-D0AAC074BF8C}"/>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17AA48E9-4B22-E2B6-D22C-0E99832931A4}"/>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2C4B1478-2458-5E4D-3E2C-25ABCFDE9FBE}"/>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grpSp>
        <p:nvGrpSpPr>
          <p:cNvPr id="30" name="Group 29">
            <a:extLst>
              <a:ext uri="{FF2B5EF4-FFF2-40B4-BE49-F238E27FC236}">
                <a16:creationId xmlns:a16="http://schemas.microsoft.com/office/drawing/2014/main" id="{7023F4AD-8D30-682E-DFF1-9D5099DF26C9}"/>
              </a:ext>
              <a:ext uri="{C183D7F6-B498-43B3-948B-1728B52AA6E4}">
                <adec:decorative xmlns:adec="http://schemas.microsoft.com/office/drawing/2017/decorative" val="1"/>
              </a:ext>
            </a:extLst>
          </p:cNvPr>
          <p:cNvGrpSpPr>
            <a:grpSpLocks noChangeAspect="1"/>
          </p:cNvGrpSpPr>
          <p:nvPr/>
        </p:nvGrpSpPr>
        <p:grpSpPr>
          <a:xfrm>
            <a:off x="1002605" y="2692959"/>
            <a:ext cx="609599" cy="618139"/>
            <a:chOff x="2058059" y="3420154"/>
            <a:chExt cx="900970" cy="913591"/>
          </a:xfrm>
        </p:grpSpPr>
        <p:pic>
          <p:nvPicPr>
            <p:cNvPr id="31" name="Picture 30" descr="A circle with a black background&#10;&#10;Description automatically generated">
              <a:extLst>
                <a:ext uri="{FF2B5EF4-FFF2-40B4-BE49-F238E27FC236}">
                  <a16:creationId xmlns:a16="http://schemas.microsoft.com/office/drawing/2014/main" id="{7862225A-B94F-C62D-A8B9-90DF79DC02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32" name="Group 31">
              <a:extLst>
                <a:ext uri="{FF2B5EF4-FFF2-40B4-BE49-F238E27FC236}">
                  <a16:creationId xmlns:a16="http://schemas.microsoft.com/office/drawing/2014/main" id="{D3DA14C9-4D6B-E05B-6480-B99D333EB757}"/>
                </a:ext>
              </a:extLst>
            </p:cNvPr>
            <p:cNvGrpSpPr/>
            <p:nvPr/>
          </p:nvGrpSpPr>
          <p:grpSpPr>
            <a:xfrm>
              <a:off x="2233079" y="3683535"/>
              <a:ext cx="583119" cy="386831"/>
              <a:chOff x="2233079" y="3683535"/>
              <a:chExt cx="583119" cy="386831"/>
            </a:xfrm>
          </p:grpSpPr>
          <p:pic>
            <p:nvPicPr>
              <p:cNvPr id="33" name="Picture 32">
                <a:extLst>
                  <a:ext uri="{FF2B5EF4-FFF2-40B4-BE49-F238E27FC236}">
                    <a16:creationId xmlns:a16="http://schemas.microsoft.com/office/drawing/2014/main" id="{ACBA5EBE-29D2-A536-06FC-8619FE5567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34" name="Cross 33">
                <a:extLst>
                  <a:ext uri="{FF2B5EF4-FFF2-40B4-BE49-F238E27FC236}">
                    <a16:creationId xmlns:a16="http://schemas.microsoft.com/office/drawing/2014/main" id="{213F29AF-19DA-3981-8E56-B52D279A7BAF}"/>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
        <p:nvSpPr>
          <p:cNvPr id="2" name="TextBox 1">
            <a:extLst>
              <a:ext uri="{FF2B5EF4-FFF2-40B4-BE49-F238E27FC236}">
                <a16:creationId xmlns:a16="http://schemas.microsoft.com/office/drawing/2014/main" id="{5AF84431-1CEF-A6B2-6433-EA4DBAABCC4E}"/>
              </a:ext>
            </a:extLst>
          </p:cNvPr>
          <p:cNvSpPr txBox="1"/>
          <p:nvPr/>
        </p:nvSpPr>
        <p:spPr>
          <a:xfrm>
            <a:off x="1638811" y="2497280"/>
            <a:ext cx="4516698" cy="338554"/>
          </a:xfrm>
          <a:prstGeom prst="rect">
            <a:avLst/>
          </a:prstGeom>
          <a:noFill/>
        </p:spPr>
        <p:txBody>
          <a:bodyPr wrap="square" rtlCol="0">
            <a:spAutoFit/>
          </a:bodyPr>
          <a:lstStyle/>
          <a:p>
            <a:r>
              <a:rPr lang="en-GB" sz="1600" i="0">
                <a:solidFill>
                  <a:srgbClr val="28325A"/>
                </a:solidFill>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199394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BFC49-919C-819E-5B77-C284BEC4FB0A}"/>
              </a:ext>
            </a:extLst>
          </p:cNvPr>
          <p:cNvSpPr>
            <a:spLocks noGrp="1"/>
          </p:cNvSpPr>
          <p:nvPr>
            <p:ph type="title" idx="4294967295"/>
          </p:nvPr>
        </p:nvSpPr>
        <p:spPr>
          <a:xfrm>
            <a:off x="1130130" y="830145"/>
            <a:ext cx="10306533" cy="455612"/>
          </a:xfrm>
        </p:spPr>
        <p:txBody>
          <a:bodyPr/>
          <a:lstStyle/>
          <a:p>
            <a:r>
              <a:rPr lang="en-US" sz="3000">
                <a:solidFill>
                  <a:srgbClr val="FFFFFF"/>
                </a:solidFill>
              </a:rPr>
              <a:t>Contents</a:t>
            </a:r>
          </a:p>
        </p:txBody>
      </p:sp>
      <p:sp>
        <p:nvSpPr>
          <p:cNvPr id="7" name="TextBox 6">
            <a:extLst>
              <a:ext uri="{FF2B5EF4-FFF2-40B4-BE49-F238E27FC236}">
                <a16:creationId xmlns:a16="http://schemas.microsoft.com/office/drawing/2014/main" id="{71AF02D2-38C1-A974-E688-2347359F7052}"/>
              </a:ext>
            </a:extLst>
          </p:cNvPr>
          <p:cNvSpPr txBox="1"/>
          <p:nvPr/>
        </p:nvSpPr>
        <p:spPr>
          <a:xfrm>
            <a:off x="1130130" y="1769709"/>
            <a:ext cx="6271852" cy="2846933"/>
          </a:xfrm>
          <a:prstGeom prst="rect">
            <a:avLst/>
          </a:prstGeom>
          <a:noFill/>
        </p:spPr>
        <p:txBody>
          <a:bodyPr wrap="square">
            <a:spAutoFit/>
          </a:bodyPr>
          <a:lstStyle/>
          <a:p>
            <a:pPr marL="342900" indent="-342900">
              <a:spcBef>
                <a:spcPts val="600"/>
              </a:spcBef>
              <a:buAutoNum type="arabicPeriod"/>
            </a:pPr>
            <a:r>
              <a:rPr lang="en-GB" sz="1800" i="0" kern="0">
                <a:solidFill>
                  <a:srgbClr val="FFFFFF"/>
                </a:solidFill>
                <a:latin typeface="Poppins" pitchFamily="2" charset="77"/>
                <a:cs typeface="Poppins" pitchFamily="2" charset="77"/>
              </a:rPr>
              <a:t>Background &amp; Research Approach</a:t>
            </a:r>
          </a:p>
          <a:p>
            <a:pPr marL="342900" indent="-342900">
              <a:spcBef>
                <a:spcPts val="600"/>
              </a:spcBef>
              <a:buAutoNum type="arabicPeriod"/>
            </a:pPr>
            <a:r>
              <a:rPr lang="en-GB" sz="1800" i="0" kern="0">
                <a:solidFill>
                  <a:srgbClr val="FFFFFF"/>
                </a:solidFill>
                <a:latin typeface="Poppins" pitchFamily="2" charset="77"/>
                <a:cs typeface="Poppins" pitchFamily="2" charset="77"/>
              </a:rPr>
              <a:t>Key Findings (summary)</a:t>
            </a:r>
          </a:p>
          <a:p>
            <a:pPr marL="342900" indent="-342900">
              <a:spcBef>
                <a:spcPts val="600"/>
              </a:spcBef>
              <a:buAutoNum type="arabicPeriod"/>
            </a:pPr>
            <a:r>
              <a:rPr lang="en-GB" sz="1800" i="0" kern="0">
                <a:solidFill>
                  <a:srgbClr val="FFFFFF"/>
                </a:solidFill>
                <a:latin typeface="Poppins" pitchFamily="2" charset="77"/>
                <a:cs typeface="Poppins" pitchFamily="2" charset="77"/>
              </a:rPr>
              <a:t>The Individual </a:t>
            </a:r>
          </a:p>
          <a:p>
            <a:pPr marL="342900" indent="-342900">
              <a:spcBef>
                <a:spcPts val="600"/>
              </a:spcBef>
              <a:buAutoNum type="arabicPeriod"/>
            </a:pPr>
            <a:r>
              <a:rPr lang="en-GB" sz="1800" i="0" kern="0">
                <a:solidFill>
                  <a:srgbClr val="FFFFFF"/>
                </a:solidFill>
                <a:latin typeface="Poppins" pitchFamily="2" charset="77"/>
                <a:cs typeface="Poppins" pitchFamily="2" charset="77"/>
              </a:rPr>
              <a:t>The Employer Ecosystem</a:t>
            </a:r>
          </a:p>
          <a:p>
            <a:pPr marL="342900" indent="-342900">
              <a:spcBef>
                <a:spcPts val="600"/>
              </a:spcBef>
              <a:buAutoNum type="arabicPeriod"/>
            </a:pPr>
            <a:r>
              <a:rPr lang="en-GB" sz="1800" i="0" kern="0">
                <a:solidFill>
                  <a:srgbClr val="FFFFFF"/>
                </a:solidFill>
                <a:latin typeface="Poppins" pitchFamily="2" charset="77"/>
                <a:cs typeface="Poppins" pitchFamily="2" charset="77"/>
              </a:rPr>
              <a:t>The Support Ecosystem</a:t>
            </a:r>
          </a:p>
          <a:p>
            <a:pPr marL="342900" indent="-342900">
              <a:spcBef>
                <a:spcPts val="600"/>
              </a:spcBef>
              <a:buAutoNum type="arabicPeriod"/>
            </a:pPr>
            <a:r>
              <a:rPr lang="en-GB" sz="1800" i="0" kern="0">
                <a:solidFill>
                  <a:srgbClr val="FFFFFF"/>
                </a:solidFill>
                <a:latin typeface="Poppins" pitchFamily="2" charset="77"/>
                <a:cs typeface="Poppins" pitchFamily="2" charset="77"/>
              </a:rPr>
              <a:t>Future Opportunities</a:t>
            </a:r>
          </a:p>
          <a:p>
            <a:pPr marL="342900" indent="-342900">
              <a:spcBef>
                <a:spcPts val="600"/>
              </a:spcBef>
              <a:buAutoNum type="arabicPeriod"/>
            </a:pPr>
            <a:r>
              <a:rPr lang="en-GB" sz="1800" i="0" kern="0">
                <a:solidFill>
                  <a:srgbClr val="FFFFFF"/>
                </a:solidFill>
                <a:latin typeface="Poppins" pitchFamily="2" charset="77"/>
                <a:cs typeface="Poppins" pitchFamily="2" charset="77"/>
              </a:rPr>
              <a:t>Appendix</a:t>
            </a:r>
          </a:p>
          <a:p>
            <a:pPr>
              <a:spcBef>
                <a:spcPts val="600"/>
              </a:spcBef>
            </a:pPr>
            <a:endParaRPr lang="en-GB" sz="1800" i="0" kern="0">
              <a:solidFill>
                <a:srgbClr val="FFFFFF"/>
              </a:solidFill>
              <a:latin typeface="Poppins" pitchFamily="2" charset="77"/>
              <a:cs typeface="Poppins" pitchFamily="2" charset="77"/>
            </a:endParaRPr>
          </a:p>
        </p:txBody>
      </p:sp>
      <p:sp>
        <p:nvSpPr>
          <p:cNvPr id="4" name="TextBox 3">
            <a:extLst>
              <a:ext uri="{FF2B5EF4-FFF2-40B4-BE49-F238E27FC236}">
                <a16:creationId xmlns:a16="http://schemas.microsoft.com/office/drawing/2014/main" id="{306BA380-AE38-FECD-5AAB-4C7F4E4D4D08}"/>
              </a:ext>
            </a:extLst>
          </p:cNvPr>
          <p:cNvSpPr txBox="1"/>
          <p:nvPr/>
        </p:nvSpPr>
        <p:spPr>
          <a:xfrm>
            <a:off x="9056074" y="1762291"/>
            <a:ext cx="6271852" cy="2492990"/>
          </a:xfrm>
          <a:prstGeom prst="rect">
            <a:avLst/>
          </a:prstGeom>
          <a:noFill/>
        </p:spPr>
        <p:txBody>
          <a:bodyPr wrap="square" lIns="91440" tIns="45720" rIns="91440" bIns="45720" anchor="t">
            <a:spAutoFit/>
          </a:bodyPr>
          <a:lstStyle/>
          <a:p>
            <a:pPr>
              <a:spcBef>
                <a:spcPts val="600"/>
              </a:spcBef>
            </a:pPr>
            <a:r>
              <a:rPr lang="en-GB" sz="1800" i="0" kern="0">
                <a:solidFill>
                  <a:srgbClr val="FFFFFF"/>
                </a:solidFill>
                <a:latin typeface="Poppins"/>
                <a:cs typeface="Poppins"/>
              </a:rPr>
              <a:t>3-5</a:t>
            </a:r>
          </a:p>
          <a:p>
            <a:pPr>
              <a:spcBef>
                <a:spcPts val="600"/>
              </a:spcBef>
            </a:pPr>
            <a:r>
              <a:rPr lang="en-GB" sz="1800" i="0" kern="0">
                <a:solidFill>
                  <a:srgbClr val="FFFFFF"/>
                </a:solidFill>
                <a:latin typeface="Poppins"/>
                <a:cs typeface="Poppins"/>
              </a:rPr>
              <a:t>6-8</a:t>
            </a:r>
            <a:endParaRPr lang="en-GB" sz="1800" i="0" kern="0">
              <a:solidFill>
                <a:srgbClr val="FFFFFF"/>
              </a:solidFill>
              <a:latin typeface="Poppins" pitchFamily="2" charset="77"/>
              <a:cs typeface="Poppins" pitchFamily="2" charset="77"/>
            </a:endParaRPr>
          </a:p>
          <a:p>
            <a:pPr>
              <a:spcBef>
                <a:spcPts val="600"/>
              </a:spcBef>
            </a:pPr>
            <a:r>
              <a:rPr lang="en-GB" sz="1800" i="0" kern="0">
                <a:solidFill>
                  <a:srgbClr val="FFFFFF"/>
                </a:solidFill>
                <a:latin typeface="Poppins"/>
                <a:cs typeface="Poppins"/>
              </a:rPr>
              <a:t>9-16</a:t>
            </a:r>
            <a:endParaRPr lang="en-GB" sz="1800" i="0" kern="0">
              <a:solidFill>
                <a:srgbClr val="FFFFFF"/>
              </a:solidFill>
              <a:latin typeface="Poppins" pitchFamily="2" charset="77"/>
              <a:cs typeface="Poppins" pitchFamily="2" charset="77"/>
            </a:endParaRPr>
          </a:p>
          <a:p>
            <a:pPr>
              <a:spcBef>
                <a:spcPts val="600"/>
              </a:spcBef>
            </a:pPr>
            <a:r>
              <a:rPr lang="en-GB" sz="1800" i="0" kern="0">
                <a:solidFill>
                  <a:srgbClr val="FFFFFF"/>
                </a:solidFill>
                <a:latin typeface="Poppins"/>
                <a:cs typeface="Poppins"/>
              </a:rPr>
              <a:t>17-34</a:t>
            </a:r>
            <a:endParaRPr lang="en-GB" sz="1800" i="0" kern="0">
              <a:solidFill>
                <a:srgbClr val="FFFFFF"/>
              </a:solidFill>
              <a:latin typeface="Poppins" pitchFamily="2" charset="77"/>
              <a:cs typeface="Poppins" pitchFamily="2" charset="77"/>
            </a:endParaRPr>
          </a:p>
          <a:p>
            <a:pPr>
              <a:spcBef>
                <a:spcPts val="600"/>
              </a:spcBef>
            </a:pPr>
            <a:r>
              <a:rPr lang="en-GB" sz="1800" i="0" kern="0">
                <a:solidFill>
                  <a:srgbClr val="FFFFFF"/>
                </a:solidFill>
                <a:latin typeface="Poppins"/>
                <a:cs typeface="Poppins"/>
              </a:rPr>
              <a:t>35-49</a:t>
            </a:r>
            <a:endParaRPr lang="en-GB" sz="1800" i="0" kern="0">
              <a:solidFill>
                <a:srgbClr val="FFFFFF"/>
              </a:solidFill>
              <a:latin typeface="Poppins" pitchFamily="2" charset="77"/>
              <a:cs typeface="Poppins" pitchFamily="2" charset="77"/>
            </a:endParaRPr>
          </a:p>
          <a:p>
            <a:pPr>
              <a:spcBef>
                <a:spcPts val="600"/>
              </a:spcBef>
            </a:pPr>
            <a:r>
              <a:rPr lang="en-GB" sz="1800" i="0" kern="0">
                <a:solidFill>
                  <a:srgbClr val="FFFFFF"/>
                </a:solidFill>
                <a:latin typeface="Poppins"/>
                <a:cs typeface="Poppins"/>
              </a:rPr>
              <a:t>50-62</a:t>
            </a:r>
            <a:endParaRPr lang="en-GB" sz="1800" i="0" kern="0">
              <a:solidFill>
                <a:srgbClr val="FFFFFF"/>
              </a:solidFill>
              <a:latin typeface="Poppins" pitchFamily="2" charset="77"/>
              <a:cs typeface="Poppins" pitchFamily="2" charset="77"/>
            </a:endParaRPr>
          </a:p>
          <a:p>
            <a:pPr>
              <a:spcBef>
                <a:spcPts val="600"/>
              </a:spcBef>
            </a:pPr>
            <a:r>
              <a:rPr lang="en-GB" sz="1800" i="0" kern="0">
                <a:solidFill>
                  <a:srgbClr val="FFFFFF"/>
                </a:solidFill>
                <a:latin typeface="Poppins"/>
                <a:cs typeface="Poppins"/>
              </a:rPr>
              <a:t>63</a:t>
            </a:r>
            <a:endParaRPr lang="en-GB" sz="1800" i="0" kern="0">
              <a:solidFill>
                <a:srgbClr val="FFFFFF"/>
              </a:solidFill>
              <a:latin typeface="Poppins" pitchFamily="2" charset="77"/>
              <a:cs typeface="Poppins" pitchFamily="2" charset="77"/>
            </a:endParaRPr>
          </a:p>
        </p:txBody>
      </p:sp>
    </p:spTree>
    <p:extLst>
      <p:ext uri="{BB962C8B-B14F-4D97-AF65-F5344CB8AC3E}">
        <p14:creationId xmlns:p14="http://schemas.microsoft.com/office/powerpoint/2010/main" val="259494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20</a:t>
            </a:fld>
            <a:endParaRPr lang="en-GB"/>
          </a:p>
        </p:txBody>
      </p:sp>
      <p:sp>
        <p:nvSpPr>
          <p:cNvPr id="4" name="Title 3">
            <a:extLst>
              <a:ext uri="{FF2B5EF4-FFF2-40B4-BE49-F238E27FC236}">
                <a16:creationId xmlns:a16="http://schemas.microsoft.com/office/drawing/2014/main" id="{1D98F114-243E-1833-103C-CB209CA9D48D}"/>
              </a:ext>
            </a:extLst>
          </p:cNvPr>
          <p:cNvSpPr>
            <a:spLocks noGrp="1"/>
          </p:cNvSpPr>
          <p:nvPr>
            <p:ph type="title"/>
          </p:nvPr>
        </p:nvSpPr>
        <p:spPr>
          <a:xfrm>
            <a:off x="827474" y="482729"/>
            <a:ext cx="11364526" cy="454868"/>
          </a:xfrm>
        </p:spPr>
        <p:txBody>
          <a:bodyPr/>
          <a:lstStyle/>
          <a:p>
            <a:r>
              <a:rPr lang="en-GB" sz="2200"/>
              <a:t>Finding opportunities: Sources of information</a:t>
            </a:r>
          </a:p>
        </p:txBody>
      </p:sp>
      <p:sp>
        <p:nvSpPr>
          <p:cNvPr id="11" name="TextBox 10">
            <a:extLst>
              <a:ext uri="{FF2B5EF4-FFF2-40B4-BE49-F238E27FC236}">
                <a16:creationId xmlns:a16="http://schemas.microsoft.com/office/drawing/2014/main" id="{1B5A8ACD-C2FE-D506-ADA6-1012BEC1B417}"/>
              </a:ext>
            </a:extLst>
          </p:cNvPr>
          <p:cNvSpPr txBox="1"/>
          <p:nvPr/>
        </p:nvSpPr>
        <p:spPr>
          <a:xfrm>
            <a:off x="827474" y="1340359"/>
            <a:ext cx="11174026"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Some job/placement opportunities are working better than others for disabled graduates. </a:t>
            </a:r>
          </a:p>
        </p:txBody>
      </p:sp>
      <p:sp>
        <p:nvSpPr>
          <p:cNvPr id="17" name="Rectangle 16">
            <a:extLst>
              <a:ext uri="{FF2B5EF4-FFF2-40B4-BE49-F238E27FC236}">
                <a16:creationId xmlns:a16="http://schemas.microsoft.com/office/drawing/2014/main" id="{3CCB7942-F2AA-9120-2C2B-F0345D90873A}"/>
              </a:ext>
              <a:ext uri="{C183D7F6-B498-43B3-948B-1728B52AA6E4}">
                <adec:decorative xmlns:adec="http://schemas.microsoft.com/office/drawing/2017/decorative" val="1"/>
              </a:ext>
            </a:extLst>
          </p:cNvPr>
          <p:cNvSpPr/>
          <p:nvPr/>
        </p:nvSpPr>
        <p:spPr bwMode="auto">
          <a:xfrm>
            <a:off x="833193" y="1872167"/>
            <a:ext cx="4561672" cy="134751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r>
              <a:rPr lang="en-GB" sz="1600" i="0">
                <a:solidFill>
                  <a:schemeClr val="bg1"/>
                </a:solidFill>
                <a:latin typeface="Poppins" pitchFamily="2" charset="77"/>
                <a:cs typeface="Poppins" pitchFamily="2" charset="77"/>
              </a:rPr>
              <a:t>Accessibility of online searches (e.g., Google, Indeed, LinkedIn, employers’ sites)</a:t>
            </a:r>
          </a:p>
        </p:txBody>
      </p:sp>
      <p:sp>
        <p:nvSpPr>
          <p:cNvPr id="18" name="Rectangle 17">
            <a:extLst>
              <a:ext uri="{FF2B5EF4-FFF2-40B4-BE49-F238E27FC236}">
                <a16:creationId xmlns:a16="http://schemas.microsoft.com/office/drawing/2014/main" id="{32A9D613-2233-A8F9-2842-69822E3C7AB6}"/>
              </a:ext>
            </a:extLst>
          </p:cNvPr>
          <p:cNvSpPr/>
          <p:nvPr/>
        </p:nvSpPr>
        <p:spPr bwMode="auto">
          <a:xfrm>
            <a:off x="5394865" y="1875010"/>
            <a:ext cx="6436242" cy="1343781"/>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anose="00000500000000000000" pitchFamily="2" charset="0"/>
                <a:cs typeface="Poppins" panose="00000500000000000000" pitchFamily="2" charset="0"/>
              </a:rPr>
              <a:t>Overall, listings sites work well for the graduates who use them.  </a:t>
            </a:r>
          </a:p>
          <a:p>
            <a:pPr>
              <a:spcBef>
                <a:spcPts val="600"/>
              </a:spcBef>
            </a:pPr>
            <a:r>
              <a:rPr lang="en-GB" sz="1400" i="0">
                <a:solidFill>
                  <a:srgbClr val="28325A"/>
                </a:solidFill>
                <a:latin typeface="Poppins" panose="00000500000000000000" pitchFamily="2" charset="0"/>
                <a:cs typeface="Poppins" panose="00000500000000000000" pitchFamily="2" charset="0"/>
              </a:rPr>
              <a:t>Some graduates mentioned challenges around site accessibility: those with visual impairments were most likely to require support from family &amp; friends, charities, career support organisations and employers themselves to submit materials on inaccessible sites. </a:t>
            </a:r>
          </a:p>
        </p:txBody>
      </p:sp>
      <p:grpSp>
        <p:nvGrpSpPr>
          <p:cNvPr id="19" name="Group 18">
            <a:extLst>
              <a:ext uri="{FF2B5EF4-FFF2-40B4-BE49-F238E27FC236}">
                <a16:creationId xmlns:a16="http://schemas.microsoft.com/office/drawing/2014/main" id="{CDDAD926-AE82-D222-6428-783A0A8FB08B}"/>
              </a:ext>
              <a:ext uri="{C183D7F6-B498-43B3-948B-1728B52AA6E4}">
                <adec:decorative xmlns:adec="http://schemas.microsoft.com/office/drawing/2017/decorative" val="1"/>
              </a:ext>
            </a:extLst>
          </p:cNvPr>
          <p:cNvGrpSpPr>
            <a:grpSpLocks noChangeAspect="1"/>
          </p:cNvGrpSpPr>
          <p:nvPr/>
        </p:nvGrpSpPr>
        <p:grpSpPr>
          <a:xfrm>
            <a:off x="965513" y="2247927"/>
            <a:ext cx="577356" cy="573716"/>
            <a:chOff x="3213975" y="4819445"/>
            <a:chExt cx="900971" cy="895291"/>
          </a:xfrm>
        </p:grpSpPr>
        <p:pic>
          <p:nvPicPr>
            <p:cNvPr id="20" name="Picture 19">
              <a:extLst>
                <a:ext uri="{FF2B5EF4-FFF2-40B4-BE49-F238E27FC236}">
                  <a16:creationId xmlns:a16="http://schemas.microsoft.com/office/drawing/2014/main" id="{39BE4105-86A8-FC6A-B45B-E632676BCCD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21" name="Picture 20">
              <a:extLst>
                <a:ext uri="{FF2B5EF4-FFF2-40B4-BE49-F238E27FC236}">
                  <a16:creationId xmlns:a16="http://schemas.microsoft.com/office/drawing/2014/main" id="{F29080FF-BDB8-0690-0F41-A058257AA0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23" name="Straight Arrow Connector 22">
              <a:extLst>
                <a:ext uri="{FF2B5EF4-FFF2-40B4-BE49-F238E27FC236}">
                  <a16:creationId xmlns:a16="http://schemas.microsoft.com/office/drawing/2014/main" id="{4FB8B32B-281B-1ADD-6ADD-58FC5C38090C}"/>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F2972753-FC81-18F4-E55E-C0C2D1F59E9D}"/>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D31FF813-2AEC-3655-839B-534740C1846E}"/>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26" name="Rectangle 25">
            <a:extLst>
              <a:ext uri="{FF2B5EF4-FFF2-40B4-BE49-F238E27FC236}">
                <a16:creationId xmlns:a16="http://schemas.microsoft.com/office/drawing/2014/main" id="{F3BCECA9-193E-10C4-E494-AD926F204ED2}"/>
              </a:ext>
              <a:ext uri="{C183D7F6-B498-43B3-948B-1728B52AA6E4}">
                <adec:decorative xmlns:adec="http://schemas.microsoft.com/office/drawing/2017/decorative" val="1"/>
              </a:ext>
            </a:extLst>
          </p:cNvPr>
          <p:cNvSpPr/>
          <p:nvPr/>
        </p:nvSpPr>
        <p:spPr bwMode="auto">
          <a:xfrm>
            <a:off x="833193" y="3298326"/>
            <a:ext cx="4561672" cy="134751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r>
              <a:rPr lang="en-GB" sz="1600" i="0">
                <a:solidFill>
                  <a:schemeClr val="bg1"/>
                </a:solidFill>
                <a:latin typeface="Poppins" pitchFamily="2" charset="77"/>
                <a:cs typeface="Poppins" pitchFamily="2" charset="77"/>
              </a:rPr>
              <a:t>University careers services or other organisations supporting disabled jobseekers (forward opportunities)</a:t>
            </a:r>
          </a:p>
        </p:txBody>
      </p:sp>
      <p:sp>
        <p:nvSpPr>
          <p:cNvPr id="56" name="Rectangle 55">
            <a:extLst>
              <a:ext uri="{FF2B5EF4-FFF2-40B4-BE49-F238E27FC236}">
                <a16:creationId xmlns:a16="http://schemas.microsoft.com/office/drawing/2014/main" id="{C76C4EE0-C9D5-84D6-83FD-C9C7CB8E028E}"/>
              </a:ext>
            </a:extLst>
          </p:cNvPr>
          <p:cNvSpPr/>
          <p:nvPr/>
        </p:nvSpPr>
        <p:spPr bwMode="auto">
          <a:xfrm>
            <a:off x="5408174" y="3300190"/>
            <a:ext cx="6436242" cy="1343781"/>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anose="00000500000000000000" pitchFamily="2" charset="0"/>
                <a:cs typeface="Poppins" panose="00000500000000000000" pitchFamily="2" charset="0"/>
              </a:rPr>
              <a:t>Curated listings can be a helpful starting-place in the job search. </a:t>
            </a:r>
          </a:p>
          <a:p>
            <a:pPr>
              <a:spcBef>
                <a:spcPts val="600"/>
              </a:spcBef>
            </a:pPr>
            <a:r>
              <a:rPr lang="en-GB" sz="1400" i="0">
                <a:solidFill>
                  <a:srgbClr val="28325A"/>
                </a:solidFill>
                <a:latin typeface="Poppins" panose="00000500000000000000" pitchFamily="2" charset="0"/>
                <a:cs typeface="Poppins" panose="00000500000000000000" pitchFamily="2" charset="0"/>
              </a:rPr>
              <a:t>Some graduates told us they used these resources successfully alongside searching themselves. Other graduates reported </a:t>
            </a:r>
            <a:r>
              <a:rPr lang="en-GB" sz="1400" i="0" u="sng">
                <a:solidFill>
                  <a:srgbClr val="28325A"/>
                </a:solidFill>
                <a:latin typeface="Poppins" panose="00000500000000000000" pitchFamily="2" charset="0"/>
                <a:cs typeface="Poppins" panose="00000500000000000000" pitchFamily="2" charset="0"/>
              </a:rPr>
              <a:t>only</a:t>
            </a:r>
            <a:r>
              <a:rPr lang="en-GB" sz="1400" i="0">
                <a:solidFill>
                  <a:srgbClr val="28325A"/>
                </a:solidFill>
                <a:latin typeface="Poppins" panose="00000500000000000000" pitchFamily="2" charset="0"/>
                <a:cs typeface="Poppins" panose="00000500000000000000" pitchFamily="2" charset="0"/>
              </a:rPr>
              <a:t> using these curated services because they lacked confidence to seek other listings. Most reported struggling with the job search overall. </a:t>
            </a:r>
          </a:p>
          <a:p>
            <a:endParaRPr lang="en-GB" sz="1400" i="0">
              <a:solidFill>
                <a:srgbClr val="28325A"/>
              </a:solidFill>
              <a:latin typeface="Poppins" panose="00000500000000000000" pitchFamily="2" charset="0"/>
              <a:cs typeface="Poppins" panose="00000500000000000000" pitchFamily="2" charset="0"/>
            </a:endParaRPr>
          </a:p>
        </p:txBody>
      </p:sp>
      <p:grpSp>
        <p:nvGrpSpPr>
          <p:cNvPr id="45" name="Group 44">
            <a:extLst>
              <a:ext uri="{FF2B5EF4-FFF2-40B4-BE49-F238E27FC236}">
                <a16:creationId xmlns:a16="http://schemas.microsoft.com/office/drawing/2014/main" id="{179241C1-1232-1BFC-C0C0-586AC630B1A8}"/>
              </a:ext>
              <a:ext uri="{C183D7F6-B498-43B3-948B-1728B52AA6E4}">
                <adec:decorative xmlns:adec="http://schemas.microsoft.com/office/drawing/2017/decorative" val="1"/>
              </a:ext>
            </a:extLst>
          </p:cNvPr>
          <p:cNvGrpSpPr>
            <a:grpSpLocks noChangeAspect="1"/>
          </p:cNvGrpSpPr>
          <p:nvPr/>
        </p:nvGrpSpPr>
        <p:grpSpPr>
          <a:xfrm>
            <a:off x="949392" y="3643416"/>
            <a:ext cx="609599" cy="618139"/>
            <a:chOff x="2058059" y="3420154"/>
            <a:chExt cx="900970" cy="913591"/>
          </a:xfrm>
        </p:grpSpPr>
        <p:pic>
          <p:nvPicPr>
            <p:cNvPr id="46" name="Picture 45" descr="A circle with a black background&#10;&#10;Description automatically generated">
              <a:extLst>
                <a:ext uri="{FF2B5EF4-FFF2-40B4-BE49-F238E27FC236}">
                  <a16:creationId xmlns:a16="http://schemas.microsoft.com/office/drawing/2014/main" id="{8FF151FB-3E74-8573-B4CF-17EB697690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47" name="Group 46">
              <a:extLst>
                <a:ext uri="{FF2B5EF4-FFF2-40B4-BE49-F238E27FC236}">
                  <a16:creationId xmlns:a16="http://schemas.microsoft.com/office/drawing/2014/main" id="{A470A846-6274-0FCC-3149-05F5941524ED}"/>
                </a:ext>
              </a:extLst>
            </p:cNvPr>
            <p:cNvGrpSpPr/>
            <p:nvPr/>
          </p:nvGrpSpPr>
          <p:grpSpPr>
            <a:xfrm>
              <a:off x="2233079" y="3683535"/>
              <a:ext cx="583119" cy="386831"/>
              <a:chOff x="2233079" y="3683535"/>
              <a:chExt cx="583119" cy="386831"/>
            </a:xfrm>
          </p:grpSpPr>
          <p:pic>
            <p:nvPicPr>
              <p:cNvPr id="48" name="Picture 47">
                <a:extLst>
                  <a:ext uri="{FF2B5EF4-FFF2-40B4-BE49-F238E27FC236}">
                    <a16:creationId xmlns:a16="http://schemas.microsoft.com/office/drawing/2014/main" id="{B3B12E41-1F99-8B28-D702-23E9EABE9F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49" name="Cross 48">
                <a:extLst>
                  <a:ext uri="{FF2B5EF4-FFF2-40B4-BE49-F238E27FC236}">
                    <a16:creationId xmlns:a16="http://schemas.microsoft.com/office/drawing/2014/main" id="{38E7A51A-90F7-0769-C0F1-FCCBD679E185}"/>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
        <p:nvSpPr>
          <p:cNvPr id="50" name="Rectangle 49">
            <a:extLst>
              <a:ext uri="{FF2B5EF4-FFF2-40B4-BE49-F238E27FC236}">
                <a16:creationId xmlns:a16="http://schemas.microsoft.com/office/drawing/2014/main" id="{53709BC8-34FC-6700-7149-DBB2A2310600}"/>
              </a:ext>
              <a:ext uri="{C183D7F6-B498-43B3-948B-1728B52AA6E4}">
                <adec:decorative xmlns:adec="http://schemas.microsoft.com/office/drawing/2017/decorative" val="1"/>
              </a:ext>
            </a:extLst>
          </p:cNvPr>
          <p:cNvSpPr/>
          <p:nvPr/>
        </p:nvSpPr>
        <p:spPr bwMode="auto">
          <a:xfrm>
            <a:off x="827475" y="4697234"/>
            <a:ext cx="4580700" cy="134751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r>
              <a:rPr lang="en-GB" sz="1600" i="0">
                <a:solidFill>
                  <a:schemeClr val="bg1"/>
                </a:solidFill>
                <a:latin typeface="Poppins" pitchFamily="2" charset="77"/>
                <a:cs typeface="Poppins" pitchFamily="2" charset="77"/>
              </a:rPr>
              <a:t>Career fairs</a:t>
            </a:r>
          </a:p>
        </p:txBody>
      </p:sp>
      <p:sp>
        <p:nvSpPr>
          <p:cNvPr id="57" name="Rectangle 56">
            <a:extLst>
              <a:ext uri="{FF2B5EF4-FFF2-40B4-BE49-F238E27FC236}">
                <a16:creationId xmlns:a16="http://schemas.microsoft.com/office/drawing/2014/main" id="{406BF709-C586-CA84-2292-0CFBC102E1C6}"/>
              </a:ext>
            </a:extLst>
          </p:cNvPr>
          <p:cNvSpPr/>
          <p:nvPr/>
        </p:nvSpPr>
        <p:spPr bwMode="auto">
          <a:xfrm>
            <a:off x="5408174" y="4700963"/>
            <a:ext cx="6436242" cy="1343781"/>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pPr>
              <a:spcBef>
                <a:spcPts val="600"/>
              </a:spcBef>
            </a:pPr>
            <a:r>
              <a:rPr lang="en-GB" sz="1400" i="0">
                <a:solidFill>
                  <a:srgbClr val="28325A"/>
                </a:solidFill>
                <a:latin typeface="Poppins" panose="00000500000000000000" pitchFamily="2" charset="0"/>
                <a:cs typeface="Poppins" panose="00000500000000000000" pitchFamily="2" charset="0"/>
              </a:rPr>
              <a:t>Career fairs can offer an early impression of workplace environments. </a:t>
            </a:r>
          </a:p>
          <a:p>
            <a:pPr>
              <a:spcBef>
                <a:spcPts val="600"/>
              </a:spcBef>
            </a:pPr>
            <a:r>
              <a:rPr lang="en-GB" sz="1400" i="0">
                <a:solidFill>
                  <a:srgbClr val="28325A"/>
                </a:solidFill>
                <a:latin typeface="Poppins" panose="00000500000000000000" pitchFamily="2" charset="0"/>
                <a:cs typeface="Poppins" panose="00000500000000000000" pitchFamily="2" charset="0"/>
              </a:rPr>
              <a:t>Autistic graduates mentioned getting a sense of the reality as a welcome aspect of career fairs. Many disabled graduates also said that the fairs, with their noisy conditions and often inaccessible recruitment materials, were not suited to their needs. </a:t>
            </a:r>
          </a:p>
        </p:txBody>
      </p:sp>
      <p:grpSp>
        <p:nvGrpSpPr>
          <p:cNvPr id="51" name="Group 50">
            <a:extLst>
              <a:ext uri="{FF2B5EF4-FFF2-40B4-BE49-F238E27FC236}">
                <a16:creationId xmlns:a16="http://schemas.microsoft.com/office/drawing/2014/main" id="{9B66FCD1-60EF-CD9F-DAF1-22D76EC52257}"/>
              </a:ext>
              <a:ext uri="{C183D7F6-B498-43B3-948B-1728B52AA6E4}">
                <adec:decorative xmlns:adec="http://schemas.microsoft.com/office/drawing/2017/decorative" val="1"/>
              </a:ext>
            </a:extLst>
          </p:cNvPr>
          <p:cNvGrpSpPr>
            <a:grpSpLocks noChangeAspect="1"/>
          </p:cNvGrpSpPr>
          <p:nvPr/>
        </p:nvGrpSpPr>
        <p:grpSpPr>
          <a:xfrm>
            <a:off x="949392" y="5042324"/>
            <a:ext cx="609599" cy="618139"/>
            <a:chOff x="2058059" y="3420154"/>
            <a:chExt cx="900970" cy="913591"/>
          </a:xfrm>
        </p:grpSpPr>
        <p:pic>
          <p:nvPicPr>
            <p:cNvPr id="52" name="Picture 51" descr="A circle with a black background&#10;&#10;Description automatically generated">
              <a:extLst>
                <a:ext uri="{FF2B5EF4-FFF2-40B4-BE49-F238E27FC236}">
                  <a16:creationId xmlns:a16="http://schemas.microsoft.com/office/drawing/2014/main" id="{67FFCF6D-241B-7ED3-A8EC-9E55C194A5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53" name="Group 52">
              <a:extLst>
                <a:ext uri="{FF2B5EF4-FFF2-40B4-BE49-F238E27FC236}">
                  <a16:creationId xmlns:a16="http://schemas.microsoft.com/office/drawing/2014/main" id="{AAAB6DA1-80EE-9096-D0CC-A2823AEDE5B8}"/>
                </a:ext>
              </a:extLst>
            </p:cNvPr>
            <p:cNvGrpSpPr/>
            <p:nvPr/>
          </p:nvGrpSpPr>
          <p:grpSpPr>
            <a:xfrm>
              <a:off x="2233079" y="3683535"/>
              <a:ext cx="583119" cy="386831"/>
              <a:chOff x="2233079" y="3683535"/>
              <a:chExt cx="583119" cy="386831"/>
            </a:xfrm>
          </p:grpSpPr>
          <p:pic>
            <p:nvPicPr>
              <p:cNvPr id="54" name="Picture 53">
                <a:extLst>
                  <a:ext uri="{FF2B5EF4-FFF2-40B4-BE49-F238E27FC236}">
                    <a16:creationId xmlns:a16="http://schemas.microsoft.com/office/drawing/2014/main" id="{2A837B97-2471-C49C-5ED0-19A9731E41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55" name="Cross 54">
                <a:extLst>
                  <a:ext uri="{FF2B5EF4-FFF2-40B4-BE49-F238E27FC236}">
                    <a16:creationId xmlns:a16="http://schemas.microsoft.com/office/drawing/2014/main" id="{346FC9D6-070C-5D4E-FC88-8C7A9FAC2840}"/>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Tree>
    <p:extLst>
      <p:ext uri="{BB962C8B-B14F-4D97-AF65-F5344CB8AC3E}">
        <p14:creationId xmlns:p14="http://schemas.microsoft.com/office/powerpoint/2010/main" val="290289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Finding opportunities: Sources of information</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54673"/>
            <a:ext cx="10871330"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Accessible information is key for ensuring that opportunities reach disabled talent</a:t>
            </a:r>
          </a:p>
        </p:txBody>
      </p:sp>
      <p:sp>
        <p:nvSpPr>
          <p:cNvPr id="30" name="Speech Bubble: Rectangle with Corners Rounded 14">
            <a:extLst>
              <a:ext uri="{FF2B5EF4-FFF2-40B4-BE49-F238E27FC236}">
                <a16:creationId xmlns:a16="http://schemas.microsoft.com/office/drawing/2014/main" id="{6E485610-A27E-6DFA-4499-E94AC6AAA003}"/>
              </a:ext>
            </a:extLst>
          </p:cNvPr>
          <p:cNvSpPr/>
          <p:nvPr/>
        </p:nvSpPr>
        <p:spPr>
          <a:xfrm>
            <a:off x="3978322" y="2298534"/>
            <a:ext cx="2018718" cy="3018154"/>
          </a:xfrm>
          <a:prstGeom prst="wedgeRoundRectCallout">
            <a:avLst>
              <a:gd name="adj1" fmla="val 66117"/>
              <a:gd name="adj2" fmla="val -33310"/>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anose="00000500000000000000" pitchFamily="2" charset="0"/>
                <a:cs typeface="Poppins" panose="00000500000000000000" pitchFamily="2" charset="0"/>
              </a:rPr>
              <a:t>"Lots of job listings sites aren’t compatible with speech-to-text and screen overlay software that I use”</a:t>
            </a:r>
          </a:p>
          <a:p>
            <a:endParaRPr lang="en-GB" sz="1400" i="0">
              <a:solidFill>
                <a:srgbClr val="C00000"/>
              </a:solidFill>
              <a:latin typeface="Poppins" panose="00000500000000000000" pitchFamily="2" charset="0"/>
              <a:cs typeface="Poppins" panose="00000500000000000000" pitchFamily="2" charset="0"/>
            </a:endParaRPr>
          </a:p>
          <a:p>
            <a:pPr algn="r"/>
            <a:r>
              <a:rPr lang="en-GB" sz="1200" i="0">
                <a:solidFill>
                  <a:srgbClr val="28325A"/>
                </a:solidFill>
                <a:latin typeface="Poppins" panose="00000500000000000000" pitchFamily="2" charset="0"/>
                <a:cs typeface="Poppins" panose="00000500000000000000" pitchFamily="2" charset="0"/>
              </a:rPr>
              <a:t>-Female, 26-30, autistic</a:t>
            </a:r>
          </a:p>
          <a:p>
            <a:pPr algn="r"/>
            <a:endParaRPr lang="en-GB" sz="1200" i="0">
              <a:solidFill>
                <a:schemeClr val="tx2"/>
              </a:solidFill>
              <a:latin typeface="Poppins" panose="00000500000000000000" pitchFamily="2" charset="0"/>
              <a:cs typeface="Poppins" panose="00000500000000000000" pitchFamily="2" charset="0"/>
            </a:endParaRPr>
          </a:p>
        </p:txBody>
      </p:sp>
      <p:sp>
        <p:nvSpPr>
          <p:cNvPr id="28" name="Speech Bubble: Rectangle with Corners Rounded 14">
            <a:extLst>
              <a:ext uri="{FF2B5EF4-FFF2-40B4-BE49-F238E27FC236}">
                <a16:creationId xmlns:a16="http://schemas.microsoft.com/office/drawing/2014/main" id="{8BA4F891-849A-C3AD-9F38-AB844A5988A3}"/>
              </a:ext>
            </a:extLst>
          </p:cNvPr>
          <p:cNvSpPr/>
          <p:nvPr/>
        </p:nvSpPr>
        <p:spPr>
          <a:xfrm>
            <a:off x="838200" y="2298534"/>
            <a:ext cx="3020948" cy="3018154"/>
          </a:xfrm>
          <a:prstGeom prst="wedgeRoundRectCallout">
            <a:avLst>
              <a:gd name="adj1" fmla="val -60152"/>
              <a:gd name="adj2" fmla="val 35978"/>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i="0">
                <a:solidFill>
                  <a:schemeClr val="tx2"/>
                </a:solidFill>
                <a:latin typeface="Poppins" panose="00000500000000000000" pitchFamily="2" charset="0"/>
                <a:cs typeface="Poppins" panose="00000500000000000000" pitchFamily="2" charset="0"/>
              </a:rPr>
              <a:t>“I got a leaflet from a person who didn’t have time to talk with me, but I can't read it. </a:t>
            </a:r>
          </a:p>
          <a:p>
            <a:endParaRPr lang="en-GB" sz="1400" i="0">
              <a:solidFill>
                <a:schemeClr val="tx2"/>
              </a:solidFill>
              <a:latin typeface="Poppins" panose="00000500000000000000" pitchFamily="2" charset="0"/>
              <a:cs typeface="Poppins" panose="00000500000000000000" pitchFamily="2" charset="0"/>
            </a:endParaRPr>
          </a:p>
          <a:p>
            <a:r>
              <a:rPr lang="en-GB" sz="1400" i="0">
                <a:solidFill>
                  <a:schemeClr val="tx2"/>
                </a:solidFill>
                <a:latin typeface="Poppins"/>
                <a:cs typeface="Poppins"/>
              </a:rPr>
              <a:t>With everyone talking (in the stalls around), I don't know who is talking to me….It Is not for disabled people at all, the job fairs."</a:t>
            </a:r>
            <a:endParaRPr lang="en-GB" sz="1200" i="0">
              <a:solidFill>
                <a:schemeClr val="tx2"/>
              </a:solidFill>
              <a:latin typeface="Poppins"/>
              <a:cs typeface="Poppins"/>
            </a:endParaRPr>
          </a:p>
          <a:p>
            <a:pPr algn="r"/>
            <a:endParaRPr lang="en-GB" sz="1200" i="0">
              <a:solidFill>
                <a:schemeClr val="tx2"/>
              </a:solidFill>
              <a:latin typeface="Poppins"/>
              <a:cs typeface="Poppins"/>
            </a:endParaRPr>
          </a:p>
          <a:p>
            <a:pPr algn="r"/>
            <a:r>
              <a:rPr lang="en-GB" sz="1200" i="0">
                <a:solidFill>
                  <a:schemeClr val="tx2"/>
                </a:solidFill>
                <a:latin typeface="Poppins"/>
                <a:cs typeface="Poppins"/>
              </a:rPr>
              <a:t>-Male, 31-35, blind, cane user</a:t>
            </a:r>
          </a:p>
        </p:txBody>
      </p:sp>
      <p:sp>
        <p:nvSpPr>
          <p:cNvPr id="13" name="Speech Bubble: Rectangle with Corners Rounded 14">
            <a:extLst>
              <a:ext uri="{FF2B5EF4-FFF2-40B4-BE49-F238E27FC236}">
                <a16:creationId xmlns:a16="http://schemas.microsoft.com/office/drawing/2014/main" id="{12BA206F-2218-1FE3-5670-E5FCD57F64C2}"/>
              </a:ext>
            </a:extLst>
          </p:cNvPr>
          <p:cNvSpPr/>
          <p:nvPr/>
        </p:nvSpPr>
        <p:spPr>
          <a:xfrm>
            <a:off x="6629567" y="2256899"/>
            <a:ext cx="4678878" cy="1431174"/>
          </a:xfrm>
          <a:prstGeom prst="wedgeRoundRectCallout">
            <a:avLst>
              <a:gd name="adj1" fmla="val 57568"/>
              <a:gd name="adj2" fmla="val -40213"/>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anose="00000500000000000000" pitchFamily="2" charset="0"/>
                <a:cs typeface="Poppins" panose="00000500000000000000" pitchFamily="2" charset="0"/>
              </a:rPr>
              <a:t>“LinkedIn (is not very accessible so) I do it with a sighted assistant.  I use Aira – it connects you to a sighted person; they call them visual interpreters.”</a:t>
            </a:r>
          </a:p>
          <a:p>
            <a:endParaRPr lang="en-GB" sz="1400" i="0">
              <a:solidFill>
                <a:srgbClr val="C00000"/>
              </a:solidFill>
              <a:latin typeface="Poppins" panose="00000500000000000000" pitchFamily="2" charset="0"/>
              <a:cs typeface="Poppins" panose="00000500000000000000" pitchFamily="2" charset="0"/>
            </a:endParaRPr>
          </a:p>
          <a:p>
            <a:pPr algn="r"/>
            <a:r>
              <a:rPr lang="en-GB" sz="1200" i="0">
                <a:solidFill>
                  <a:srgbClr val="28325A"/>
                </a:solidFill>
                <a:latin typeface="Poppins" panose="00000500000000000000" pitchFamily="2" charset="0"/>
                <a:cs typeface="Poppins" panose="00000500000000000000" pitchFamily="2" charset="0"/>
              </a:rPr>
              <a:t>-Female, 26-30, autistic and blind, cane user</a:t>
            </a:r>
          </a:p>
        </p:txBody>
      </p:sp>
      <p:sp>
        <p:nvSpPr>
          <p:cNvPr id="16" name="Speech Bubble: Rectangle with Corners Rounded 14">
            <a:extLst>
              <a:ext uri="{FF2B5EF4-FFF2-40B4-BE49-F238E27FC236}">
                <a16:creationId xmlns:a16="http://schemas.microsoft.com/office/drawing/2014/main" id="{6A32051B-8DDE-CD28-CAB2-92C768F02B46}"/>
              </a:ext>
            </a:extLst>
          </p:cNvPr>
          <p:cNvSpPr/>
          <p:nvPr/>
        </p:nvSpPr>
        <p:spPr>
          <a:xfrm>
            <a:off x="6674922" y="3885514"/>
            <a:ext cx="4678878" cy="1431174"/>
          </a:xfrm>
          <a:prstGeom prst="wedgeRoundRectCallout">
            <a:avLst>
              <a:gd name="adj1" fmla="val -57660"/>
              <a:gd name="adj2" fmla="val -40213"/>
              <a:gd name="adj3" fmla="val 16667"/>
            </a:avLst>
          </a:prstGeom>
          <a:solidFill>
            <a:schemeClr val="accent5">
              <a:alpha val="9658"/>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anose="00000500000000000000" pitchFamily="2" charset="0"/>
                <a:cs typeface="Poppins" panose="00000500000000000000" pitchFamily="2" charset="0"/>
              </a:rPr>
              <a:t>“I’d find jobs that looked interesting ….then would look into it and then be put off because the job description looked super complicated and had a lot of complex terms in it.”</a:t>
            </a:r>
          </a:p>
          <a:p>
            <a:endParaRPr lang="en-GB" sz="1400" i="0">
              <a:solidFill>
                <a:srgbClr val="C00000"/>
              </a:solidFill>
              <a:latin typeface="Poppins" panose="00000500000000000000" pitchFamily="2" charset="0"/>
              <a:cs typeface="Poppins" panose="00000500000000000000" pitchFamily="2" charset="0"/>
            </a:endParaRPr>
          </a:p>
          <a:p>
            <a:pPr algn="r"/>
            <a:r>
              <a:rPr lang="en-GB" sz="1200" i="0">
                <a:solidFill>
                  <a:srgbClr val="28325A"/>
                </a:solidFill>
                <a:latin typeface="Poppins" panose="00000500000000000000" pitchFamily="2" charset="0"/>
                <a:cs typeface="Poppins" panose="00000500000000000000" pitchFamily="2" charset="0"/>
              </a:rPr>
              <a:t>-Male, 21-25, autistic</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21</a:t>
            </a:fld>
            <a:endParaRPr lang="en-GB"/>
          </a:p>
        </p:txBody>
      </p:sp>
    </p:spTree>
    <p:extLst>
      <p:ext uri="{BB962C8B-B14F-4D97-AF65-F5344CB8AC3E}">
        <p14:creationId xmlns:p14="http://schemas.microsoft.com/office/powerpoint/2010/main" val="3065327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10922AF-9920-0437-7527-A06717AC5D9A}"/>
              </a:ext>
              <a:ext uri="{C183D7F6-B498-43B3-948B-1728B52AA6E4}">
                <adec:decorative xmlns:adec="http://schemas.microsoft.com/office/drawing/2017/decorative" val="1"/>
              </a:ext>
            </a:extLst>
          </p:cNvPr>
          <p:cNvSpPr/>
          <p:nvPr/>
        </p:nvSpPr>
        <p:spPr bwMode="auto">
          <a:xfrm>
            <a:off x="839048" y="4615961"/>
            <a:ext cx="10365245" cy="697108"/>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r>
              <a:rPr lang="en-GB" sz="1600" i="0">
                <a:solidFill>
                  <a:schemeClr val="bg1"/>
                </a:solidFill>
                <a:latin typeface="Poppins" pitchFamily="2" charset="77"/>
                <a:cs typeface="Poppins" pitchFamily="2" charset="77"/>
              </a:rPr>
              <a:t> </a:t>
            </a:r>
          </a:p>
        </p:txBody>
      </p:sp>
      <p:sp>
        <p:nvSpPr>
          <p:cNvPr id="42" name="Rectangle 41">
            <a:extLst>
              <a:ext uri="{FF2B5EF4-FFF2-40B4-BE49-F238E27FC236}">
                <a16:creationId xmlns:a16="http://schemas.microsoft.com/office/drawing/2014/main" id="{2C58F5B0-DB15-3C3F-4878-BA563F776891}"/>
              </a:ext>
              <a:ext uri="{C183D7F6-B498-43B3-948B-1728B52AA6E4}">
                <adec:decorative xmlns:adec="http://schemas.microsoft.com/office/drawing/2017/decorative" val="1"/>
              </a:ext>
            </a:extLst>
          </p:cNvPr>
          <p:cNvSpPr/>
          <p:nvPr/>
        </p:nvSpPr>
        <p:spPr bwMode="auto">
          <a:xfrm>
            <a:off x="836909" y="2158014"/>
            <a:ext cx="10355809" cy="697108"/>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r>
              <a:rPr lang="en-GB" sz="1600" i="0">
                <a:solidFill>
                  <a:schemeClr val="bg1"/>
                </a:solidFill>
                <a:latin typeface="Poppins" pitchFamily="2" charset="77"/>
                <a:cs typeface="Poppins" pitchFamily="2" charset="77"/>
              </a:rPr>
              <a:t> </a:t>
            </a: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Finding opportunities: Assessing a match with an advertised position</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22</a:t>
            </a:fld>
            <a:endParaRPr lang="en-GB"/>
          </a:p>
        </p:txBody>
      </p:sp>
      <p:sp>
        <p:nvSpPr>
          <p:cNvPr id="10" name="TextBox 9">
            <a:extLst>
              <a:ext uri="{FF2B5EF4-FFF2-40B4-BE49-F238E27FC236}">
                <a16:creationId xmlns:a16="http://schemas.microsoft.com/office/drawing/2014/main" id="{6084F528-41AF-A70E-6225-1D51057F470F}"/>
              </a:ext>
            </a:extLst>
          </p:cNvPr>
          <p:cNvSpPr txBox="1"/>
          <p:nvPr/>
        </p:nvSpPr>
        <p:spPr>
          <a:xfrm>
            <a:off x="827474" y="1329801"/>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Graduates need to learn a set of assessment practices to determine that a position or employer is a good match for their skills and career interests.  </a:t>
            </a:r>
          </a:p>
        </p:txBody>
      </p:sp>
      <p:sp>
        <p:nvSpPr>
          <p:cNvPr id="2" name="TextBox 1">
            <a:extLst>
              <a:ext uri="{FF2B5EF4-FFF2-40B4-BE49-F238E27FC236}">
                <a16:creationId xmlns:a16="http://schemas.microsoft.com/office/drawing/2014/main" id="{8CEFF2AD-44D5-FFA1-4945-5B7A7F754739}"/>
              </a:ext>
            </a:extLst>
          </p:cNvPr>
          <p:cNvSpPr txBox="1"/>
          <p:nvPr/>
        </p:nvSpPr>
        <p:spPr>
          <a:xfrm>
            <a:off x="1354239" y="2243556"/>
            <a:ext cx="9847916"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It can be difficult to see a clear match with one’s own skillset in a set of posted job specifications.  We spoke to graduates who wished for more clarity around:</a:t>
            </a:r>
          </a:p>
        </p:txBody>
      </p:sp>
      <p:sp>
        <p:nvSpPr>
          <p:cNvPr id="41" name="TextBox 40">
            <a:extLst>
              <a:ext uri="{FF2B5EF4-FFF2-40B4-BE49-F238E27FC236}">
                <a16:creationId xmlns:a16="http://schemas.microsoft.com/office/drawing/2014/main" id="{DEB2AF55-D21C-FEA9-B65E-616EC75A8C52}"/>
              </a:ext>
            </a:extLst>
          </p:cNvPr>
          <p:cNvSpPr txBox="1"/>
          <p:nvPr/>
        </p:nvSpPr>
        <p:spPr>
          <a:xfrm>
            <a:off x="1460375" y="2937396"/>
            <a:ext cx="9605022" cy="1384995"/>
          </a:xfrm>
          <a:prstGeom prst="rect">
            <a:avLst/>
          </a:prstGeom>
          <a:noFill/>
        </p:spPr>
        <p:txBody>
          <a:bodyPr wrap="square" rtlCol="0">
            <a:spAutoFit/>
          </a:bodyPr>
          <a:lstStyle/>
          <a:p>
            <a:pPr marL="1200150" lvl="2" indent="-285750">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Which criteria were essential for a candidate, and which were desirable</a:t>
            </a:r>
          </a:p>
          <a:p>
            <a:pPr marL="1200150" lvl="2" indent="-285750">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Whether preferred or necessary working conditions would be in place (e.g., in-office, remote, or hybrid work)</a:t>
            </a:r>
          </a:p>
          <a:p>
            <a:pPr marL="742950" lvl="1"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a:p>
            <a:pPr marL="1200150" lvl="2" indent="-285750">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Whether an employer was disability-aware and disability-confident. Would they openly invite conversations about adjustments from the outset?</a:t>
            </a:r>
          </a:p>
        </p:txBody>
      </p:sp>
      <p:sp>
        <p:nvSpPr>
          <p:cNvPr id="3" name="TextBox 2">
            <a:extLst>
              <a:ext uri="{FF2B5EF4-FFF2-40B4-BE49-F238E27FC236}">
                <a16:creationId xmlns:a16="http://schemas.microsoft.com/office/drawing/2014/main" id="{D4FBF4FF-3355-7E51-E2E3-60034D36121B}"/>
              </a:ext>
            </a:extLst>
          </p:cNvPr>
          <p:cNvSpPr txBox="1"/>
          <p:nvPr/>
        </p:nvSpPr>
        <p:spPr>
          <a:xfrm>
            <a:off x="1267727" y="4684452"/>
            <a:ext cx="9656546"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Many wondered about how the application would be assessed, wishing for explicit guidance in the posting around:</a:t>
            </a:r>
          </a:p>
        </p:txBody>
      </p:sp>
      <p:grpSp>
        <p:nvGrpSpPr>
          <p:cNvPr id="7" name="Group 6">
            <a:extLst>
              <a:ext uri="{FF2B5EF4-FFF2-40B4-BE49-F238E27FC236}">
                <a16:creationId xmlns:a16="http://schemas.microsoft.com/office/drawing/2014/main" id="{B782E21D-76BD-FE7D-2940-4FF7ACDC0145}"/>
              </a:ext>
              <a:ext uri="{C183D7F6-B498-43B3-948B-1728B52AA6E4}">
                <adec:decorative xmlns:adec="http://schemas.microsoft.com/office/drawing/2017/decorative" val="1"/>
              </a:ext>
            </a:extLst>
          </p:cNvPr>
          <p:cNvGrpSpPr>
            <a:grpSpLocks noChangeAspect="1"/>
          </p:cNvGrpSpPr>
          <p:nvPr/>
        </p:nvGrpSpPr>
        <p:grpSpPr>
          <a:xfrm>
            <a:off x="1474136" y="3007572"/>
            <a:ext cx="609599" cy="618139"/>
            <a:chOff x="2058059" y="3420154"/>
            <a:chExt cx="900970" cy="913591"/>
          </a:xfrm>
        </p:grpSpPr>
        <p:pic>
          <p:nvPicPr>
            <p:cNvPr id="8" name="Picture 7" descr="A circle with a black background&#10;&#10;Description automatically generated">
              <a:extLst>
                <a:ext uri="{FF2B5EF4-FFF2-40B4-BE49-F238E27FC236}">
                  <a16:creationId xmlns:a16="http://schemas.microsoft.com/office/drawing/2014/main" id="{A5053D11-4032-C003-512C-2B661DDE27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9" name="Group 8">
              <a:extLst>
                <a:ext uri="{FF2B5EF4-FFF2-40B4-BE49-F238E27FC236}">
                  <a16:creationId xmlns:a16="http://schemas.microsoft.com/office/drawing/2014/main" id="{9E73A375-0146-5AD6-BC21-D7E64859B08D}"/>
                </a:ext>
              </a:extLst>
            </p:cNvPr>
            <p:cNvGrpSpPr/>
            <p:nvPr/>
          </p:nvGrpSpPr>
          <p:grpSpPr>
            <a:xfrm>
              <a:off x="2233079" y="3683535"/>
              <a:ext cx="583119" cy="386831"/>
              <a:chOff x="2233079" y="3683535"/>
              <a:chExt cx="583119" cy="386831"/>
            </a:xfrm>
          </p:grpSpPr>
          <p:pic>
            <p:nvPicPr>
              <p:cNvPr id="11" name="Picture 10">
                <a:extLst>
                  <a:ext uri="{FF2B5EF4-FFF2-40B4-BE49-F238E27FC236}">
                    <a16:creationId xmlns:a16="http://schemas.microsoft.com/office/drawing/2014/main" id="{73EB7A91-FEC3-D31F-8400-C92B5E43FB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12" name="Cross 11">
                <a:extLst>
                  <a:ext uri="{FF2B5EF4-FFF2-40B4-BE49-F238E27FC236}">
                    <a16:creationId xmlns:a16="http://schemas.microsoft.com/office/drawing/2014/main" id="{6259720E-702F-475F-B7D6-94D0442FE3F3}"/>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grpSp>
        <p:nvGrpSpPr>
          <p:cNvPr id="29" name="Group 28">
            <a:extLst>
              <a:ext uri="{FF2B5EF4-FFF2-40B4-BE49-F238E27FC236}">
                <a16:creationId xmlns:a16="http://schemas.microsoft.com/office/drawing/2014/main" id="{ACA6413A-F884-7F0E-5AE0-2E78273B58B4}"/>
              </a:ext>
              <a:ext uri="{C183D7F6-B498-43B3-948B-1728B52AA6E4}">
                <adec:decorative xmlns:adec="http://schemas.microsoft.com/office/drawing/2017/decorative" val="1"/>
              </a:ext>
            </a:extLst>
          </p:cNvPr>
          <p:cNvGrpSpPr>
            <a:grpSpLocks noChangeAspect="1"/>
          </p:cNvGrpSpPr>
          <p:nvPr/>
        </p:nvGrpSpPr>
        <p:grpSpPr>
          <a:xfrm>
            <a:off x="1487240" y="3797237"/>
            <a:ext cx="631544" cy="627562"/>
            <a:chOff x="3213975" y="4819445"/>
            <a:chExt cx="900971" cy="895291"/>
          </a:xfrm>
        </p:grpSpPr>
        <p:pic>
          <p:nvPicPr>
            <p:cNvPr id="30" name="Picture 29">
              <a:extLst>
                <a:ext uri="{FF2B5EF4-FFF2-40B4-BE49-F238E27FC236}">
                  <a16:creationId xmlns:a16="http://schemas.microsoft.com/office/drawing/2014/main" id="{EBCD6FB9-F85A-EC17-9354-7637CA1814E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31" name="Picture 30">
              <a:extLst>
                <a:ext uri="{FF2B5EF4-FFF2-40B4-BE49-F238E27FC236}">
                  <a16:creationId xmlns:a16="http://schemas.microsoft.com/office/drawing/2014/main" id="{A7F3FF23-30C0-5659-1109-8098EEE677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32" name="Straight Arrow Connector 31">
              <a:extLst>
                <a:ext uri="{FF2B5EF4-FFF2-40B4-BE49-F238E27FC236}">
                  <a16:creationId xmlns:a16="http://schemas.microsoft.com/office/drawing/2014/main" id="{B69C58D8-DD72-F226-CBF5-3E26A7CCEF8A}"/>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E967B50F-F7B4-F728-247E-4D6CC9CF14CA}"/>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CC011EC2-16C0-16E8-0FAF-32EB1D80E432}"/>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grpSp>
        <p:nvGrpSpPr>
          <p:cNvPr id="35" name="Group 34">
            <a:extLst>
              <a:ext uri="{FF2B5EF4-FFF2-40B4-BE49-F238E27FC236}">
                <a16:creationId xmlns:a16="http://schemas.microsoft.com/office/drawing/2014/main" id="{F19B06F1-AC83-7B96-9E59-3285BC55538E}"/>
              </a:ext>
              <a:ext uri="{C183D7F6-B498-43B3-948B-1728B52AA6E4}">
                <adec:decorative xmlns:adec="http://schemas.microsoft.com/office/drawing/2017/decorative" val="1"/>
              </a:ext>
            </a:extLst>
          </p:cNvPr>
          <p:cNvGrpSpPr>
            <a:grpSpLocks noChangeAspect="1"/>
          </p:cNvGrpSpPr>
          <p:nvPr/>
        </p:nvGrpSpPr>
        <p:grpSpPr>
          <a:xfrm>
            <a:off x="1463163" y="5345086"/>
            <a:ext cx="631544" cy="627562"/>
            <a:chOff x="3213975" y="4819445"/>
            <a:chExt cx="900971" cy="895291"/>
          </a:xfrm>
        </p:grpSpPr>
        <p:pic>
          <p:nvPicPr>
            <p:cNvPr id="36" name="Picture 35">
              <a:extLst>
                <a:ext uri="{FF2B5EF4-FFF2-40B4-BE49-F238E27FC236}">
                  <a16:creationId xmlns:a16="http://schemas.microsoft.com/office/drawing/2014/main" id="{CCF12647-B536-EC6F-336F-2DA753C32FA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37" name="Picture 36">
              <a:extLst>
                <a:ext uri="{FF2B5EF4-FFF2-40B4-BE49-F238E27FC236}">
                  <a16:creationId xmlns:a16="http://schemas.microsoft.com/office/drawing/2014/main" id="{8A6F9F1C-E68E-828A-01B1-6D85CBD043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38" name="Straight Arrow Connector 37">
              <a:extLst>
                <a:ext uri="{FF2B5EF4-FFF2-40B4-BE49-F238E27FC236}">
                  <a16:creationId xmlns:a16="http://schemas.microsoft.com/office/drawing/2014/main" id="{F8BAAA31-B7CF-AE39-294A-51ED7B0650AA}"/>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ABA220B7-E9B9-3CC8-2EFC-B642583CA617}"/>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0B170963-6E6C-C150-34DC-EFB08B8C6699}"/>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45" name="TextBox 44">
            <a:extLst>
              <a:ext uri="{FF2B5EF4-FFF2-40B4-BE49-F238E27FC236}">
                <a16:creationId xmlns:a16="http://schemas.microsoft.com/office/drawing/2014/main" id="{D60ECD6D-EA2F-7BEC-269D-1BE8D9FE7D5D}"/>
              </a:ext>
            </a:extLst>
          </p:cNvPr>
          <p:cNvSpPr txBox="1"/>
          <p:nvPr/>
        </p:nvSpPr>
        <p:spPr>
          <a:xfrm>
            <a:off x="1536172" y="5416303"/>
            <a:ext cx="9656545" cy="523220"/>
          </a:xfrm>
          <a:prstGeom prst="rect">
            <a:avLst/>
          </a:prstGeom>
          <a:noFill/>
        </p:spPr>
        <p:txBody>
          <a:bodyPr wrap="square" rtlCol="0">
            <a:spAutoFit/>
          </a:bodyPr>
          <a:lstStyle/>
          <a:p>
            <a:pPr marL="1200150" lvl="2" indent="-285750">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What each stage of the application process would be</a:t>
            </a:r>
          </a:p>
          <a:p>
            <a:pPr marL="1200150" lvl="2" indent="-285750">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Whether and how to get in touch to request alternative application formats </a:t>
            </a:r>
          </a:p>
        </p:txBody>
      </p:sp>
      <p:sp>
        <p:nvSpPr>
          <p:cNvPr id="46" name="Rectangle 45">
            <a:extLst>
              <a:ext uri="{FF2B5EF4-FFF2-40B4-BE49-F238E27FC236}">
                <a16:creationId xmlns:a16="http://schemas.microsoft.com/office/drawing/2014/main" id="{AA78ECC9-A1BF-DBF6-951F-D7167443F173}"/>
              </a:ext>
              <a:ext uri="{C183D7F6-B498-43B3-948B-1728B52AA6E4}">
                <adec:decorative xmlns:adec="http://schemas.microsoft.com/office/drawing/2017/decorative" val="1"/>
              </a:ext>
            </a:extLst>
          </p:cNvPr>
          <p:cNvSpPr/>
          <p:nvPr/>
        </p:nvSpPr>
        <p:spPr bwMode="auto">
          <a:xfrm>
            <a:off x="836909" y="5269227"/>
            <a:ext cx="10365246" cy="754512"/>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endParaRPr lang="en-GB" sz="1400" i="0">
              <a:solidFill>
                <a:srgbClr val="28325A"/>
              </a:solidFill>
              <a:latin typeface="Poppins" panose="00000500000000000000" pitchFamily="2" charset="0"/>
              <a:cs typeface="Poppins" panose="00000500000000000000" pitchFamily="2" charset="0"/>
            </a:endParaRPr>
          </a:p>
        </p:txBody>
      </p:sp>
      <p:grpSp>
        <p:nvGrpSpPr>
          <p:cNvPr id="53" name="Group 52">
            <a:extLst>
              <a:ext uri="{FF2B5EF4-FFF2-40B4-BE49-F238E27FC236}">
                <a16:creationId xmlns:a16="http://schemas.microsoft.com/office/drawing/2014/main" id="{117118FC-6F12-5E03-355D-53B549E0DD7B}"/>
              </a:ext>
              <a:ext uri="{C183D7F6-B498-43B3-948B-1728B52AA6E4}">
                <adec:decorative xmlns:adec="http://schemas.microsoft.com/office/drawing/2017/decorative" val="1"/>
              </a:ext>
            </a:extLst>
          </p:cNvPr>
          <p:cNvGrpSpPr/>
          <p:nvPr/>
        </p:nvGrpSpPr>
        <p:grpSpPr>
          <a:xfrm>
            <a:off x="839048" y="2863006"/>
            <a:ext cx="10353669" cy="1630214"/>
            <a:chOff x="839048" y="2876258"/>
            <a:chExt cx="10353669" cy="1630214"/>
          </a:xfrm>
        </p:grpSpPr>
        <p:sp>
          <p:nvSpPr>
            <p:cNvPr id="43" name="Rectangle 42">
              <a:extLst>
                <a:ext uri="{FF2B5EF4-FFF2-40B4-BE49-F238E27FC236}">
                  <a16:creationId xmlns:a16="http://schemas.microsoft.com/office/drawing/2014/main" id="{978AC84E-98A7-EAB9-86E3-56A306CD5C47}"/>
                </a:ext>
                <a:ext uri="{C183D7F6-B498-43B3-948B-1728B52AA6E4}">
                  <adec:decorative xmlns:adec="http://schemas.microsoft.com/office/drawing/2017/decorative" val="1"/>
                </a:ext>
              </a:extLst>
            </p:cNvPr>
            <p:cNvSpPr/>
            <p:nvPr/>
          </p:nvSpPr>
          <p:spPr bwMode="auto">
            <a:xfrm>
              <a:off x="839048" y="2876258"/>
              <a:ext cx="10353669" cy="1630214"/>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endParaRPr lang="en-GB" sz="1400" i="0">
                <a:solidFill>
                  <a:srgbClr val="28325A"/>
                </a:solidFill>
                <a:latin typeface="Poppins" panose="00000500000000000000" pitchFamily="2" charset="0"/>
                <a:cs typeface="Poppins" panose="00000500000000000000" pitchFamily="2" charset="0"/>
              </a:endParaRPr>
            </a:p>
          </p:txBody>
        </p:sp>
        <p:cxnSp>
          <p:nvCxnSpPr>
            <p:cNvPr id="48" name="Straight Connector 47">
              <a:extLst>
                <a:ext uri="{FF2B5EF4-FFF2-40B4-BE49-F238E27FC236}">
                  <a16:creationId xmlns:a16="http://schemas.microsoft.com/office/drawing/2014/main" id="{F38C0FD0-B150-14F3-6487-9DEF99C9A7A8}"/>
                </a:ext>
                <a:ext uri="{C183D7F6-B498-43B3-948B-1728B52AA6E4}">
                  <adec:decorative xmlns:adec="http://schemas.microsoft.com/office/drawing/2017/decorative" val="1"/>
                </a:ext>
              </a:extLst>
            </p:cNvPr>
            <p:cNvCxnSpPr>
              <a:cxnSpLocks/>
              <a:stCxn id="43" idx="1"/>
              <a:endCxn id="43" idx="3"/>
            </p:cNvCxnSpPr>
            <p:nvPr/>
          </p:nvCxnSpPr>
          <p:spPr bwMode="auto">
            <a:xfrm>
              <a:off x="839048" y="3691365"/>
              <a:ext cx="1035366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4204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4206577-553E-3258-E20E-A004C8FDCB01}"/>
              </a:ext>
              <a:ext uri="{C183D7F6-B498-43B3-948B-1728B52AA6E4}">
                <adec:decorative xmlns:adec="http://schemas.microsoft.com/office/drawing/2017/decorative" val="1"/>
              </a:ext>
            </a:extLst>
          </p:cNvPr>
          <p:cNvSpPr/>
          <p:nvPr/>
        </p:nvSpPr>
        <p:spPr bwMode="auto">
          <a:xfrm>
            <a:off x="827474" y="2204356"/>
            <a:ext cx="6809213"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9" name="Rectangle 48">
            <a:extLst>
              <a:ext uri="{FF2B5EF4-FFF2-40B4-BE49-F238E27FC236}">
                <a16:creationId xmlns:a16="http://schemas.microsoft.com/office/drawing/2014/main" id="{FB1A74CC-2889-726C-D120-049C386A70CE}"/>
              </a:ext>
              <a:ext uri="{C183D7F6-B498-43B3-948B-1728B52AA6E4}">
                <adec:decorative xmlns:adec="http://schemas.microsoft.com/office/drawing/2017/decorative" val="1"/>
              </a:ext>
            </a:extLst>
          </p:cNvPr>
          <p:cNvSpPr/>
          <p:nvPr/>
        </p:nvSpPr>
        <p:spPr bwMode="auto">
          <a:xfrm>
            <a:off x="827474" y="4045381"/>
            <a:ext cx="6809213"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Finding opportunities: Assessing a match with an advertised position</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23</a:t>
            </a:fld>
            <a:endParaRPr lang="en-GB"/>
          </a:p>
        </p:txBody>
      </p:sp>
      <p:sp>
        <p:nvSpPr>
          <p:cNvPr id="10" name="TextBox 9">
            <a:extLst>
              <a:ext uri="{FF2B5EF4-FFF2-40B4-BE49-F238E27FC236}">
                <a16:creationId xmlns:a16="http://schemas.microsoft.com/office/drawing/2014/main" id="{6084F528-41AF-A70E-6225-1D51057F470F}"/>
              </a:ext>
            </a:extLst>
          </p:cNvPr>
          <p:cNvSpPr txBox="1"/>
          <p:nvPr/>
        </p:nvSpPr>
        <p:spPr>
          <a:xfrm>
            <a:off x="827474" y="1366463"/>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In some cases, disabled graduates find listings that appear to be good matches but contain job requirements that could exclude them. </a:t>
            </a:r>
          </a:p>
        </p:txBody>
      </p:sp>
      <p:sp>
        <p:nvSpPr>
          <p:cNvPr id="34" name="TextBox 33">
            <a:extLst>
              <a:ext uri="{FF2B5EF4-FFF2-40B4-BE49-F238E27FC236}">
                <a16:creationId xmlns:a16="http://schemas.microsoft.com/office/drawing/2014/main" id="{FE25DD2B-052D-B3CE-FE55-9A7B33574279}"/>
              </a:ext>
            </a:extLst>
          </p:cNvPr>
          <p:cNvSpPr txBox="1"/>
          <p:nvPr/>
        </p:nvSpPr>
        <p:spPr>
          <a:xfrm>
            <a:off x="1917818" y="2312507"/>
            <a:ext cx="5718869"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Many but not all are proactive about pursuing the role and anticipating a conversation about adjustments</a:t>
            </a:r>
          </a:p>
        </p:txBody>
      </p:sp>
      <p:sp>
        <p:nvSpPr>
          <p:cNvPr id="35" name="Rectangle 34">
            <a:extLst>
              <a:ext uri="{FF2B5EF4-FFF2-40B4-BE49-F238E27FC236}">
                <a16:creationId xmlns:a16="http://schemas.microsoft.com/office/drawing/2014/main" id="{031C9274-1860-6297-49B6-7E2074FA6084}"/>
              </a:ext>
            </a:extLst>
          </p:cNvPr>
          <p:cNvSpPr/>
          <p:nvPr/>
        </p:nvSpPr>
        <p:spPr bwMode="auto">
          <a:xfrm>
            <a:off x="827474" y="2951926"/>
            <a:ext cx="6809213" cy="1031882"/>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kern="0">
                <a:solidFill>
                  <a:srgbClr val="28325A"/>
                </a:solidFill>
                <a:latin typeface="Poppins" pitchFamily="2" charset="77"/>
                <a:cs typeface="Poppins" pitchFamily="2" charset="77"/>
              </a:rPr>
              <a:t>Those who were least confident to pursue the role expressed worries about discussing their disability too early in the application process. Some struggled to anticipate adjustments for the job requirement without a clear idea of why the requirement was in place. </a:t>
            </a:r>
          </a:p>
        </p:txBody>
      </p:sp>
      <p:sp>
        <p:nvSpPr>
          <p:cNvPr id="50" name="TextBox 49">
            <a:extLst>
              <a:ext uri="{FF2B5EF4-FFF2-40B4-BE49-F238E27FC236}">
                <a16:creationId xmlns:a16="http://schemas.microsoft.com/office/drawing/2014/main" id="{C0BA9DF6-3549-78F3-C35D-BF86791EE823}"/>
              </a:ext>
            </a:extLst>
          </p:cNvPr>
          <p:cNvSpPr txBox="1"/>
          <p:nvPr/>
        </p:nvSpPr>
        <p:spPr>
          <a:xfrm>
            <a:off x="1917818" y="4153532"/>
            <a:ext cx="5718869"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Graduates search listings for cues that an employer may be disability-aware</a:t>
            </a:r>
          </a:p>
        </p:txBody>
      </p:sp>
      <p:sp>
        <p:nvSpPr>
          <p:cNvPr id="51" name="Rectangle 50">
            <a:extLst>
              <a:ext uri="{FF2B5EF4-FFF2-40B4-BE49-F238E27FC236}">
                <a16:creationId xmlns:a16="http://schemas.microsoft.com/office/drawing/2014/main" id="{E054BD8B-6322-8184-9151-AD3A1949D24C}"/>
              </a:ext>
            </a:extLst>
          </p:cNvPr>
          <p:cNvSpPr/>
          <p:nvPr/>
        </p:nvSpPr>
        <p:spPr bwMode="auto">
          <a:xfrm>
            <a:off x="827474" y="4750557"/>
            <a:ext cx="6809213" cy="102613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Graduates told us their confidence to apply depended on whether an employer was perceived as positive about disability and open to supporting disabled colleagues and discussing adjustments. </a:t>
            </a:r>
          </a:p>
        </p:txBody>
      </p:sp>
      <p:sp>
        <p:nvSpPr>
          <p:cNvPr id="29" name="Speech Bubble: Rectangle with Corners Rounded 14">
            <a:extLst>
              <a:ext uri="{FF2B5EF4-FFF2-40B4-BE49-F238E27FC236}">
                <a16:creationId xmlns:a16="http://schemas.microsoft.com/office/drawing/2014/main" id="{227FAD3A-1D3B-49E7-77DB-08CB296E48C6}"/>
              </a:ext>
            </a:extLst>
          </p:cNvPr>
          <p:cNvSpPr/>
          <p:nvPr/>
        </p:nvSpPr>
        <p:spPr>
          <a:xfrm>
            <a:off x="7992470" y="2204356"/>
            <a:ext cx="3863494" cy="3572331"/>
          </a:xfrm>
          <a:prstGeom prst="wedgeRoundRectCallout">
            <a:avLst>
              <a:gd name="adj1" fmla="val 8"/>
              <a:gd name="adj2" fmla="val 59978"/>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chemeClr val="tx2"/>
                </a:solidFill>
                <a:latin typeface="Poppins" panose="00000500000000000000" pitchFamily="2" charset="0"/>
                <a:cs typeface="Poppins" panose="00000500000000000000" pitchFamily="2" charset="0"/>
              </a:rPr>
              <a:t>“Having a driving license and a car wasn't in the ‘required skills,’ it was under ‘skills that we would like to see.’ </a:t>
            </a:r>
          </a:p>
          <a:p>
            <a:pPr>
              <a:spcBef>
                <a:spcPts val="600"/>
              </a:spcBef>
            </a:pPr>
            <a:r>
              <a:rPr lang="en-GB" sz="1400" i="0">
                <a:solidFill>
                  <a:schemeClr val="tx2"/>
                </a:solidFill>
                <a:latin typeface="Poppins" panose="00000500000000000000" pitchFamily="2" charset="0"/>
                <a:cs typeface="Poppins" panose="00000500000000000000" pitchFamily="2" charset="0"/>
              </a:rPr>
              <a:t>I thought, ‘I have worked out lots of ways that I could get around, despite the fact that I don't have a car.  Taxis, public transport.’ And I mentioned that specifically in the interview.  </a:t>
            </a:r>
          </a:p>
          <a:p>
            <a:pPr>
              <a:spcBef>
                <a:spcPts val="600"/>
              </a:spcBef>
            </a:pPr>
            <a:r>
              <a:rPr lang="en-GB" sz="1400" i="0">
                <a:solidFill>
                  <a:schemeClr val="tx2"/>
                </a:solidFill>
                <a:latin typeface="Poppins" panose="00000500000000000000" pitchFamily="2" charset="0"/>
                <a:cs typeface="Poppins" panose="00000500000000000000" pitchFamily="2" charset="0"/>
              </a:rPr>
              <a:t>I wanted to negate that issue before it even came up.” </a:t>
            </a:r>
          </a:p>
          <a:p>
            <a:pPr algn="r"/>
            <a:endParaRPr lang="en-GB" sz="1200" i="0">
              <a:solidFill>
                <a:schemeClr val="tx2"/>
              </a:solidFill>
              <a:latin typeface="Poppins" panose="00000500000000000000" pitchFamily="2" charset="0"/>
              <a:cs typeface="Poppins" panose="00000500000000000000" pitchFamily="2" charset="0"/>
            </a:endParaRPr>
          </a:p>
          <a:p>
            <a:pPr algn="r"/>
            <a:r>
              <a:rPr lang="en-GB" sz="1200" i="0">
                <a:solidFill>
                  <a:schemeClr val="tx2"/>
                </a:solidFill>
                <a:latin typeface="Poppins" panose="00000500000000000000" pitchFamily="2" charset="0"/>
                <a:cs typeface="Poppins" panose="00000500000000000000" pitchFamily="2" charset="0"/>
              </a:rPr>
              <a:t>-Female, 26-30, blind, cane user</a:t>
            </a:r>
          </a:p>
        </p:txBody>
      </p:sp>
      <p:grpSp>
        <p:nvGrpSpPr>
          <p:cNvPr id="42" name="Group 41">
            <a:extLst>
              <a:ext uri="{FF2B5EF4-FFF2-40B4-BE49-F238E27FC236}">
                <a16:creationId xmlns:a16="http://schemas.microsoft.com/office/drawing/2014/main" id="{45E74B30-781E-7DA9-BF7B-AB6F3DAC4467}"/>
              </a:ext>
              <a:ext uri="{C183D7F6-B498-43B3-948B-1728B52AA6E4}">
                <adec:decorative xmlns:adec="http://schemas.microsoft.com/office/drawing/2017/decorative" val="1"/>
              </a:ext>
            </a:extLst>
          </p:cNvPr>
          <p:cNvGrpSpPr>
            <a:grpSpLocks noChangeAspect="1"/>
          </p:cNvGrpSpPr>
          <p:nvPr/>
        </p:nvGrpSpPr>
        <p:grpSpPr>
          <a:xfrm>
            <a:off x="1082701" y="2300639"/>
            <a:ext cx="579890" cy="576234"/>
            <a:chOff x="3213975" y="4819445"/>
            <a:chExt cx="900971" cy="895291"/>
          </a:xfrm>
        </p:grpSpPr>
        <p:pic>
          <p:nvPicPr>
            <p:cNvPr id="43" name="Picture 42">
              <a:extLst>
                <a:ext uri="{FF2B5EF4-FFF2-40B4-BE49-F238E27FC236}">
                  <a16:creationId xmlns:a16="http://schemas.microsoft.com/office/drawing/2014/main" id="{90BA2ED2-DB67-738A-CD98-A6E6AAA1534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44" name="Picture 43">
              <a:extLst>
                <a:ext uri="{FF2B5EF4-FFF2-40B4-BE49-F238E27FC236}">
                  <a16:creationId xmlns:a16="http://schemas.microsoft.com/office/drawing/2014/main" id="{758EC6B3-F788-67B8-2817-44128859ED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45" name="Straight Arrow Connector 44">
              <a:extLst>
                <a:ext uri="{FF2B5EF4-FFF2-40B4-BE49-F238E27FC236}">
                  <a16:creationId xmlns:a16="http://schemas.microsoft.com/office/drawing/2014/main" id="{64662DA4-ACC6-FE3A-0F82-AC687DE8CBCF}"/>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59208B8C-204D-93CD-EAB5-E84446A7AEDE}"/>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1C637B7B-E650-BEF5-860B-598E49AA4ECC}"/>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grpSp>
        <p:nvGrpSpPr>
          <p:cNvPr id="52" name="Group 51">
            <a:extLst>
              <a:ext uri="{FF2B5EF4-FFF2-40B4-BE49-F238E27FC236}">
                <a16:creationId xmlns:a16="http://schemas.microsoft.com/office/drawing/2014/main" id="{A352513F-45E2-6D3C-8D57-4AD4BA892043}"/>
              </a:ext>
              <a:ext uri="{C183D7F6-B498-43B3-948B-1728B52AA6E4}">
                <adec:decorative xmlns:adec="http://schemas.microsoft.com/office/drawing/2017/decorative" val="1"/>
              </a:ext>
            </a:extLst>
          </p:cNvPr>
          <p:cNvGrpSpPr>
            <a:grpSpLocks noChangeAspect="1"/>
          </p:cNvGrpSpPr>
          <p:nvPr/>
        </p:nvGrpSpPr>
        <p:grpSpPr>
          <a:xfrm>
            <a:off x="1082701" y="4141664"/>
            <a:ext cx="579890" cy="576234"/>
            <a:chOff x="3213975" y="4819445"/>
            <a:chExt cx="900971" cy="895291"/>
          </a:xfrm>
        </p:grpSpPr>
        <p:pic>
          <p:nvPicPr>
            <p:cNvPr id="53" name="Picture 52">
              <a:extLst>
                <a:ext uri="{FF2B5EF4-FFF2-40B4-BE49-F238E27FC236}">
                  <a16:creationId xmlns:a16="http://schemas.microsoft.com/office/drawing/2014/main" id="{2F304F75-EB07-8CE6-42A2-1BE46C66AB4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54" name="Picture 53">
              <a:extLst>
                <a:ext uri="{FF2B5EF4-FFF2-40B4-BE49-F238E27FC236}">
                  <a16:creationId xmlns:a16="http://schemas.microsoft.com/office/drawing/2014/main" id="{930E158E-6562-688C-A646-1EE89208E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55" name="Straight Arrow Connector 54">
              <a:extLst>
                <a:ext uri="{FF2B5EF4-FFF2-40B4-BE49-F238E27FC236}">
                  <a16:creationId xmlns:a16="http://schemas.microsoft.com/office/drawing/2014/main" id="{0436F4F6-7206-A2A5-1CE0-9725A3FFD7A3}"/>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9D53AFF9-599B-8AE9-BE39-0A6A37FF6673}"/>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99BE51CC-73D9-6A3A-7EAC-56B75D12C469}"/>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Tree>
    <p:extLst>
      <p:ext uri="{BB962C8B-B14F-4D97-AF65-F5344CB8AC3E}">
        <p14:creationId xmlns:p14="http://schemas.microsoft.com/office/powerpoint/2010/main" val="264343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9BB3D0F-83F3-4B29-9274-B2EACC0CB448}"/>
              </a:ext>
              <a:ext uri="{C183D7F6-B498-43B3-948B-1728B52AA6E4}">
                <adec:decorative xmlns:adec="http://schemas.microsoft.com/office/drawing/2017/decorative" val="1"/>
              </a:ext>
            </a:extLst>
          </p:cNvPr>
          <p:cNvSpPr/>
          <p:nvPr/>
        </p:nvSpPr>
        <p:spPr bwMode="auto">
          <a:xfrm>
            <a:off x="827472" y="3495512"/>
            <a:ext cx="4952097" cy="147324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endParaRPr lang="en-GB" sz="1600" i="0">
              <a:solidFill>
                <a:schemeClr val="bg1"/>
              </a:solidFill>
              <a:latin typeface="Poppins" pitchFamily="2" charset="77"/>
              <a:cs typeface="Poppins" pitchFamily="2" charset="77"/>
            </a:endParaRPr>
          </a:p>
        </p:txBody>
      </p:sp>
      <p:sp>
        <p:nvSpPr>
          <p:cNvPr id="35" name="Rectangle 34">
            <a:extLst>
              <a:ext uri="{FF2B5EF4-FFF2-40B4-BE49-F238E27FC236}">
                <a16:creationId xmlns:a16="http://schemas.microsoft.com/office/drawing/2014/main" id="{C8FEF3F4-42DF-9C45-77A5-8EC78752706C}"/>
              </a:ext>
              <a:ext uri="{C183D7F6-B498-43B3-948B-1728B52AA6E4}">
                <adec:decorative xmlns:adec="http://schemas.microsoft.com/office/drawing/2017/decorative" val="1"/>
              </a:ext>
            </a:extLst>
          </p:cNvPr>
          <p:cNvSpPr/>
          <p:nvPr/>
        </p:nvSpPr>
        <p:spPr bwMode="auto">
          <a:xfrm>
            <a:off x="827473" y="2014978"/>
            <a:ext cx="4952097" cy="134751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endParaRPr lang="en-GB" sz="1600" i="0">
              <a:solidFill>
                <a:schemeClr val="bg1"/>
              </a:solidFill>
              <a:latin typeface="Poppins" pitchFamily="2" charset="77"/>
              <a:cs typeface="Poppins" pitchFamily="2" charset="77"/>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Applications: Completing forms</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1" y="1454673"/>
            <a:ext cx="11364525"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Inaccessible websites, portals and forms impact a candidate’s autonomy when applying for a job</a:t>
            </a:r>
          </a:p>
        </p:txBody>
      </p:sp>
      <p:sp>
        <p:nvSpPr>
          <p:cNvPr id="2" name="Content Placeholder 1">
            <a:extLst>
              <a:ext uri="{FF2B5EF4-FFF2-40B4-BE49-F238E27FC236}">
                <a16:creationId xmlns:a16="http://schemas.microsoft.com/office/drawing/2014/main" id="{17B411F8-5886-A642-A678-07DDCD11B854}"/>
              </a:ext>
            </a:extLst>
          </p:cNvPr>
          <p:cNvSpPr>
            <a:spLocks noGrp="1"/>
          </p:cNvSpPr>
          <p:nvPr>
            <p:ph sz="half" idx="2"/>
          </p:nvPr>
        </p:nvSpPr>
        <p:spPr>
          <a:xfrm>
            <a:off x="1526734" y="2065618"/>
            <a:ext cx="4218031" cy="1454673"/>
          </a:xfrm>
        </p:spPr>
        <p:txBody>
          <a:bodyPr/>
          <a:lstStyle/>
          <a:p>
            <a:r>
              <a:rPr lang="en-GB" sz="1600">
                <a:solidFill>
                  <a:schemeClr val="bg1"/>
                </a:solidFill>
              </a:rPr>
              <a:t>Accessibility barriers for online application sites and digital forms can make it impossible for some candidates to apply without support. </a:t>
            </a:r>
          </a:p>
        </p:txBody>
      </p:sp>
      <p:sp>
        <p:nvSpPr>
          <p:cNvPr id="6" name="Content Placeholder 1">
            <a:extLst>
              <a:ext uri="{FF2B5EF4-FFF2-40B4-BE49-F238E27FC236}">
                <a16:creationId xmlns:a16="http://schemas.microsoft.com/office/drawing/2014/main" id="{528A5C3E-1ADA-7F19-A173-3EBFFD49FE9A}"/>
              </a:ext>
            </a:extLst>
          </p:cNvPr>
          <p:cNvSpPr txBox="1">
            <a:spLocks/>
          </p:cNvSpPr>
          <p:nvPr/>
        </p:nvSpPr>
        <p:spPr bwMode="auto">
          <a:xfrm>
            <a:off x="5697968" y="1994406"/>
            <a:ext cx="6030720" cy="145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80000" rIns="180000" bIns="180000" numCol="1" rtlCol="0" anchor="t"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400">
                <a:solidFill>
                  <a:schemeClr val="tx2"/>
                </a:solidFill>
                <a:latin typeface="Poppins" pitchFamily="2" charset="77"/>
                <a:ea typeface="+mn-ea"/>
                <a:cs typeface="Poppins" pitchFamily="2" charset="77"/>
              </a:defRPr>
            </a:lvl1pPr>
            <a:lvl2pPr marL="457200" indent="0" algn="l" defTabSz="-13873163" rtl="0" fontAlgn="base">
              <a:spcBef>
                <a:spcPct val="20000"/>
              </a:spcBef>
              <a:spcAft>
                <a:spcPct val="0"/>
              </a:spcAft>
              <a:buFont typeface="Wingdings" pitchFamily="2" charset="2"/>
              <a:buNone/>
              <a:defRPr sz="2000">
                <a:solidFill>
                  <a:schemeClr val="tx2"/>
                </a:solidFill>
                <a:latin typeface="Poppins" pitchFamily="2" charset="77"/>
                <a:cs typeface="Poppins" pitchFamily="2" charset="77"/>
              </a:defRPr>
            </a:lvl2pPr>
            <a:lvl3pPr marL="914400" indent="0" algn="l" defTabSz="-13873163" rtl="0" fontAlgn="base">
              <a:spcBef>
                <a:spcPct val="20000"/>
              </a:spcBef>
              <a:spcAft>
                <a:spcPct val="0"/>
              </a:spcAft>
              <a:buFont typeface="Wingdings" pitchFamily="2" charset="2"/>
              <a:buNone/>
              <a:defRPr sz="2000">
                <a:solidFill>
                  <a:schemeClr val="tx2"/>
                </a:solidFill>
                <a:latin typeface="Poppins" pitchFamily="2" charset="77"/>
                <a:cs typeface="Poppins" pitchFamily="2" charset="77"/>
              </a:defRPr>
            </a:lvl3pPr>
            <a:lvl4pPr marL="1371600" indent="0" algn="l" defTabSz="-13873163" rtl="0" fontAlgn="base">
              <a:spcBef>
                <a:spcPct val="20000"/>
              </a:spcBef>
              <a:spcAft>
                <a:spcPct val="0"/>
              </a:spcAft>
              <a:buNone/>
              <a:defRPr sz="2000">
                <a:solidFill>
                  <a:schemeClr val="tx1"/>
                </a:solidFill>
                <a:latin typeface="+mn-lt"/>
                <a:cs typeface="Calibri" pitchFamily="34" charset="0"/>
              </a:defRPr>
            </a:lvl4pPr>
            <a:lvl5pPr marL="1828800" indent="0" algn="l" defTabSz="-13873163" rtl="0" fontAlgn="base">
              <a:spcBef>
                <a:spcPct val="20000"/>
              </a:spcBef>
              <a:spcAft>
                <a:spcPct val="0"/>
              </a:spcAft>
              <a:buFont typeface="Arial" panose="020B0604020202020204" pitchFamily="34"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eaLnBrk="1" hangingPunct="1"/>
            <a:r>
              <a:rPr lang="en-GB" i="0" kern="0">
                <a:solidFill>
                  <a:srgbClr val="28325A"/>
                </a:solidFill>
              </a:rPr>
              <a:t>Visually impaired graduates told us that they need application sites and forms to be compatible with screen reading technology.  Many said they encountered inaccessible sites and had to seek support to fill form fields, attach files, or even confirm that an application was successfully submitted. </a:t>
            </a:r>
          </a:p>
        </p:txBody>
      </p:sp>
      <p:sp>
        <p:nvSpPr>
          <p:cNvPr id="7" name="Content Placeholder 1">
            <a:extLst>
              <a:ext uri="{FF2B5EF4-FFF2-40B4-BE49-F238E27FC236}">
                <a16:creationId xmlns:a16="http://schemas.microsoft.com/office/drawing/2014/main" id="{9A7FDA50-4DFA-C21D-B19A-84829E54B467}"/>
              </a:ext>
            </a:extLst>
          </p:cNvPr>
          <p:cNvSpPr txBox="1">
            <a:spLocks/>
          </p:cNvSpPr>
          <p:nvPr/>
        </p:nvSpPr>
        <p:spPr bwMode="auto">
          <a:xfrm>
            <a:off x="1539871" y="3566588"/>
            <a:ext cx="4499560" cy="12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80000" rIns="180000" bIns="180000" numCol="1" rtlCol="0" anchor="t" anchorCtr="0" compatLnSpc="1">
            <a:prstTxWarp prst="textNoShape">
              <a:avLst/>
            </a:prstTxWarp>
          </a:bodyPr>
          <a:lstStyle>
            <a:lvl1pPr marL="0" indent="0" algn="l" defTabSz="-13873163" rtl="0" eaLnBrk="1" fontAlgn="base" hangingPunct="1">
              <a:spcBef>
                <a:spcPct val="20000"/>
              </a:spcBef>
              <a:spcAft>
                <a:spcPct val="0"/>
              </a:spcAft>
              <a:buSzPct val="120000"/>
              <a:buFont typeface="Arial" panose="020B0604020202020204" pitchFamily="34" charset="0"/>
              <a:buNone/>
              <a:defRPr sz="1400">
                <a:solidFill>
                  <a:schemeClr val="tx2"/>
                </a:solidFill>
                <a:latin typeface="Poppins" pitchFamily="2" charset="77"/>
                <a:ea typeface="+mn-ea"/>
                <a:cs typeface="Poppins" pitchFamily="2" charset="77"/>
              </a:defRPr>
            </a:lvl1pPr>
            <a:lvl2pPr marL="457200" indent="0" algn="l" defTabSz="-13873163" rtl="0" eaLnBrk="1" fontAlgn="base" hangingPunct="1">
              <a:spcBef>
                <a:spcPct val="20000"/>
              </a:spcBef>
              <a:spcAft>
                <a:spcPct val="0"/>
              </a:spcAft>
              <a:buFont typeface="Wingdings" pitchFamily="2" charset="2"/>
              <a:buNone/>
              <a:defRPr sz="2000">
                <a:solidFill>
                  <a:schemeClr val="bg1"/>
                </a:solidFill>
                <a:latin typeface="Poppins" pitchFamily="2" charset="77"/>
                <a:cs typeface="Poppins" pitchFamily="2" charset="77"/>
              </a:defRPr>
            </a:lvl2pPr>
            <a:lvl3pPr marL="914400" indent="0" algn="l" defTabSz="-13873163" rtl="0" eaLnBrk="1" fontAlgn="base" hangingPunct="1">
              <a:spcBef>
                <a:spcPct val="20000"/>
              </a:spcBef>
              <a:spcAft>
                <a:spcPct val="0"/>
              </a:spcAft>
              <a:buFont typeface="Wingdings" pitchFamily="2" charset="2"/>
              <a:buNone/>
              <a:defRPr sz="2000">
                <a:solidFill>
                  <a:schemeClr val="bg1"/>
                </a:solidFill>
                <a:latin typeface="Poppins" pitchFamily="2" charset="77"/>
                <a:cs typeface="Poppins" pitchFamily="2" charset="77"/>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panose="020B0604020202020204" pitchFamily="34"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r>
              <a:rPr lang="en-GB" sz="1600" i="0" kern="0">
                <a:solidFill>
                  <a:schemeClr val="bg1"/>
                </a:solidFill>
              </a:rPr>
              <a:t>New technologies are enabling visually impaired candidates to reach support faster. This does not address the underlying issue. </a:t>
            </a:r>
          </a:p>
        </p:txBody>
      </p:sp>
      <p:sp>
        <p:nvSpPr>
          <p:cNvPr id="3" name="Content Placeholder 1">
            <a:extLst>
              <a:ext uri="{FF2B5EF4-FFF2-40B4-BE49-F238E27FC236}">
                <a16:creationId xmlns:a16="http://schemas.microsoft.com/office/drawing/2014/main" id="{9027E83F-AD72-0801-4D5A-647D0B0A6BB6}"/>
              </a:ext>
            </a:extLst>
          </p:cNvPr>
          <p:cNvSpPr txBox="1">
            <a:spLocks/>
          </p:cNvSpPr>
          <p:nvPr/>
        </p:nvSpPr>
        <p:spPr bwMode="auto">
          <a:xfrm>
            <a:off x="5697967" y="3529824"/>
            <a:ext cx="6276319" cy="141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08000" rIns="180000" bIns="180000" numCol="1" rtlCol="0" anchor="t"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400">
                <a:solidFill>
                  <a:schemeClr val="tx2"/>
                </a:solidFill>
                <a:latin typeface="Poppins" pitchFamily="2" charset="77"/>
                <a:ea typeface="+mn-ea"/>
                <a:cs typeface="Poppins" pitchFamily="2" charset="77"/>
              </a:defRPr>
            </a:lvl1pPr>
            <a:lvl2pPr marL="457200" indent="0" algn="l" defTabSz="-13873163" rtl="0" fontAlgn="base">
              <a:spcBef>
                <a:spcPct val="20000"/>
              </a:spcBef>
              <a:spcAft>
                <a:spcPct val="0"/>
              </a:spcAft>
              <a:buFont typeface="Wingdings" pitchFamily="2" charset="2"/>
              <a:buNone/>
              <a:defRPr sz="2000">
                <a:solidFill>
                  <a:schemeClr val="tx2"/>
                </a:solidFill>
                <a:latin typeface="Poppins" pitchFamily="2" charset="77"/>
                <a:cs typeface="Poppins" pitchFamily="2" charset="77"/>
              </a:defRPr>
            </a:lvl2pPr>
            <a:lvl3pPr marL="914400" indent="0" algn="l" defTabSz="-13873163" rtl="0" fontAlgn="base">
              <a:spcBef>
                <a:spcPct val="20000"/>
              </a:spcBef>
              <a:spcAft>
                <a:spcPct val="0"/>
              </a:spcAft>
              <a:buFont typeface="Wingdings" pitchFamily="2" charset="2"/>
              <a:buNone/>
              <a:defRPr sz="2000">
                <a:solidFill>
                  <a:schemeClr val="tx2"/>
                </a:solidFill>
                <a:latin typeface="Poppins" pitchFamily="2" charset="77"/>
                <a:cs typeface="Poppins" pitchFamily="2" charset="77"/>
              </a:defRPr>
            </a:lvl3pPr>
            <a:lvl4pPr marL="1371600" indent="0" algn="l" defTabSz="-13873163" rtl="0" fontAlgn="base">
              <a:spcBef>
                <a:spcPct val="20000"/>
              </a:spcBef>
              <a:spcAft>
                <a:spcPct val="0"/>
              </a:spcAft>
              <a:buNone/>
              <a:defRPr sz="2000">
                <a:solidFill>
                  <a:schemeClr val="tx1"/>
                </a:solidFill>
                <a:latin typeface="+mn-lt"/>
                <a:cs typeface="Calibri" pitchFamily="34" charset="0"/>
              </a:defRPr>
            </a:lvl4pPr>
            <a:lvl5pPr marL="1828800" indent="0" algn="l" defTabSz="-13873163" rtl="0" fontAlgn="base">
              <a:spcBef>
                <a:spcPct val="20000"/>
              </a:spcBef>
              <a:spcAft>
                <a:spcPct val="0"/>
              </a:spcAft>
              <a:buFont typeface="Arial" panose="020B0604020202020204" pitchFamily="34"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eaLnBrk="1" hangingPunct="1"/>
            <a:r>
              <a:rPr lang="en-GB" i="0" kern="0">
                <a:solidFill>
                  <a:srgbClr val="28325A"/>
                </a:solidFill>
              </a:rPr>
              <a:t>Remote assistance services like AIRA (a visual interpreting service for visually impaired clients) offer a set number of free weekly minutes of support for job-seekers.  Visually impaired graduates told us they are benefitting from this support for navigating inaccessible application websites. They would prefer accessible sites so that they could apply independently.</a:t>
            </a:r>
          </a:p>
        </p:txBody>
      </p:sp>
      <p:sp>
        <p:nvSpPr>
          <p:cNvPr id="22" name="Speech Bubble: Rectangle with Corners Rounded 14">
            <a:extLst>
              <a:ext uri="{FF2B5EF4-FFF2-40B4-BE49-F238E27FC236}">
                <a16:creationId xmlns:a16="http://schemas.microsoft.com/office/drawing/2014/main" id="{05143C14-0927-7802-DEBA-9A3B2CE3D3C5}"/>
              </a:ext>
            </a:extLst>
          </p:cNvPr>
          <p:cNvSpPr/>
          <p:nvPr/>
        </p:nvSpPr>
        <p:spPr>
          <a:xfrm>
            <a:off x="827474" y="5154898"/>
            <a:ext cx="10776078" cy="838296"/>
          </a:xfrm>
          <a:prstGeom prst="wedgeRoundRectCallout">
            <a:avLst>
              <a:gd name="adj1" fmla="val 51695"/>
              <a:gd name="adj2" fmla="val -293"/>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i="0">
                <a:solidFill>
                  <a:srgbClr val="28325A"/>
                </a:solidFill>
                <a:latin typeface="Poppins"/>
                <a:cs typeface="Poppins"/>
              </a:rPr>
              <a:t>“When things were in PDF it was really difficult, I’d need help (from) someone to extract the text and send it to me or if that wasn’t possible someone read it to me.”</a:t>
            </a:r>
            <a:endParaRPr lang="en-GB" sz="1200" i="0">
              <a:solidFill>
                <a:srgbClr val="28325A"/>
              </a:solidFill>
              <a:latin typeface="Poppins"/>
              <a:cs typeface="Poppins"/>
            </a:endParaRPr>
          </a:p>
          <a:p>
            <a:pPr algn="r"/>
            <a:r>
              <a:rPr lang="en-GB" sz="1200" i="0">
                <a:solidFill>
                  <a:schemeClr val="tx2"/>
                </a:solidFill>
                <a:latin typeface="Poppins" panose="00000500000000000000" pitchFamily="2" charset="0"/>
                <a:cs typeface="Poppins" panose="00000500000000000000" pitchFamily="2" charset="0"/>
              </a:rPr>
              <a:t>-Female, 26-30, blind, cane user</a:t>
            </a:r>
          </a:p>
        </p:txBody>
      </p:sp>
      <p:grpSp>
        <p:nvGrpSpPr>
          <p:cNvPr id="29" name="Group 28">
            <a:extLst>
              <a:ext uri="{FF2B5EF4-FFF2-40B4-BE49-F238E27FC236}">
                <a16:creationId xmlns:a16="http://schemas.microsoft.com/office/drawing/2014/main" id="{69DE665C-7C10-6521-0EC1-417FE667372D}"/>
              </a:ext>
              <a:ext uri="{C183D7F6-B498-43B3-948B-1728B52AA6E4}">
                <adec:decorative xmlns:adec="http://schemas.microsoft.com/office/drawing/2017/decorative" val="1"/>
              </a:ext>
            </a:extLst>
          </p:cNvPr>
          <p:cNvGrpSpPr>
            <a:grpSpLocks noChangeAspect="1"/>
          </p:cNvGrpSpPr>
          <p:nvPr/>
        </p:nvGrpSpPr>
        <p:grpSpPr>
          <a:xfrm>
            <a:off x="981744" y="3893540"/>
            <a:ext cx="579890" cy="576234"/>
            <a:chOff x="3213975" y="4819445"/>
            <a:chExt cx="900971" cy="895291"/>
          </a:xfrm>
        </p:grpSpPr>
        <p:pic>
          <p:nvPicPr>
            <p:cNvPr id="30" name="Picture 29">
              <a:extLst>
                <a:ext uri="{FF2B5EF4-FFF2-40B4-BE49-F238E27FC236}">
                  <a16:creationId xmlns:a16="http://schemas.microsoft.com/office/drawing/2014/main" id="{96CD9B83-52CC-C3EE-882E-C1624B59111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31" name="Picture 30">
              <a:extLst>
                <a:ext uri="{FF2B5EF4-FFF2-40B4-BE49-F238E27FC236}">
                  <a16:creationId xmlns:a16="http://schemas.microsoft.com/office/drawing/2014/main" id="{447BC3B7-F715-B089-F134-0B59EA73D7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32" name="Straight Arrow Connector 31">
              <a:extLst>
                <a:ext uri="{FF2B5EF4-FFF2-40B4-BE49-F238E27FC236}">
                  <a16:creationId xmlns:a16="http://schemas.microsoft.com/office/drawing/2014/main" id="{8189085A-9103-869C-50A3-09785F7B1F0F}"/>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18F66285-2D76-92F2-9FC6-5873695C9882}"/>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629DE481-A3B1-A5C1-7A09-CA2E7993BC96}"/>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36" name="Rectangle 35">
            <a:extLst>
              <a:ext uri="{FF2B5EF4-FFF2-40B4-BE49-F238E27FC236}">
                <a16:creationId xmlns:a16="http://schemas.microsoft.com/office/drawing/2014/main" id="{EBF80887-B5BD-45C3-7F6F-1C3875CF2D66}"/>
              </a:ext>
              <a:ext uri="{C183D7F6-B498-43B3-948B-1728B52AA6E4}">
                <adec:decorative xmlns:adec="http://schemas.microsoft.com/office/drawing/2017/decorative" val="1"/>
              </a:ext>
            </a:extLst>
          </p:cNvPr>
          <p:cNvSpPr/>
          <p:nvPr/>
        </p:nvSpPr>
        <p:spPr bwMode="auto">
          <a:xfrm>
            <a:off x="5789084" y="2028421"/>
            <a:ext cx="6030720" cy="1343781"/>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pPr>
              <a:spcBef>
                <a:spcPts val="600"/>
              </a:spcBef>
            </a:pPr>
            <a:endParaRPr lang="en-GB" sz="1400" i="0">
              <a:solidFill>
                <a:srgbClr val="28325A"/>
              </a:solidFill>
              <a:latin typeface="Poppins" panose="00000500000000000000" pitchFamily="2" charset="0"/>
              <a:cs typeface="Poppins" panose="00000500000000000000" pitchFamily="2" charset="0"/>
            </a:endParaRPr>
          </a:p>
        </p:txBody>
      </p:sp>
      <p:grpSp>
        <p:nvGrpSpPr>
          <p:cNvPr id="23" name="Group 22">
            <a:extLst>
              <a:ext uri="{FF2B5EF4-FFF2-40B4-BE49-F238E27FC236}">
                <a16:creationId xmlns:a16="http://schemas.microsoft.com/office/drawing/2014/main" id="{79377252-1BE0-AE40-0F52-1A5F969855F0}"/>
              </a:ext>
              <a:ext uri="{C183D7F6-B498-43B3-948B-1728B52AA6E4}">
                <adec:decorative xmlns:adec="http://schemas.microsoft.com/office/drawing/2017/decorative" val="1"/>
              </a:ext>
            </a:extLst>
          </p:cNvPr>
          <p:cNvGrpSpPr>
            <a:grpSpLocks noChangeAspect="1"/>
          </p:cNvGrpSpPr>
          <p:nvPr/>
        </p:nvGrpSpPr>
        <p:grpSpPr>
          <a:xfrm>
            <a:off x="981744" y="2351386"/>
            <a:ext cx="579890" cy="576234"/>
            <a:chOff x="3213975" y="4819445"/>
            <a:chExt cx="900971" cy="895291"/>
          </a:xfrm>
        </p:grpSpPr>
        <p:pic>
          <p:nvPicPr>
            <p:cNvPr id="24" name="Picture 23">
              <a:extLst>
                <a:ext uri="{FF2B5EF4-FFF2-40B4-BE49-F238E27FC236}">
                  <a16:creationId xmlns:a16="http://schemas.microsoft.com/office/drawing/2014/main" id="{13DACB14-D0F4-66E5-C3EF-B396404ED31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25" name="Picture 24">
              <a:extLst>
                <a:ext uri="{FF2B5EF4-FFF2-40B4-BE49-F238E27FC236}">
                  <a16:creationId xmlns:a16="http://schemas.microsoft.com/office/drawing/2014/main" id="{5F9034C2-4ED3-E00C-8F84-9F1AEB54D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26" name="Straight Arrow Connector 25">
              <a:extLst>
                <a:ext uri="{FF2B5EF4-FFF2-40B4-BE49-F238E27FC236}">
                  <a16:creationId xmlns:a16="http://schemas.microsoft.com/office/drawing/2014/main" id="{A25FAC28-03AC-1339-2A92-C162D24A4CED}"/>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59D2E903-FE13-3284-8E63-4329246966B7}"/>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49F37D3F-9FC6-0B45-5AC6-424AB89141D2}"/>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38" name="Rectangle 37">
            <a:extLst>
              <a:ext uri="{FF2B5EF4-FFF2-40B4-BE49-F238E27FC236}">
                <a16:creationId xmlns:a16="http://schemas.microsoft.com/office/drawing/2014/main" id="{73BD017B-70C2-63E9-CCD5-292CD026B010}"/>
              </a:ext>
              <a:ext uri="{C183D7F6-B498-43B3-948B-1728B52AA6E4}">
                <adec:decorative xmlns:adec="http://schemas.microsoft.com/office/drawing/2017/decorative" val="1"/>
              </a:ext>
            </a:extLst>
          </p:cNvPr>
          <p:cNvSpPr/>
          <p:nvPr/>
        </p:nvSpPr>
        <p:spPr bwMode="auto">
          <a:xfrm>
            <a:off x="5745910" y="3529824"/>
            <a:ext cx="6073894" cy="1438931"/>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pPr>
              <a:spcBef>
                <a:spcPts val="600"/>
              </a:spcBef>
            </a:pPr>
            <a:endParaRPr lang="en-GB" sz="14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24</a:t>
            </a:fld>
            <a:endParaRPr lang="en-GB"/>
          </a:p>
        </p:txBody>
      </p:sp>
    </p:spTree>
    <p:extLst>
      <p:ext uri="{BB962C8B-B14F-4D97-AF65-F5344CB8AC3E}">
        <p14:creationId xmlns:p14="http://schemas.microsoft.com/office/powerpoint/2010/main" val="49201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4A711C-3C8A-65A6-4CB1-07B1D9EC2101}"/>
              </a:ext>
              <a:ext uri="{C183D7F6-B498-43B3-948B-1728B52AA6E4}">
                <adec:decorative xmlns:adec="http://schemas.microsoft.com/office/drawing/2017/decorative" val="1"/>
              </a:ext>
            </a:extLst>
          </p:cNvPr>
          <p:cNvSpPr/>
          <p:nvPr/>
        </p:nvSpPr>
        <p:spPr bwMode="auto">
          <a:xfrm>
            <a:off x="790569" y="4199437"/>
            <a:ext cx="7910126"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8" name="Rectangle 7">
            <a:extLst>
              <a:ext uri="{FF2B5EF4-FFF2-40B4-BE49-F238E27FC236}">
                <a16:creationId xmlns:a16="http://schemas.microsoft.com/office/drawing/2014/main" id="{2A69ECD1-8FCE-CC8C-088A-FB07B0476D7F}"/>
              </a:ext>
              <a:ext uri="{C183D7F6-B498-43B3-948B-1728B52AA6E4}">
                <adec:decorative xmlns:adec="http://schemas.microsoft.com/office/drawing/2017/decorative" val="1"/>
              </a:ext>
            </a:extLst>
          </p:cNvPr>
          <p:cNvSpPr/>
          <p:nvPr/>
        </p:nvSpPr>
        <p:spPr bwMode="auto">
          <a:xfrm>
            <a:off x="790569" y="1986642"/>
            <a:ext cx="7910126"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827474" y="514206"/>
            <a:ext cx="11364526" cy="454868"/>
          </a:xfrm>
        </p:spPr>
        <p:txBody>
          <a:bodyPr/>
          <a:lstStyle/>
          <a:p>
            <a:r>
              <a:rPr lang="en-GB" sz="2200"/>
              <a:t>Applications: Supplying information</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395251"/>
            <a:ext cx="10871330"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Gauging what a question is asking, and finding an effective way to respond, can be hard.</a:t>
            </a:r>
          </a:p>
        </p:txBody>
      </p:sp>
      <p:sp>
        <p:nvSpPr>
          <p:cNvPr id="9" name="TextBox 8">
            <a:extLst>
              <a:ext uri="{FF2B5EF4-FFF2-40B4-BE49-F238E27FC236}">
                <a16:creationId xmlns:a16="http://schemas.microsoft.com/office/drawing/2014/main" id="{730E853E-02DE-6F03-0AE4-3DED20B1298B}"/>
              </a:ext>
            </a:extLst>
          </p:cNvPr>
          <p:cNvSpPr txBox="1"/>
          <p:nvPr/>
        </p:nvSpPr>
        <p:spPr>
          <a:xfrm>
            <a:off x="1880913" y="2094793"/>
            <a:ext cx="5718869"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Interpreting the meaning of application questions provides a challenge for many</a:t>
            </a:r>
          </a:p>
        </p:txBody>
      </p:sp>
      <p:sp>
        <p:nvSpPr>
          <p:cNvPr id="11" name="Rectangle 10">
            <a:extLst>
              <a:ext uri="{FF2B5EF4-FFF2-40B4-BE49-F238E27FC236}">
                <a16:creationId xmlns:a16="http://schemas.microsoft.com/office/drawing/2014/main" id="{F8D27C5E-7CC5-7659-3175-5D4FD9EDFBC8}"/>
              </a:ext>
            </a:extLst>
          </p:cNvPr>
          <p:cNvSpPr/>
          <p:nvPr/>
        </p:nvSpPr>
        <p:spPr bwMode="auto">
          <a:xfrm>
            <a:off x="790569" y="2734211"/>
            <a:ext cx="7910126" cy="136557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kern="0">
                <a:solidFill>
                  <a:srgbClr val="28325A"/>
                </a:solidFill>
                <a:latin typeface="Poppins" pitchFamily="2" charset="77"/>
                <a:cs typeface="Poppins" pitchFamily="2" charset="77"/>
              </a:rPr>
              <a:t>Graduates with a variety of disabilities described times when they were uncertain about what an application or assessment question was probing.  Many wondered about the best way to demonstrate their relevant skills and suitability for the position in their responses.  This uncertainty was greater for graduates with few workplace experiences or connections with mentors in positions like the ones they were targeting. </a:t>
            </a:r>
          </a:p>
        </p:txBody>
      </p:sp>
      <p:sp>
        <p:nvSpPr>
          <p:cNvPr id="19" name="TextBox 18">
            <a:extLst>
              <a:ext uri="{FF2B5EF4-FFF2-40B4-BE49-F238E27FC236}">
                <a16:creationId xmlns:a16="http://schemas.microsoft.com/office/drawing/2014/main" id="{8C278AFD-65B1-4634-EDBD-061D6FA48475}"/>
              </a:ext>
            </a:extLst>
          </p:cNvPr>
          <p:cNvSpPr txBox="1"/>
          <p:nvPr/>
        </p:nvSpPr>
        <p:spPr>
          <a:xfrm>
            <a:off x="1880913" y="4307588"/>
            <a:ext cx="680921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600" i="0">
                <a:solidFill>
                  <a:schemeClr val="bg1"/>
                </a:solidFill>
                <a:latin typeface="Poppins" panose="00000500000000000000" pitchFamily="2" charset="0"/>
                <a:cs typeface="Poppins" panose="00000500000000000000" pitchFamily="2" charset="0"/>
              </a:rPr>
              <a:t>The challenge of understanding and effectively answering questions is compounded for neurodivergent job-seekers</a:t>
            </a:r>
          </a:p>
        </p:txBody>
      </p:sp>
      <p:sp>
        <p:nvSpPr>
          <p:cNvPr id="20" name="Rectangle 19">
            <a:extLst>
              <a:ext uri="{FF2B5EF4-FFF2-40B4-BE49-F238E27FC236}">
                <a16:creationId xmlns:a16="http://schemas.microsoft.com/office/drawing/2014/main" id="{14FA4964-93CD-A03E-CB31-1D9BC0E66178}"/>
              </a:ext>
            </a:extLst>
          </p:cNvPr>
          <p:cNvSpPr/>
          <p:nvPr/>
        </p:nvSpPr>
        <p:spPr bwMode="auto">
          <a:xfrm>
            <a:off x="790569" y="4904613"/>
            <a:ext cx="7910126" cy="88658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Many graduates with autism told us that they struggled to interpret application questions, and later to answer them in a way that they could confidently expect to meet an employer’s expectations.    </a:t>
            </a:r>
          </a:p>
        </p:txBody>
      </p:sp>
      <p:sp>
        <p:nvSpPr>
          <p:cNvPr id="34" name="Speech Bubble: Rectangle with Corners Rounded 14">
            <a:extLst>
              <a:ext uri="{FF2B5EF4-FFF2-40B4-BE49-F238E27FC236}">
                <a16:creationId xmlns:a16="http://schemas.microsoft.com/office/drawing/2014/main" id="{F40D8C64-1AA8-B3C0-CAE5-EBA617E0FE29}"/>
              </a:ext>
            </a:extLst>
          </p:cNvPr>
          <p:cNvSpPr/>
          <p:nvPr/>
        </p:nvSpPr>
        <p:spPr>
          <a:xfrm>
            <a:off x="9076019" y="2053410"/>
            <a:ext cx="2643647" cy="3737792"/>
          </a:xfrm>
          <a:prstGeom prst="wedgeRoundRectCallout">
            <a:avLst>
              <a:gd name="adj1" fmla="val 1985"/>
              <a:gd name="adj2" fmla="val 60478"/>
              <a:gd name="adj3" fmla="val 16667"/>
            </a:avLst>
          </a:prstGeom>
          <a:solidFill>
            <a:srgbClr val="FFC000">
              <a:alpha val="9752"/>
            </a:srgb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anose="00000500000000000000" pitchFamily="2" charset="0"/>
                <a:cs typeface="Poppins" panose="00000500000000000000" pitchFamily="2" charset="0"/>
              </a:rPr>
              <a:t>“There were times when I wanted an example of how to word answers. </a:t>
            </a:r>
          </a:p>
          <a:p>
            <a:endParaRPr lang="en-GB" sz="1400" i="0">
              <a:solidFill>
                <a:srgbClr val="28325A"/>
              </a:solidFill>
              <a:latin typeface="Poppins" panose="00000500000000000000" pitchFamily="2" charset="0"/>
              <a:cs typeface="Poppins" panose="00000500000000000000" pitchFamily="2" charset="0"/>
            </a:endParaRPr>
          </a:p>
          <a:p>
            <a:r>
              <a:rPr lang="en-GB" sz="1400" i="0">
                <a:solidFill>
                  <a:srgbClr val="28325A"/>
                </a:solidFill>
                <a:latin typeface="Poppins" panose="00000500000000000000" pitchFamily="2" charset="0"/>
                <a:cs typeface="Poppins" panose="00000500000000000000" pitchFamily="2" charset="0"/>
              </a:rPr>
              <a:t>Some things are worded strangely for an autistic person. I’d ask my family and friends, but they are also autistic!”</a:t>
            </a:r>
          </a:p>
          <a:p>
            <a:endParaRPr lang="en-GB" sz="1400" i="0">
              <a:solidFill>
                <a:srgbClr val="28325A"/>
              </a:solidFill>
              <a:latin typeface="Poppins" panose="00000500000000000000" pitchFamily="2" charset="0"/>
              <a:cs typeface="Poppins" panose="00000500000000000000" pitchFamily="2" charset="0"/>
            </a:endParaRPr>
          </a:p>
          <a:p>
            <a:pPr algn="r"/>
            <a:r>
              <a:rPr lang="en-GB" sz="1200" i="0">
                <a:solidFill>
                  <a:schemeClr val="tx2"/>
                </a:solidFill>
                <a:latin typeface="Poppins" panose="00000500000000000000" pitchFamily="2" charset="0"/>
                <a:cs typeface="Poppins" panose="00000500000000000000" pitchFamily="2" charset="0"/>
              </a:rPr>
              <a:t>-Female, 26-30, autistic</a:t>
            </a:r>
          </a:p>
        </p:txBody>
      </p:sp>
      <p:sp>
        <p:nvSpPr>
          <p:cNvPr id="39" name="Rectangle 38">
            <a:extLst>
              <a:ext uri="{FF2B5EF4-FFF2-40B4-BE49-F238E27FC236}">
                <a16:creationId xmlns:a16="http://schemas.microsoft.com/office/drawing/2014/main" id="{2A61C0E6-4AAE-738B-0F13-F77091737A95}"/>
              </a:ext>
              <a:ext uri="{C183D7F6-B498-43B3-948B-1728B52AA6E4}">
                <adec:decorative xmlns:adec="http://schemas.microsoft.com/office/drawing/2017/decorative" val="1"/>
              </a:ext>
            </a:extLst>
          </p:cNvPr>
          <p:cNvSpPr/>
          <p:nvPr/>
        </p:nvSpPr>
        <p:spPr bwMode="auto">
          <a:xfrm>
            <a:off x="790569" y="1986642"/>
            <a:ext cx="986812"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nvGrpSpPr>
          <p:cNvPr id="23" name="Group 22">
            <a:extLst>
              <a:ext uri="{FF2B5EF4-FFF2-40B4-BE49-F238E27FC236}">
                <a16:creationId xmlns:a16="http://schemas.microsoft.com/office/drawing/2014/main" id="{FE253D81-3BBD-A4C5-BDC2-8B05D47735A7}"/>
              </a:ext>
              <a:ext uri="{C183D7F6-B498-43B3-948B-1728B52AA6E4}">
                <adec:decorative xmlns:adec="http://schemas.microsoft.com/office/drawing/2017/decorative" val="1"/>
              </a:ext>
            </a:extLst>
          </p:cNvPr>
          <p:cNvGrpSpPr/>
          <p:nvPr/>
        </p:nvGrpSpPr>
        <p:grpSpPr>
          <a:xfrm>
            <a:off x="939616" y="2080892"/>
            <a:ext cx="659327" cy="641070"/>
            <a:chOff x="1204367" y="1961826"/>
            <a:chExt cx="1630918" cy="1563489"/>
          </a:xfrm>
        </p:grpSpPr>
        <p:pic>
          <p:nvPicPr>
            <p:cNvPr id="24" name="Picture 23" descr="A blue circle with black background&#10;&#10;Description automatically generated">
              <a:extLst>
                <a:ext uri="{FF2B5EF4-FFF2-40B4-BE49-F238E27FC236}">
                  <a16:creationId xmlns:a16="http://schemas.microsoft.com/office/drawing/2014/main" id="{DFF29A30-FBEF-B82D-26EC-1355244FAF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4367" y="1961826"/>
              <a:ext cx="1630918" cy="1563489"/>
            </a:xfrm>
            <a:prstGeom prst="rect">
              <a:avLst/>
            </a:prstGeom>
          </p:spPr>
        </p:pic>
        <p:grpSp>
          <p:nvGrpSpPr>
            <p:cNvPr id="25" name="Group 24">
              <a:extLst>
                <a:ext uri="{FF2B5EF4-FFF2-40B4-BE49-F238E27FC236}">
                  <a16:creationId xmlns:a16="http://schemas.microsoft.com/office/drawing/2014/main" id="{7A767D21-8201-98A8-A534-782785794B85}"/>
                </a:ext>
              </a:extLst>
            </p:cNvPr>
            <p:cNvGrpSpPr/>
            <p:nvPr/>
          </p:nvGrpSpPr>
          <p:grpSpPr>
            <a:xfrm>
              <a:off x="1458958" y="2397249"/>
              <a:ext cx="1099164" cy="669786"/>
              <a:chOff x="1449477" y="2485200"/>
              <a:chExt cx="1099164" cy="669786"/>
            </a:xfrm>
          </p:grpSpPr>
          <p:pic>
            <p:nvPicPr>
              <p:cNvPr id="26" name="Graphic 25">
                <a:extLst>
                  <a:ext uri="{FF2B5EF4-FFF2-40B4-BE49-F238E27FC236}">
                    <a16:creationId xmlns:a16="http://schemas.microsoft.com/office/drawing/2014/main" id="{0FE867B5-9DFB-884D-2D26-B4E2687D93D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27" name="Graphic 26">
                <a:extLst>
                  <a:ext uri="{FF2B5EF4-FFF2-40B4-BE49-F238E27FC236}">
                    <a16:creationId xmlns:a16="http://schemas.microsoft.com/office/drawing/2014/main" id="{B0ED7041-FE41-E378-C676-4D5E5E21AF9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28" name="Graphic 27">
                <a:extLst>
                  <a:ext uri="{FF2B5EF4-FFF2-40B4-BE49-F238E27FC236}">
                    <a16:creationId xmlns:a16="http://schemas.microsoft.com/office/drawing/2014/main" id="{C9CC3ACD-C7DB-BE55-968D-B3247BB465A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grpSp>
        <p:nvGrpSpPr>
          <p:cNvPr id="40" name="Group 39">
            <a:extLst>
              <a:ext uri="{FF2B5EF4-FFF2-40B4-BE49-F238E27FC236}">
                <a16:creationId xmlns:a16="http://schemas.microsoft.com/office/drawing/2014/main" id="{5E514109-684F-A61E-3962-7BA406215631}"/>
              </a:ext>
              <a:ext uri="{C183D7F6-B498-43B3-948B-1728B52AA6E4}">
                <adec:decorative xmlns:adec="http://schemas.microsoft.com/office/drawing/2017/decorative" val="1"/>
              </a:ext>
            </a:extLst>
          </p:cNvPr>
          <p:cNvGrpSpPr>
            <a:grpSpLocks noChangeAspect="1"/>
          </p:cNvGrpSpPr>
          <p:nvPr/>
        </p:nvGrpSpPr>
        <p:grpSpPr>
          <a:xfrm>
            <a:off x="985854" y="4274224"/>
            <a:ext cx="609599" cy="618139"/>
            <a:chOff x="2058059" y="3420154"/>
            <a:chExt cx="900970" cy="913591"/>
          </a:xfrm>
        </p:grpSpPr>
        <p:pic>
          <p:nvPicPr>
            <p:cNvPr id="41" name="Picture 40" descr="A circle with a black background&#10;&#10;Description automatically generated">
              <a:extLst>
                <a:ext uri="{FF2B5EF4-FFF2-40B4-BE49-F238E27FC236}">
                  <a16:creationId xmlns:a16="http://schemas.microsoft.com/office/drawing/2014/main" id="{D6AED14F-4556-8BBE-AA1F-49F7F33D62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42" name="Group 41">
              <a:extLst>
                <a:ext uri="{FF2B5EF4-FFF2-40B4-BE49-F238E27FC236}">
                  <a16:creationId xmlns:a16="http://schemas.microsoft.com/office/drawing/2014/main" id="{FB0C999A-76EF-1CBE-3121-5D33ABB01D16}"/>
                </a:ext>
              </a:extLst>
            </p:cNvPr>
            <p:cNvGrpSpPr/>
            <p:nvPr/>
          </p:nvGrpSpPr>
          <p:grpSpPr>
            <a:xfrm>
              <a:off x="2233079" y="3683535"/>
              <a:ext cx="583119" cy="386831"/>
              <a:chOff x="2233079" y="3683535"/>
              <a:chExt cx="583119" cy="386831"/>
            </a:xfrm>
          </p:grpSpPr>
          <p:pic>
            <p:nvPicPr>
              <p:cNvPr id="43" name="Picture 42">
                <a:extLst>
                  <a:ext uri="{FF2B5EF4-FFF2-40B4-BE49-F238E27FC236}">
                    <a16:creationId xmlns:a16="http://schemas.microsoft.com/office/drawing/2014/main" id="{3221AC93-34E5-EB62-0F0D-0E3AD5404A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44" name="Cross 43">
                <a:extLst>
                  <a:ext uri="{FF2B5EF4-FFF2-40B4-BE49-F238E27FC236}">
                    <a16:creationId xmlns:a16="http://schemas.microsoft.com/office/drawing/2014/main" id="{AB7210B9-91B3-107F-64FF-B2CFD4D4036B}"/>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25</a:t>
            </a:fld>
            <a:endParaRPr lang="en-GB"/>
          </a:p>
        </p:txBody>
      </p:sp>
    </p:spTree>
    <p:extLst>
      <p:ext uri="{BB962C8B-B14F-4D97-AF65-F5344CB8AC3E}">
        <p14:creationId xmlns:p14="http://schemas.microsoft.com/office/powerpoint/2010/main" val="372619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9BECD5A-BADE-E402-0AB1-EA151491C8B8}"/>
              </a:ext>
              <a:ext uri="{C183D7F6-B498-43B3-948B-1728B52AA6E4}">
                <adec:decorative xmlns:adec="http://schemas.microsoft.com/office/drawing/2017/decorative" val="1"/>
              </a:ext>
            </a:extLst>
          </p:cNvPr>
          <p:cNvSpPr/>
          <p:nvPr/>
        </p:nvSpPr>
        <p:spPr bwMode="auto">
          <a:xfrm>
            <a:off x="827473" y="2014978"/>
            <a:ext cx="4952097" cy="134751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endParaRPr lang="en-GB" sz="1600" i="0">
              <a:solidFill>
                <a:schemeClr val="bg1"/>
              </a:solidFill>
              <a:latin typeface="Poppins" pitchFamily="2" charset="77"/>
              <a:cs typeface="Poppins" pitchFamily="2" charset="77"/>
            </a:endParaRPr>
          </a:p>
        </p:txBody>
      </p:sp>
      <p:sp>
        <p:nvSpPr>
          <p:cNvPr id="8" name="Rectangle 7">
            <a:extLst>
              <a:ext uri="{FF2B5EF4-FFF2-40B4-BE49-F238E27FC236}">
                <a16:creationId xmlns:a16="http://schemas.microsoft.com/office/drawing/2014/main" id="{5488A3FB-5FC4-A6B8-BEB9-81DC09F97423}"/>
              </a:ext>
              <a:ext uri="{C183D7F6-B498-43B3-948B-1728B52AA6E4}">
                <adec:decorative xmlns:adec="http://schemas.microsoft.com/office/drawing/2017/decorative" val="1"/>
              </a:ext>
            </a:extLst>
          </p:cNvPr>
          <p:cNvSpPr/>
          <p:nvPr/>
        </p:nvSpPr>
        <p:spPr bwMode="auto">
          <a:xfrm>
            <a:off x="826328" y="3454235"/>
            <a:ext cx="4952097" cy="2503786"/>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endParaRPr lang="en-GB" sz="1600" i="0">
              <a:solidFill>
                <a:schemeClr val="bg1"/>
              </a:solidFill>
              <a:latin typeface="Poppins" pitchFamily="2" charset="77"/>
              <a:cs typeface="Poppins" pitchFamily="2" charset="77"/>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Applications: Discussing disability</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54673"/>
            <a:ext cx="10871330"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Knowing how and when to talk about a disability is challenging for most disabled candidates</a:t>
            </a:r>
          </a:p>
        </p:txBody>
      </p:sp>
      <p:sp>
        <p:nvSpPr>
          <p:cNvPr id="25" name="Content Placeholder 1">
            <a:extLst>
              <a:ext uri="{FF2B5EF4-FFF2-40B4-BE49-F238E27FC236}">
                <a16:creationId xmlns:a16="http://schemas.microsoft.com/office/drawing/2014/main" id="{0D29A9F4-D6A2-AE92-80A7-899F6F15CE83}"/>
              </a:ext>
            </a:extLst>
          </p:cNvPr>
          <p:cNvSpPr txBox="1">
            <a:spLocks/>
          </p:cNvSpPr>
          <p:nvPr/>
        </p:nvSpPr>
        <p:spPr bwMode="auto">
          <a:xfrm>
            <a:off x="1567868" y="2181190"/>
            <a:ext cx="4218031" cy="9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80000" rIns="180000" bIns="180000" numCol="1" rtlCol="0" anchor="t" anchorCtr="0" compatLnSpc="1">
            <a:prstTxWarp prst="textNoShape">
              <a:avLst/>
            </a:prstTxWarp>
          </a:bodyPr>
          <a:lstStyle>
            <a:lvl1pPr marL="0" indent="0" algn="l" defTabSz="-13873163" rtl="0" eaLnBrk="1" fontAlgn="base" hangingPunct="1">
              <a:spcBef>
                <a:spcPct val="20000"/>
              </a:spcBef>
              <a:spcAft>
                <a:spcPct val="0"/>
              </a:spcAft>
              <a:buSzPct val="120000"/>
              <a:buFont typeface="Arial" panose="020B0604020202020204" pitchFamily="34" charset="0"/>
              <a:buNone/>
              <a:defRPr sz="1400">
                <a:solidFill>
                  <a:schemeClr val="tx2"/>
                </a:solidFill>
                <a:latin typeface="Poppins" pitchFamily="2" charset="77"/>
                <a:ea typeface="+mn-ea"/>
                <a:cs typeface="Poppins" pitchFamily="2" charset="77"/>
              </a:defRPr>
            </a:lvl1pPr>
            <a:lvl2pPr marL="457200" indent="0" algn="l" defTabSz="-13873163" rtl="0" eaLnBrk="1" fontAlgn="base" hangingPunct="1">
              <a:spcBef>
                <a:spcPct val="20000"/>
              </a:spcBef>
              <a:spcAft>
                <a:spcPct val="0"/>
              </a:spcAft>
              <a:buFont typeface="Wingdings" pitchFamily="2" charset="2"/>
              <a:buNone/>
              <a:defRPr sz="2000">
                <a:solidFill>
                  <a:schemeClr val="bg1"/>
                </a:solidFill>
                <a:latin typeface="Poppins" pitchFamily="2" charset="77"/>
                <a:cs typeface="Poppins" pitchFamily="2" charset="77"/>
              </a:defRPr>
            </a:lvl2pPr>
            <a:lvl3pPr marL="914400" indent="0" algn="l" defTabSz="-13873163" rtl="0" eaLnBrk="1" fontAlgn="base" hangingPunct="1">
              <a:spcBef>
                <a:spcPct val="20000"/>
              </a:spcBef>
              <a:spcAft>
                <a:spcPct val="0"/>
              </a:spcAft>
              <a:buFont typeface="Wingdings" pitchFamily="2" charset="2"/>
              <a:buNone/>
              <a:defRPr sz="2000">
                <a:solidFill>
                  <a:schemeClr val="bg1"/>
                </a:solidFill>
                <a:latin typeface="Poppins" pitchFamily="2" charset="77"/>
                <a:cs typeface="Poppins" pitchFamily="2" charset="77"/>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panose="020B0604020202020204" pitchFamily="34"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r>
              <a:rPr lang="en-GB" sz="1600" i="0" kern="0">
                <a:solidFill>
                  <a:schemeClr val="bg1"/>
                </a:solidFill>
              </a:rPr>
              <a:t>Many fear that mentioning a disability will result in them being screened out earlier.</a:t>
            </a:r>
          </a:p>
        </p:txBody>
      </p:sp>
      <p:sp>
        <p:nvSpPr>
          <p:cNvPr id="26" name="Content Placeholder 1">
            <a:extLst>
              <a:ext uri="{FF2B5EF4-FFF2-40B4-BE49-F238E27FC236}">
                <a16:creationId xmlns:a16="http://schemas.microsoft.com/office/drawing/2014/main" id="{9DE96BAA-AAD1-EB27-C5AD-94EB221339FB}"/>
              </a:ext>
            </a:extLst>
          </p:cNvPr>
          <p:cNvSpPr txBox="1">
            <a:spLocks/>
          </p:cNvSpPr>
          <p:nvPr/>
        </p:nvSpPr>
        <p:spPr bwMode="auto">
          <a:xfrm>
            <a:off x="5803984" y="1994406"/>
            <a:ext cx="6030720" cy="145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80000" rIns="180000" bIns="180000" numCol="1" rtlCol="0" anchor="t"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400">
                <a:solidFill>
                  <a:schemeClr val="tx2"/>
                </a:solidFill>
                <a:latin typeface="Poppins" pitchFamily="2" charset="77"/>
                <a:ea typeface="+mn-ea"/>
                <a:cs typeface="Poppins" pitchFamily="2" charset="77"/>
              </a:defRPr>
            </a:lvl1pPr>
            <a:lvl2pPr marL="457200" indent="0" algn="l" defTabSz="-13873163" rtl="0" fontAlgn="base">
              <a:spcBef>
                <a:spcPct val="20000"/>
              </a:spcBef>
              <a:spcAft>
                <a:spcPct val="0"/>
              </a:spcAft>
              <a:buFont typeface="Wingdings" pitchFamily="2" charset="2"/>
              <a:buNone/>
              <a:defRPr sz="2000">
                <a:solidFill>
                  <a:schemeClr val="tx2"/>
                </a:solidFill>
                <a:latin typeface="Poppins" pitchFamily="2" charset="77"/>
                <a:cs typeface="Poppins" pitchFamily="2" charset="77"/>
              </a:defRPr>
            </a:lvl2pPr>
            <a:lvl3pPr marL="914400" indent="0" algn="l" defTabSz="-13873163" rtl="0" fontAlgn="base">
              <a:spcBef>
                <a:spcPct val="20000"/>
              </a:spcBef>
              <a:spcAft>
                <a:spcPct val="0"/>
              </a:spcAft>
              <a:buFont typeface="Wingdings" pitchFamily="2" charset="2"/>
              <a:buNone/>
              <a:defRPr sz="2000">
                <a:solidFill>
                  <a:schemeClr val="tx2"/>
                </a:solidFill>
                <a:latin typeface="Poppins" pitchFamily="2" charset="77"/>
                <a:cs typeface="Poppins" pitchFamily="2" charset="77"/>
              </a:defRPr>
            </a:lvl3pPr>
            <a:lvl4pPr marL="1371600" indent="0" algn="l" defTabSz="-13873163" rtl="0" fontAlgn="base">
              <a:spcBef>
                <a:spcPct val="20000"/>
              </a:spcBef>
              <a:spcAft>
                <a:spcPct val="0"/>
              </a:spcAft>
              <a:buNone/>
              <a:defRPr sz="2000">
                <a:solidFill>
                  <a:schemeClr val="tx1"/>
                </a:solidFill>
                <a:latin typeface="+mn-lt"/>
                <a:cs typeface="Calibri" pitchFamily="34" charset="0"/>
              </a:defRPr>
            </a:lvl4pPr>
            <a:lvl5pPr marL="1828800" indent="0" algn="l" defTabSz="-13873163" rtl="0" fontAlgn="base">
              <a:spcBef>
                <a:spcPct val="20000"/>
              </a:spcBef>
              <a:spcAft>
                <a:spcPct val="0"/>
              </a:spcAft>
              <a:buFont typeface="Arial" panose="020B0604020202020204" pitchFamily="34"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r>
              <a:rPr lang="en-GB" i="0" kern="0">
                <a:solidFill>
                  <a:srgbClr val="28325A"/>
                </a:solidFill>
              </a:rPr>
              <a:t>Graduates were fearful that mentioning their disability earlier may increase the risk of being screened out at an earlier stage in the process. They wanted to be assessed based on their potential fit for the position. They were unsure how disability-biased or disability-confident a potential employer may be. </a:t>
            </a:r>
          </a:p>
        </p:txBody>
      </p:sp>
      <p:sp>
        <p:nvSpPr>
          <p:cNvPr id="27" name="Content Placeholder 1">
            <a:extLst>
              <a:ext uri="{FF2B5EF4-FFF2-40B4-BE49-F238E27FC236}">
                <a16:creationId xmlns:a16="http://schemas.microsoft.com/office/drawing/2014/main" id="{FC544200-076F-CAE6-D8A5-4319CDE2F260}"/>
              </a:ext>
            </a:extLst>
          </p:cNvPr>
          <p:cNvSpPr txBox="1">
            <a:spLocks/>
          </p:cNvSpPr>
          <p:nvPr/>
        </p:nvSpPr>
        <p:spPr bwMode="auto">
          <a:xfrm>
            <a:off x="1630954" y="3909154"/>
            <a:ext cx="4041899" cy="123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80000" rIns="180000" bIns="180000" numCol="1" rtlCol="0" anchor="t" anchorCtr="0" compatLnSpc="1">
            <a:prstTxWarp prst="textNoShape">
              <a:avLst/>
            </a:prstTxWarp>
          </a:bodyPr>
          <a:lstStyle>
            <a:lvl1pPr marL="0" indent="0" algn="l" defTabSz="-13873163" rtl="0" eaLnBrk="1" fontAlgn="base" hangingPunct="1">
              <a:spcBef>
                <a:spcPct val="20000"/>
              </a:spcBef>
              <a:spcAft>
                <a:spcPct val="0"/>
              </a:spcAft>
              <a:buSzPct val="120000"/>
              <a:buFont typeface="Arial" panose="020B0604020202020204" pitchFamily="34" charset="0"/>
              <a:buNone/>
              <a:defRPr sz="1400">
                <a:solidFill>
                  <a:schemeClr val="tx2"/>
                </a:solidFill>
                <a:latin typeface="Poppins" pitchFamily="2" charset="77"/>
                <a:ea typeface="+mn-ea"/>
                <a:cs typeface="Poppins" pitchFamily="2" charset="77"/>
              </a:defRPr>
            </a:lvl1pPr>
            <a:lvl2pPr marL="457200" indent="0" algn="l" defTabSz="-13873163" rtl="0" eaLnBrk="1" fontAlgn="base" hangingPunct="1">
              <a:spcBef>
                <a:spcPct val="20000"/>
              </a:spcBef>
              <a:spcAft>
                <a:spcPct val="0"/>
              </a:spcAft>
              <a:buFont typeface="Wingdings" pitchFamily="2" charset="2"/>
              <a:buNone/>
              <a:defRPr sz="2000">
                <a:solidFill>
                  <a:schemeClr val="bg1"/>
                </a:solidFill>
                <a:latin typeface="Poppins" pitchFamily="2" charset="77"/>
                <a:cs typeface="Poppins" pitchFamily="2" charset="77"/>
              </a:defRPr>
            </a:lvl2pPr>
            <a:lvl3pPr marL="914400" indent="0" algn="l" defTabSz="-13873163" rtl="0" eaLnBrk="1" fontAlgn="base" hangingPunct="1">
              <a:spcBef>
                <a:spcPct val="20000"/>
              </a:spcBef>
              <a:spcAft>
                <a:spcPct val="0"/>
              </a:spcAft>
              <a:buFont typeface="Wingdings" pitchFamily="2" charset="2"/>
              <a:buNone/>
              <a:defRPr sz="2000">
                <a:solidFill>
                  <a:schemeClr val="bg1"/>
                </a:solidFill>
                <a:latin typeface="Poppins" pitchFamily="2" charset="77"/>
                <a:cs typeface="Poppins" pitchFamily="2" charset="77"/>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panose="020B0604020202020204" pitchFamily="34"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r>
              <a:rPr lang="en-GB" sz="1600" i="0" kern="0">
                <a:solidFill>
                  <a:schemeClr val="bg1"/>
                </a:solidFill>
              </a:rPr>
              <a:t>Some mention their disability in the application as they feel they have no choice.</a:t>
            </a:r>
          </a:p>
        </p:txBody>
      </p:sp>
      <p:sp>
        <p:nvSpPr>
          <p:cNvPr id="28" name="Content Placeholder 1">
            <a:extLst>
              <a:ext uri="{FF2B5EF4-FFF2-40B4-BE49-F238E27FC236}">
                <a16:creationId xmlns:a16="http://schemas.microsoft.com/office/drawing/2014/main" id="{40097A0E-0338-6FE6-93C0-0C940419E5F2}"/>
              </a:ext>
            </a:extLst>
          </p:cNvPr>
          <p:cNvSpPr txBox="1">
            <a:spLocks/>
          </p:cNvSpPr>
          <p:nvPr/>
        </p:nvSpPr>
        <p:spPr bwMode="auto">
          <a:xfrm>
            <a:off x="5791654" y="3470538"/>
            <a:ext cx="6043051" cy="248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08000" rIns="180000" bIns="180000" numCol="1" rtlCol="0" anchor="t"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400">
                <a:solidFill>
                  <a:schemeClr val="tx2"/>
                </a:solidFill>
                <a:latin typeface="Poppins" pitchFamily="2" charset="77"/>
                <a:ea typeface="+mn-ea"/>
                <a:cs typeface="Poppins" pitchFamily="2" charset="77"/>
              </a:defRPr>
            </a:lvl1pPr>
            <a:lvl2pPr marL="457200" indent="0" algn="l" defTabSz="-13873163" rtl="0" fontAlgn="base">
              <a:spcBef>
                <a:spcPct val="20000"/>
              </a:spcBef>
              <a:spcAft>
                <a:spcPct val="0"/>
              </a:spcAft>
              <a:buFont typeface="Wingdings" pitchFamily="2" charset="2"/>
              <a:buNone/>
              <a:defRPr sz="2000">
                <a:solidFill>
                  <a:schemeClr val="tx2"/>
                </a:solidFill>
                <a:latin typeface="Poppins" pitchFamily="2" charset="77"/>
                <a:cs typeface="Poppins" pitchFamily="2" charset="77"/>
              </a:defRPr>
            </a:lvl2pPr>
            <a:lvl3pPr marL="914400" indent="0" algn="l" defTabSz="-13873163" rtl="0" fontAlgn="base">
              <a:spcBef>
                <a:spcPct val="20000"/>
              </a:spcBef>
              <a:spcAft>
                <a:spcPct val="0"/>
              </a:spcAft>
              <a:buFont typeface="Wingdings" pitchFamily="2" charset="2"/>
              <a:buNone/>
              <a:defRPr sz="2000">
                <a:solidFill>
                  <a:schemeClr val="tx2"/>
                </a:solidFill>
                <a:latin typeface="Poppins" pitchFamily="2" charset="77"/>
                <a:cs typeface="Poppins" pitchFamily="2" charset="77"/>
              </a:defRPr>
            </a:lvl3pPr>
            <a:lvl4pPr marL="1371600" indent="0" algn="l" defTabSz="-13873163" rtl="0" fontAlgn="base">
              <a:spcBef>
                <a:spcPct val="20000"/>
              </a:spcBef>
              <a:spcAft>
                <a:spcPct val="0"/>
              </a:spcAft>
              <a:buNone/>
              <a:defRPr sz="2000">
                <a:solidFill>
                  <a:schemeClr val="tx1"/>
                </a:solidFill>
                <a:latin typeface="+mn-lt"/>
                <a:cs typeface="Calibri" pitchFamily="34" charset="0"/>
              </a:defRPr>
            </a:lvl4pPr>
            <a:lvl5pPr marL="1828800" indent="0" algn="l" defTabSz="-13873163" rtl="0" fontAlgn="base">
              <a:spcBef>
                <a:spcPct val="20000"/>
              </a:spcBef>
              <a:spcAft>
                <a:spcPct val="0"/>
              </a:spcAft>
              <a:buFont typeface="Arial" panose="020B0604020202020204" pitchFamily="34"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pPr eaLnBrk="1" hangingPunct="1"/>
            <a:r>
              <a:rPr lang="en-GB" i="0" kern="0">
                <a:solidFill>
                  <a:srgbClr val="28325A"/>
                </a:solidFill>
                <a:latin typeface="Poppins"/>
                <a:cs typeface="Poppins"/>
              </a:rPr>
              <a:t>Some graduates with assistive aids, such as mobility devices, noted that their disability would be evident in an in-person interview or assessment.  </a:t>
            </a:r>
            <a:endParaRPr lang="en-GB" i="0" kern="0">
              <a:solidFill>
                <a:srgbClr val="28325A"/>
              </a:solidFill>
            </a:endParaRPr>
          </a:p>
          <a:p>
            <a:pPr eaLnBrk="1" hangingPunct="1"/>
            <a:r>
              <a:rPr lang="en-GB" i="0" kern="0">
                <a:solidFill>
                  <a:srgbClr val="28325A"/>
                </a:solidFill>
                <a:latin typeface="Poppins"/>
                <a:cs typeface="Poppins"/>
              </a:rPr>
              <a:t>Some users of assistive technologies (AT) believed they may need assistance in a remote interview, especially if they were less confident with their AT. Attitudes varied across participants.</a:t>
            </a:r>
          </a:p>
          <a:p>
            <a:pPr eaLnBrk="1" hangingPunct="1"/>
            <a:r>
              <a:rPr lang="en-GB" i="0" kern="0">
                <a:solidFill>
                  <a:srgbClr val="28325A"/>
                </a:solidFill>
              </a:rPr>
              <a:t>Many who felt that the conversation would be forced at some stage in the application process believed that they would have more power over framing their disability if they could choose when to begin the discussion.</a:t>
            </a:r>
          </a:p>
          <a:p>
            <a:pPr eaLnBrk="1" hangingPunct="1"/>
            <a:endParaRPr lang="en-GB" i="0" kern="0">
              <a:solidFill>
                <a:srgbClr val="28325A"/>
              </a:solidFill>
            </a:endParaRPr>
          </a:p>
        </p:txBody>
      </p:sp>
      <p:grpSp>
        <p:nvGrpSpPr>
          <p:cNvPr id="29" name="Group 28">
            <a:extLst>
              <a:ext uri="{FF2B5EF4-FFF2-40B4-BE49-F238E27FC236}">
                <a16:creationId xmlns:a16="http://schemas.microsoft.com/office/drawing/2014/main" id="{EBBD2F79-3D54-CC09-B65F-ED15FAC7DD40}"/>
              </a:ext>
              <a:ext uri="{C183D7F6-B498-43B3-948B-1728B52AA6E4}">
                <adec:decorative xmlns:adec="http://schemas.microsoft.com/office/drawing/2017/decorative" val="1"/>
              </a:ext>
            </a:extLst>
          </p:cNvPr>
          <p:cNvGrpSpPr>
            <a:grpSpLocks noChangeAspect="1"/>
          </p:cNvGrpSpPr>
          <p:nvPr/>
        </p:nvGrpSpPr>
        <p:grpSpPr>
          <a:xfrm>
            <a:off x="981745" y="4109966"/>
            <a:ext cx="579890" cy="576234"/>
            <a:chOff x="3213975" y="4819445"/>
            <a:chExt cx="900971" cy="895291"/>
          </a:xfrm>
        </p:grpSpPr>
        <p:pic>
          <p:nvPicPr>
            <p:cNvPr id="30" name="Picture 29">
              <a:extLst>
                <a:ext uri="{FF2B5EF4-FFF2-40B4-BE49-F238E27FC236}">
                  <a16:creationId xmlns:a16="http://schemas.microsoft.com/office/drawing/2014/main" id="{E78C488E-2C12-555A-5CA2-A40C297D5C0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31" name="Picture 30">
              <a:extLst>
                <a:ext uri="{FF2B5EF4-FFF2-40B4-BE49-F238E27FC236}">
                  <a16:creationId xmlns:a16="http://schemas.microsoft.com/office/drawing/2014/main" id="{D348C2DB-F15F-1F49-680B-F9D3769B9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32" name="Straight Arrow Connector 31">
              <a:extLst>
                <a:ext uri="{FF2B5EF4-FFF2-40B4-BE49-F238E27FC236}">
                  <a16:creationId xmlns:a16="http://schemas.microsoft.com/office/drawing/2014/main" id="{08520526-8D37-C7B0-F24D-CCA702EE64AA}"/>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1E358B32-9E80-78C5-1CCB-7F02E99483E5}"/>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15BC73A2-ADE0-7319-6A68-DB5240BF4D8F}"/>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35" name="Rectangle 34">
            <a:extLst>
              <a:ext uri="{FF2B5EF4-FFF2-40B4-BE49-F238E27FC236}">
                <a16:creationId xmlns:a16="http://schemas.microsoft.com/office/drawing/2014/main" id="{06DC4B82-7394-1021-3A72-B6245D0AFE97}"/>
              </a:ext>
              <a:ext uri="{C183D7F6-B498-43B3-948B-1728B52AA6E4}">
                <adec:decorative xmlns:adec="http://schemas.microsoft.com/office/drawing/2017/decorative" val="1"/>
              </a:ext>
            </a:extLst>
          </p:cNvPr>
          <p:cNvSpPr/>
          <p:nvPr/>
        </p:nvSpPr>
        <p:spPr bwMode="auto">
          <a:xfrm>
            <a:off x="5789084" y="2028421"/>
            <a:ext cx="6110242" cy="1343781"/>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pPr>
              <a:spcBef>
                <a:spcPts val="600"/>
              </a:spcBef>
            </a:pPr>
            <a:endParaRPr lang="en-GB" sz="1400" i="0">
              <a:solidFill>
                <a:srgbClr val="28325A"/>
              </a:solidFill>
              <a:latin typeface="Poppins" panose="00000500000000000000" pitchFamily="2" charset="0"/>
              <a:cs typeface="Poppins" panose="00000500000000000000" pitchFamily="2" charset="0"/>
            </a:endParaRPr>
          </a:p>
        </p:txBody>
      </p:sp>
      <p:grpSp>
        <p:nvGrpSpPr>
          <p:cNvPr id="36" name="Group 35">
            <a:extLst>
              <a:ext uri="{FF2B5EF4-FFF2-40B4-BE49-F238E27FC236}">
                <a16:creationId xmlns:a16="http://schemas.microsoft.com/office/drawing/2014/main" id="{BD0410DC-91DA-2D58-6C28-ABFD37A6C4F0}"/>
              </a:ext>
              <a:ext uri="{C183D7F6-B498-43B3-948B-1728B52AA6E4}">
                <adec:decorative xmlns:adec="http://schemas.microsoft.com/office/drawing/2017/decorative" val="1"/>
              </a:ext>
            </a:extLst>
          </p:cNvPr>
          <p:cNvGrpSpPr>
            <a:grpSpLocks noChangeAspect="1"/>
          </p:cNvGrpSpPr>
          <p:nvPr/>
        </p:nvGrpSpPr>
        <p:grpSpPr>
          <a:xfrm>
            <a:off x="981744" y="2351386"/>
            <a:ext cx="579890" cy="576234"/>
            <a:chOff x="3213975" y="4819445"/>
            <a:chExt cx="900971" cy="895291"/>
          </a:xfrm>
        </p:grpSpPr>
        <p:pic>
          <p:nvPicPr>
            <p:cNvPr id="37" name="Picture 36">
              <a:extLst>
                <a:ext uri="{FF2B5EF4-FFF2-40B4-BE49-F238E27FC236}">
                  <a16:creationId xmlns:a16="http://schemas.microsoft.com/office/drawing/2014/main" id="{764C2B3D-5F67-EB1D-7BBB-9F62328CE8C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38" name="Picture 37">
              <a:extLst>
                <a:ext uri="{FF2B5EF4-FFF2-40B4-BE49-F238E27FC236}">
                  <a16:creationId xmlns:a16="http://schemas.microsoft.com/office/drawing/2014/main" id="{9B44EF42-0663-450B-AD44-E92303CD52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39" name="Straight Arrow Connector 38">
              <a:extLst>
                <a:ext uri="{FF2B5EF4-FFF2-40B4-BE49-F238E27FC236}">
                  <a16:creationId xmlns:a16="http://schemas.microsoft.com/office/drawing/2014/main" id="{B8954855-6AA5-BE31-E126-AEB8F55C6DF3}"/>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E10AE9AD-BCCE-DBA8-A10B-A35BAFE61C66}"/>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19C2560C-DAAD-4158-D207-4FD89A4CCC16}"/>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42" name="Rectangle 41">
            <a:extLst>
              <a:ext uri="{FF2B5EF4-FFF2-40B4-BE49-F238E27FC236}">
                <a16:creationId xmlns:a16="http://schemas.microsoft.com/office/drawing/2014/main" id="{10E74B77-D0A9-D5EC-7D41-A74333CCBE28}"/>
              </a:ext>
              <a:ext uri="{C183D7F6-B498-43B3-948B-1728B52AA6E4}">
                <adec:decorative xmlns:adec="http://schemas.microsoft.com/office/drawing/2017/decorative" val="1"/>
              </a:ext>
            </a:extLst>
          </p:cNvPr>
          <p:cNvSpPr/>
          <p:nvPr/>
        </p:nvSpPr>
        <p:spPr bwMode="auto">
          <a:xfrm>
            <a:off x="5744765" y="3454234"/>
            <a:ext cx="6154561" cy="2503785"/>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pPr>
              <a:spcBef>
                <a:spcPts val="600"/>
              </a:spcBef>
            </a:pPr>
            <a:endParaRPr lang="en-GB" sz="14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26</a:t>
            </a:fld>
            <a:endParaRPr lang="en-GB"/>
          </a:p>
        </p:txBody>
      </p:sp>
    </p:spTree>
    <p:extLst>
      <p:ext uri="{BB962C8B-B14F-4D97-AF65-F5344CB8AC3E}">
        <p14:creationId xmlns:p14="http://schemas.microsoft.com/office/powerpoint/2010/main" val="396877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Applications: Discussing disability</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1" y="1312108"/>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Many graduates felt it was best to wait as long as possible to mention &amp; frame their disability.  Professionals advised mentioning disability at the moment it was beneficial. </a:t>
            </a:r>
          </a:p>
        </p:txBody>
      </p:sp>
      <p:sp>
        <p:nvSpPr>
          <p:cNvPr id="3" name="Speech Bubble: Rectangle with Corners Rounded 14">
            <a:extLst>
              <a:ext uri="{FF2B5EF4-FFF2-40B4-BE49-F238E27FC236}">
                <a16:creationId xmlns:a16="http://schemas.microsoft.com/office/drawing/2014/main" id="{5330F0BC-49F1-293C-019E-F7C23B64E921}"/>
              </a:ext>
            </a:extLst>
          </p:cNvPr>
          <p:cNvSpPr/>
          <p:nvPr/>
        </p:nvSpPr>
        <p:spPr>
          <a:xfrm>
            <a:off x="827475" y="2099734"/>
            <a:ext cx="4104743" cy="3680177"/>
          </a:xfrm>
          <a:prstGeom prst="wedgeRoundRectCallout">
            <a:avLst>
              <a:gd name="adj1" fmla="val -4383"/>
              <a:gd name="adj2" fmla="val 59577"/>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i="0">
              <a:solidFill>
                <a:srgbClr val="28325A"/>
              </a:solidFill>
              <a:latin typeface="Poppins" pitchFamily="2" charset="77"/>
              <a:cs typeface="Poppins" pitchFamily="2" charset="77"/>
            </a:endParaRPr>
          </a:p>
          <a:p>
            <a:r>
              <a:rPr lang="en-GB" sz="1400" i="0">
                <a:solidFill>
                  <a:srgbClr val="28325A"/>
                </a:solidFill>
                <a:latin typeface="Poppins" pitchFamily="2" charset="77"/>
                <a:cs typeface="Poppins" pitchFamily="2" charset="77"/>
              </a:rPr>
              <a:t>“I had an experience where I went to a job interview in person and when the interviewer saw my walking stick, they switched off, just completely. I saw it happen….</a:t>
            </a:r>
          </a:p>
          <a:p>
            <a:pPr>
              <a:spcBef>
                <a:spcPts val="600"/>
              </a:spcBef>
            </a:pPr>
            <a:r>
              <a:rPr lang="en-GB" sz="1400" i="0">
                <a:solidFill>
                  <a:srgbClr val="28325A"/>
                </a:solidFill>
                <a:latin typeface="Poppins" pitchFamily="2" charset="77"/>
                <a:cs typeface="Poppins" pitchFamily="2" charset="77"/>
              </a:rPr>
              <a:t>Later in looking for jobs, I started going, ‘maybe I'm not going to get a job if I talk about my disability, or if I say which things are difficult for me.’”</a:t>
            </a:r>
          </a:p>
          <a:p>
            <a:endParaRPr lang="en-GB" sz="1200" i="0">
              <a:solidFill>
                <a:srgbClr val="28325A"/>
              </a:solidFill>
              <a:latin typeface="Poppins" pitchFamily="2" charset="77"/>
              <a:cs typeface="Poppins" pitchFamily="2" charset="77"/>
            </a:endParaRPr>
          </a:p>
          <a:p>
            <a:pPr algn="r"/>
            <a:r>
              <a:rPr lang="en-GB" sz="1200" i="0">
                <a:solidFill>
                  <a:srgbClr val="28325A"/>
                </a:solidFill>
                <a:latin typeface="Poppins" pitchFamily="2" charset="77"/>
                <a:cs typeface="Poppins" pitchFamily="2" charset="77"/>
              </a:rPr>
              <a:t>- Female, 26-30, mobility impairment, wheelchair and walking stick user</a:t>
            </a:r>
          </a:p>
          <a:p>
            <a:pPr algn="r"/>
            <a:endParaRPr lang="en-GB" sz="1200" i="0">
              <a:solidFill>
                <a:srgbClr val="28325A"/>
              </a:solidFill>
              <a:latin typeface="Poppins" pitchFamily="2" charset="77"/>
              <a:cs typeface="Poppins" pitchFamily="2" charset="77"/>
            </a:endParaRPr>
          </a:p>
          <a:p>
            <a:endParaRPr lang="en-GB" sz="1200" i="0">
              <a:solidFill>
                <a:srgbClr val="28325A"/>
              </a:solidFill>
              <a:latin typeface="Poppins" pitchFamily="2" charset="77"/>
              <a:cs typeface="Poppins" pitchFamily="2" charset="77"/>
            </a:endParaRPr>
          </a:p>
        </p:txBody>
      </p:sp>
      <p:sp>
        <p:nvSpPr>
          <p:cNvPr id="6" name="Speech Bubble: Rectangle with Corners Rounded 14">
            <a:extLst>
              <a:ext uri="{FF2B5EF4-FFF2-40B4-BE49-F238E27FC236}">
                <a16:creationId xmlns:a16="http://schemas.microsoft.com/office/drawing/2014/main" id="{6B773AB9-FEDB-3F5D-3CE5-DE549C6CF780}"/>
              </a:ext>
            </a:extLst>
          </p:cNvPr>
          <p:cNvSpPr/>
          <p:nvPr/>
        </p:nvSpPr>
        <p:spPr>
          <a:xfrm>
            <a:off x="5206344" y="2099735"/>
            <a:ext cx="6397207" cy="1329265"/>
          </a:xfrm>
          <a:prstGeom prst="wedgeRoundRectCallout">
            <a:avLst>
              <a:gd name="adj1" fmla="val 3121"/>
              <a:gd name="adj2" fmla="val 69886"/>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itchFamily="2" charset="77"/>
                <a:cs typeface="Poppins" pitchFamily="2" charset="77"/>
              </a:rPr>
              <a:t>“I think, why would you mention it if you don't need to? If someone's going to treat you badly, why give them an opportunity to?”</a:t>
            </a:r>
          </a:p>
          <a:p>
            <a:endParaRPr lang="en-GB" sz="1200" i="0">
              <a:solidFill>
                <a:srgbClr val="28325A"/>
              </a:solidFill>
              <a:latin typeface="Poppins" pitchFamily="2" charset="77"/>
              <a:cs typeface="Poppins" pitchFamily="2" charset="77"/>
            </a:endParaRPr>
          </a:p>
          <a:p>
            <a:pPr algn="r"/>
            <a:r>
              <a:rPr lang="en-GB" sz="1200" i="0">
                <a:solidFill>
                  <a:srgbClr val="28325A"/>
                </a:solidFill>
                <a:latin typeface="Poppins" pitchFamily="2" charset="77"/>
                <a:cs typeface="Poppins" pitchFamily="2" charset="77"/>
              </a:rPr>
              <a:t>-Female, 26-30, autistic, blind, cane user</a:t>
            </a:r>
          </a:p>
        </p:txBody>
      </p:sp>
      <p:sp>
        <p:nvSpPr>
          <p:cNvPr id="7" name="Speech Bubble: Rectangle with Corners Rounded 14">
            <a:extLst>
              <a:ext uri="{FF2B5EF4-FFF2-40B4-BE49-F238E27FC236}">
                <a16:creationId xmlns:a16="http://schemas.microsoft.com/office/drawing/2014/main" id="{2C9102B6-4754-E92E-1FF7-1270B249A014}"/>
              </a:ext>
            </a:extLst>
          </p:cNvPr>
          <p:cNvSpPr/>
          <p:nvPr/>
        </p:nvSpPr>
        <p:spPr>
          <a:xfrm>
            <a:off x="5206342" y="3813192"/>
            <a:ext cx="6397209" cy="2294288"/>
          </a:xfrm>
          <a:prstGeom prst="wedgeRoundRectCallout">
            <a:avLst>
              <a:gd name="adj1" fmla="val -4230"/>
              <a:gd name="adj2" fmla="val -57850"/>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GB" sz="1400" i="0">
                <a:solidFill>
                  <a:srgbClr val="28325A"/>
                </a:solidFill>
                <a:effectLst/>
                <a:latin typeface="Poppins" pitchFamily="2" charset="77"/>
                <a:ea typeface="Calibri" panose="020F0502020204030204" pitchFamily="34" charset="0"/>
                <a:cs typeface="Poppins" pitchFamily="2" charset="77"/>
              </a:rPr>
              <a:t>“The advice we give is: mention your disability at the point at which it's beneficial for you to do so. For example, if you need adjustments in the recruitment process, then you're probably better off asking for them, because if it's not given, you're going to be at a disadvantage from the start. But if you don't need an adjustment in the recruitment process, it may be that you decide not to mention it until the job offer.  It’s up to the individual.”</a:t>
            </a:r>
          </a:p>
          <a:p>
            <a:pPr algn="r">
              <a:lnSpc>
                <a:spcPct val="107000"/>
              </a:lnSpc>
              <a:spcAft>
                <a:spcPts val="600"/>
              </a:spcAft>
            </a:pPr>
            <a:r>
              <a:rPr lang="en-GB" sz="1200" i="0">
                <a:solidFill>
                  <a:srgbClr val="28325A"/>
                </a:solidFill>
                <a:effectLst/>
                <a:latin typeface="Poppins" pitchFamily="2" charset="77"/>
                <a:ea typeface="Calibri" panose="020F0502020204030204" pitchFamily="34" charset="0"/>
                <a:cs typeface="Poppins" pitchFamily="2" charset="77"/>
              </a:rPr>
              <a:t>-Professional at </a:t>
            </a:r>
            <a:r>
              <a:rPr lang="en-GB" sz="1200" i="0" err="1">
                <a:solidFill>
                  <a:srgbClr val="28325A"/>
                </a:solidFill>
                <a:effectLst/>
                <a:latin typeface="Poppins" pitchFamily="2" charset="77"/>
                <a:ea typeface="Calibri" panose="020F0502020204030204" pitchFamily="34" charset="0"/>
                <a:cs typeface="Poppins" pitchFamily="2" charset="77"/>
              </a:rPr>
              <a:t>Evenbreak</a:t>
            </a:r>
            <a:r>
              <a:rPr lang="en-GB" sz="1200" i="0">
                <a:solidFill>
                  <a:srgbClr val="28325A"/>
                </a:solidFill>
                <a:effectLst/>
                <a:latin typeface="Poppins" pitchFamily="2" charset="77"/>
                <a:ea typeface="Calibri" panose="020F0502020204030204" pitchFamily="34" charset="0"/>
                <a:cs typeface="Poppins" pitchFamily="2" charset="77"/>
              </a:rPr>
              <a:t>, a jobs board connecting disabled job-seekers with inclusive employers</a:t>
            </a:r>
            <a:endParaRPr lang="en-GB" sz="1400" i="0">
              <a:solidFill>
                <a:srgbClr val="28325A"/>
              </a:solidFill>
              <a:effectLst/>
              <a:latin typeface="Poppins" pitchFamily="2" charset="77"/>
              <a:ea typeface="Calibri" panose="020F0502020204030204" pitchFamily="34" charset="0"/>
              <a:cs typeface="Poppins" pitchFamily="2" charset="77"/>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27</a:t>
            </a:fld>
            <a:endParaRPr lang="en-GB"/>
          </a:p>
        </p:txBody>
      </p:sp>
    </p:spTree>
    <p:extLst>
      <p:ext uri="{BB962C8B-B14F-4D97-AF65-F5344CB8AC3E}">
        <p14:creationId xmlns:p14="http://schemas.microsoft.com/office/powerpoint/2010/main" val="2944563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98F114-243E-1833-103C-CB209CA9D48D}"/>
              </a:ext>
            </a:extLst>
          </p:cNvPr>
          <p:cNvSpPr>
            <a:spLocks noGrp="1"/>
          </p:cNvSpPr>
          <p:nvPr>
            <p:ph type="title"/>
          </p:nvPr>
        </p:nvSpPr>
        <p:spPr>
          <a:xfrm>
            <a:off x="827474" y="482729"/>
            <a:ext cx="11364526" cy="454868"/>
          </a:xfrm>
        </p:spPr>
        <p:txBody>
          <a:bodyPr/>
          <a:lstStyle/>
          <a:p>
            <a:r>
              <a:rPr lang="en-GB" sz="2200"/>
              <a:t>Assessments: Methods used today</a:t>
            </a:r>
          </a:p>
        </p:txBody>
      </p:sp>
      <p:sp>
        <p:nvSpPr>
          <p:cNvPr id="11" name="TextBox 10">
            <a:extLst>
              <a:ext uri="{FF2B5EF4-FFF2-40B4-BE49-F238E27FC236}">
                <a16:creationId xmlns:a16="http://schemas.microsoft.com/office/drawing/2014/main" id="{1B5A8ACD-C2FE-D506-ADA6-1012BEC1B417}"/>
              </a:ext>
            </a:extLst>
          </p:cNvPr>
          <p:cNvSpPr txBox="1"/>
          <p:nvPr/>
        </p:nvSpPr>
        <p:spPr>
          <a:xfrm>
            <a:off x="827474" y="1313167"/>
            <a:ext cx="11251236"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Some assessments used today create more significant barriers for disabled graduates</a:t>
            </a:r>
          </a:p>
        </p:txBody>
      </p:sp>
      <p:sp>
        <p:nvSpPr>
          <p:cNvPr id="38" name="Rectangle 37">
            <a:extLst>
              <a:ext uri="{FF2B5EF4-FFF2-40B4-BE49-F238E27FC236}">
                <a16:creationId xmlns:a16="http://schemas.microsoft.com/office/drawing/2014/main" id="{E0B056FC-4ECE-6AE6-1780-8DCACD83F7FB}"/>
              </a:ext>
              <a:ext uri="{C183D7F6-B498-43B3-948B-1728B52AA6E4}">
                <adec:decorative xmlns:adec="http://schemas.microsoft.com/office/drawing/2017/decorative" val="0"/>
              </a:ext>
            </a:extLst>
          </p:cNvPr>
          <p:cNvSpPr/>
          <p:nvPr/>
        </p:nvSpPr>
        <p:spPr bwMode="auto">
          <a:xfrm>
            <a:off x="857141" y="1796900"/>
            <a:ext cx="4111433" cy="1645161"/>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indent="801688"/>
            <a:r>
              <a:rPr lang="en-GB" sz="1600" i="0">
                <a:solidFill>
                  <a:schemeClr val="bg1"/>
                </a:solidFill>
                <a:latin typeface="Poppins" pitchFamily="2" charset="77"/>
                <a:cs typeface="Poppins" pitchFamily="2" charset="77"/>
              </a:rPr>
              <a:t>Psychometric tests</a:t>
            </a:r>
          </a:p>
        </p:txBody>
      </p:sp>
      <p:sp>
        <p:nvSpPr>
          <p:cNvPr id="39" name="Rectangle 38">
            <a:extLst>
              <a:ext uri="{FF2B5EF4-FFF2-40B4-BE49-F238E27FC236}">
                <a16:creationId xmlns:a16="http://schemas.microsoft.com/office/drawing/2014/main" id="{0F3E0858-90BB-F9C6-EC66-E1CB92AED6C4}"/>
              </a:ext>
            </a:extLst>
          </p:cNvPr>
          <p:cNvSpPr/>
          <p:nvPr/>
        </p:nvSpPr>
        <p:spPr bwMode="auto">
          <a:xfrm>
            <a:off x="4968574" y="1817860"/>
            <a:ext cx="6905508" cy="1624201"/>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anose="00000500000000000000" pitchFamily="2" charset="0"/>
                <a:cs typeface="Poppins" panose="00000500000000000000" pitchFamily="2" charset="0"/>
              </a:rPr>
              <a:t>Psychometric tests are in widespread use for job applications.  Graduates told us about significant (even application-ending) frictions they encountered with these tests.  Visually impaired applicants reported that alternative formats appear not to be available from test vendors.  For autistic candidates, the goal of some psychometric tests - to place the candidate under pressure and see their rapid response – felt like a tactic ensuring that their approaches to thinking and working were screened out. </a:t>
            </a:r>
          </a:p>
        </p:txBody>
      </p:sp>
      <p:grpSp>
        <p:nvGrpSpPr>
          <p:cNvPr id="40" name="Group 39">
            <a:extLst>
              <a:ext uri="{FF2B5EF4-FFF2-40B4-BE49-F238E27FC236}">
                <a16:creationId xmlns:a16="http://schemas.microsoft.com/office/drawing/2014/main" id="{036FE58D-62B8-1208-E1E9-40D8047219FC}"/>
              </a:ext>
              <a:ext uri="{C183D7F6-B498-43B3-948B-1728B52AA6E4}">
                <adec:decorative xmlns:adec="http://schemas.microsoft.com/office/drawing/2017/decorative" val="1"/>
              </a:ext>
            </a:extLst>
          </p:cNvPr>
          <p:cNvGrpSpPr>
            <a:grpSpLocks noChangeAspect="1"/>
          </p:cNvGrpSpPr>
          <p:nvPr/>
        </p:nvGrpSpPr>
        <p:grpSpPr>
          <a:xfrm>
            <a:off x="1011301" y="2288634"/>
            <a:ext cx="577356" cy="573716"/>
            <a:chOff x="3213975" y="4819445"/>
            <a:chExt cx="900971" cy="895291"/>
          </a:xfrm>
        </p:grpSpPr>
        <p:pic>
          <p:nvPicPr>
            <p:cNvPr id="41" name="Picture 40">
              <a:extLst>
                <a:ext uri="{FF2B5EF4-FFF2-40B4-BE49-F238E27FC236}">
                  <a16:creationId xmlns:a16="http://schemas.microsoft.com/office/drawing/2014/main" id="{F11F7417-038C-8BDA-2801-F30BBA70EBB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42" name="Picture 41">
              <a:extLst>
                <a:ext uri="{FF2B5EF4-FFF2-40B4-BE49-F238E27FC236}">
                  <a16:creationId xmlns:a16="http://schemas.microsoft.com/office/drawing/2014/main" id="{D5F743AF-D8F2-92CA-4208-1F2760651D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43" name="Straight Arrow Connector 42">
              <a:extLst>
                <a:ext uri="{FF2B5EF4-FFF2-40B4-BE49-F238E27FC236}">
                  <a16:creationId xmlns:a16="http://schemas.microsoft.com/office/drawing/2014/main" id="{D4A213C6-19D0-377F-2DEB-5D94C29543B6}"/>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DB89859C-A9D7-1830-C79D-3D657F850937}"/>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ADE11FE8-CC66-BA1F-AE9B-B6931B3884A0}"/>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46" name="Rectangle 45">
            <a:extLst>
              <a:ext uri="{FF2B5EF4-FFF2-40B4-BE49-F238E27FC236}">
                <a16:creationId xmlns:a16="http://schemas.microsoft.com/office/drawing/2014/main" id="{70D8825B-2959-6441-0AFB-E9823BF19371}"/>
              </a:ext>
              <a:ext uri="{C183D7F6-B498-43B3-948B-1728B52AA6E4}">
                <adec:decorative xmlns:adec="http://schemas.microsoft.com/office/drawing/2017/decorative" val="0"/>
              </a:ext>
            </a:extLst>
          </p:cNvPr>
          <p:cNvSpPr/>
          <p:nvPr/>
        </p:nvSpPr>
        <p:spPr bwMode="auto">
          <a:xfrm>
            <a:off x="862859" y="3507933"/>
            <a:ext cx="4135265" cy="127080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8038"/>
            <a:r>
              <a:rPr lang="en-GB" sz="1600" i="0">
                <a:solidFill>
                  <a:schemeClr val="bg1"/>
                </a:solidFill>
                <a:latin typeface="Poppins" pitchFamily="2" charset="77"/>
                <a:cs typeface="Poppins" pitchFamily="2" charset="77"/>
              </a:rPr>
              <a:t>Assessment days</a:t>
            </a:r>
          </a:p>
        </p:txBody>
      </p:sp>
      <p:sp>
        <p:nvSpPr>
          <p:cNvPr id="58" name="Rectangle 57">
            <a:extLst>
              <a:ext uri="{FF2B5EF4-FFF2-40B4-BE49-F238E27FC236}">
                <a16:creationId xmlns:a16="http://schemas.microsoft.com/office/drawing/2014/main" id="{01C3A165-0030-1FEE-40CC-62B65EA34BF8}"/>
              </a:ext>
            </a:extLst>
          </p:cNvPr>
          <p:cNvSpPr/>
          <p:nvPr/>
        </p:nvSpPr>
        <p:spPr bwMode="auto">
          <a:xfrm>
            <a:off x="4968574" y="3509797"/>
            <a:ext cx="6905508" cy="1270800"/>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anose="00000500000000000000" pitchFamily="2" charset="0"/>
                <a:cs typeface="Poppins" panose="00000500000000000000" pitchFamily="2" charset="0"/>
              </a:rPr>
              <a:t>Assessment days are often long and filled with group and one-on-one activities.  For autistic candidates and for those with mobility impairments, these conditions impacted their energy levels and, relatedly, their impression of how well they performed. Noisy, busy environments can be tiring for all. Autistic candidates felt they experienced an amplified effect. </a:t>
            </a:r>
          </a:p>
          <a:p>
            <a:endParaRPr lang="en-GB" sz="1400" i="0">
              <a:solidFill>
                <a:srgbClr val="28325A"/>
              </a:solidFill>
              <a:latin typeface="Poppins" panose="00000500000000000000" pitchFamily="2" charset="0"/>
              <a:cs typeface="Poppins" panose="00000500000000000000" pitchFamily="2" charset="0"/>
            </a:endParaRPr>
          </a:p>
        </p:txBody>
      </p:sp>
      <p:grpSp>
        <p:nvGrpSpPr>
          <p:cNvPr id="47" name="Group 46">
            <a:extLst>
              <a:ext uri="{FF2B5EF4-FFF2-40B4-BE49-F238E27FC236}">
                <a16:creationId xmlns:a16="http://schemas.microsoft.com/office/drawing/2014/main" id="{44EA7627-9900-B920-E187-D109D1BA84CE}"/>
              </a:ext>
              <a:ext uri="{C183D7F6-B498-43B3-948B-1728B52AA6E4}">
                <adec:decorative xmlns:adec="http://schemas.microsoft.com/office/drawing/2017/decorative" val="1"/>
              </a:ext>
            </a:extLst>
          </p:cNvPr>
          <p:cNvGrpSpPr>
            <a:grpSpLocks noChangeAspect="1"/>
          </p:cNvGrpSpPr>
          <p:nvPr/>
        </p:nvGrpSpPr>
        <p:grpSpPr>
          <a:xfrm>
            <a:off x="979058" y="3853023"/>
            <a:ext cx="609599" cy="618139"/>
            <a:chOff x="2058059" y="3420154"/>
            <a:chExt cx="900970" cy="913591"/>
          </a:xfrm>
        </p:grpSpPr>
        <p:pic>
          <p:nvPicPr>
            <p:cNvPr id="48" name="Picture 47" descr="A circle with a black background&#10;&#10;Description automatically generated">
              <a:extLst>
                <a:ext uri="{FF2B5EF4-FFF2-40B4-BE49-F238E27FC236}">
                  <a16:creationId xmlns:a16="http://schemas.microsoft.com/office/drawing/2014/main" id="{5E3C76B1-3F01-F5EC-A6CF-6238A4C4FE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49" name="Group 48">
              <a:extLst>
                <a:ext uri="{FF2B5EF4-FFF2-40B4-BE49-F238E27FC236}">
                  <a16:creationId xmlns:a16="http://schemas.microsoft.com/office/drawing/2014/main" id="{52D2FE77-3D79-E318-C57D-E283F22C454C}"/>
                </a:ext>
              </a:extLst>
            </p:cNvPr>
            <p:cNvGrpSpPr/>
            <p:nvPr/>
          </p:nvGrpSpPr>
          <p:grpSpPr>
            <a:xfrm>
              <a:off x="2233079" y="3683535"/>
              <a:ext cx="583119" cy="386831"/>
              <a:chOff x="2233079" y="3683535"/>
              <a:chExt cx="583119" cy="386831"/>
            </a:xfrm>
          </p:grpSpPr>
          <p:pic>
            <p:nvPicPr>
              <p:cNvPr id="50" name="Picture 49">
                <a:extLst>
                  <a:ext uri="{FF2B5EF4-FFF2-40B4-BE49-F238E27FC236}">
                    <a16:creationId xmlns:a16="http://schemas.microsoft.com/office/drawing/2014/main" id="{1E8B21A3-82BA-3250-866A-5C9A90AA20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51" name="Cross 50">
                <a:extLst>
                  <a:ext uri="{FF2B5EF4-FFF2-40B4-BE49-F238E27FC236}">
                    <a16:creationId xmlns:a16="http://schemas.microsoft.com/office/drawing/2014/main" id="{436900C4-CFB0-C3ED-55B6-AD6C5513EA55}"/>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
        <p:nvSpPr>
          <p:cNvPr id="52" name="Rectangle 51">
            <a:extLst>
              <a:ext uri="{FF2B5EF4-FFF2-40B4-BE49-F238E27FC236}">
                <a16:creationId xmlns:a16="http://schemas.microsoft.com/office/drawing/2014/main" id="{6D9F7161-BA82-2F61-CD87-0CFBC7EC0DB7}"/>
              </a:ext>
              <a:ext uri="{C183D7F6-B498-43B3-948B-1728B52AA6E4}">
                <adec:decorative xmlns:adec="http://schemas.microsoft.com/office/drawing/2017/decorative" val="0"/>
              </a:ext>
            </a:extLst>
          </p:cNvPr>
          <p:cNvSpPr/>
          <p:nvPr/>
        </p:nvSpPr>
        <p:spPr bwMode="auto">
          <a:xfrm>
            <a:off x="857141" y="4849691"/>
            <a:ext cx="4135265" cy="127080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727075" indent="73025"/>
            <a:r>
              <a:rPr lang="en-GB" sz="1600" i="0">
                <a:solidFill>
                  <a:schemeClr val="bg1"/>
                </a:solidFill>
                <a:latin typeface="Poppins" pitchFamily="2" charset="77"/>
                <a:cs typeface="Poppins" pitchFamily="2" charset="77"/>
              </a:rPr>
              <a:t>Presentations </a:t>
            </a:r>
          </a:p>
          <a:p>
            <a:pPr marL="727075" indent="73025"/>
            <a:r>
              <a:rPr lang="en-GB" sz="1600" i="0">
                <a:solidFill>
                  <a:schemeClr val="bg1"/>
                </a:solidFill>
                <a:latin typeface="Poppins" pitchFamily="2" charset="77"/>
                <a:cs typeface="Poppins" pitchFamily="2" charset="77"/>
              </a:rPr>
              <a:t>(pre-recorded or in-person)</a:t>
            </a:r>
          </a:p>
        </p:txBody>
      </p:sp>
      <p:grpSp>
        <p:nvGrpSpPr>
          <p:cNvPr id="53" name="Group 52">
            <a:extLst>
              <a:ext uri="{FF2B5EF4-FFF2-40B4-BE49-F238E27FC236}">
                <a16:creationId xmlns:a16="http://schemas.microsoft.com/office/drawing/2014/main" id="{C4ADE288-2FEB-A4A4-D0B5-CFB5E2B93F0E}"/>
              </a:ext>
              <a:ext uri="{C183D7F6-B498-43B3-948B-1728B52AA6E4}">
                <adec:decorative xmlns:adec="http://schemas.microsoft.com/office/drawing/2017/decorative" val="1"/>
              </a:ext>
            </a:extLst>
          </p:cNvPr>
          <p:cNvGrpSpPr>
            <a:grpSpLocks noChangeAspect="1"/>
          </p:cNvGrpSpPr>
          <p:nvPr/>
        </p:nvGrpSpPr>
        <p:grpSpPr>
          <a:xfrm>
            <a:off x="979058" y="5176021"/>
            <a:ext cx="609599" cy="618139"/>
            <a:chOff x="2058059" y="3420154"/>
            <a:chExt cx="900970" cy="913591"/>
          </a:xfrm>
        </p:grpSpPr>
        <p:pic>
          <p:nvPicPr>
            <p:cNvPr id="54" name="Picture 53" descr="A circle with a black background&#10;&#10;Description automatically generated">
              <a:extLst>
                <a:ext uri="{FF2B5EF4-FFF2-40B4-BE49-F238E27FC236}">
                  <a16:creationId xmlns:a16="http://schemas.microsoft.com/office/drawing/2014/main" id="{8EDA8C1D-6C4E-81A1-0817-5A91425995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55" name="Group 54">
              <a:extLst>
                <a:ext uri="{FF2B5EF4-FFF2-40B4-BE49-F238E27FC236}">
                  <a16:creationId xmlns:a16="http://schemas.microsoft.com/office/drawing/2014/main" id="{2BA11EE2-D159-A883-AFD4-B6EC175E71B6}"/>
                </a:ext>
              </a:extLst>
            </p:cNvPr>
            <p:cNvGrpSpPr/>
            <p:nvPr/>
          </p:nvGrpSpPr>
          <p:grpSpPr>
            <a:xfrm>
              <a:off x="2233079" y="3683535"/>
              <a:ext cx="583119" cy="386831"/>
              <a:chOff x="2233079" y="3683535"/>
              <a:chExt cx="583119" cy="386831"/>
            </a:xfrm>
          </p:grpSpPr>
          <p:pic>
            <p:nvPicPr>
              <p:cNvPr id="56" name="Picture 55">
                <a:extLst>
                  <a:ext uri="{FF2B5EF4-FFF2-40B4-BE49-F238E27FC236}">
                    <a16:creationId xmlns:a16="http://schemas.microsoft.com/office/drawing/2014/main" id="{BCD3A86B-A748-AD62-3DEB-BAC465881B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57" name="Cross 56">
                <a:extLst>
                  <a:ext uri="{FF2B5EF4-FFF2-40B4-BE49-F238E27FC236}">
                    <a16:creationId xmlns:a16="http://schemas.microsoft.com/office/drawing/2014/main" id="{B757B059-C978-E1E0-23B1-7BA0D8E701D7}"/>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
        <p:nvSpPr>
          <p:cNvPr id="59" name="Rectangle 58">
            <a:extLst>
              <a:ext uri="{FF2B5EF4-FFF2-40B4-BE49-F238E27FC236}">
                <a16:creationId xmlns:a16="http://schemas.microsoft.com/office/drawing/2014/main" id="{19DDA0D0-BF8C-7DD9-F395-35940FEA4FCB}"/>
              </a:ext>
            </a:extLst>
          </p:cNvPr>
          <p:cNvSpPr/>
          <p:nvPr/>
        </p:nvSpPr>
        <p:spPr bwMode="auto">
          <a:xfrm>
            <a:off x="4992406" y="4853421"/>
            <a:ext cx="6881676" cy="1270800"/>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a:solidFill>
                  <a:srgbClr val="28325A"/>
                </a:solidFill>
                <a:latin typeface="Poppins" panose="00000500000000000000" pitchFamily="2" charset="0"/>
                <a:cs typeface="Poppins" panose="00000500000000000000" pitchFamily="2" charset="0"/>
              </a:rPr>
              <a:t>Overall, graduates reported that pre-assigned presentations worked well for them.  Having a clear set of expectations in advance, and using a format for which adjustments could be made, was appreciated by many.  Some noted that the typical adjustment offered was often more time, which was not always appropriate for a candidate’s access needs. </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28</a:t>
            </a:fld>
            <a:endParaRPr lang="en-GB"/>
          </a:p>
        </p:txBody>
      </p:sp>
    </p:spTree>
    <p:extLst>
      <p:ext uri="{BB962C8B-B14F-4D97-AF65-F5344CB8AC3E}">
        <p14:creationId xmlns:p14="http://schemas.microsoft.com/office/powerpoint/2010/main" val="427618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Assessments: Methods used today</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54673"/>
            <a:ext cx="10871330"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Offering alternative formats is key to making assessments work for disabled candidates</a:t>
            </a:r>
          </a:p>
        </p:txBody>
      </p:sp>
      <p:sp>
        <p:nvSpPr>
          <p:cNvPr id="3" name="Speech Bubble: Rectangle with Corners Rounded 14">
            <a:extLst>
              <a:ext uri="{FF2B5EF4-FFF2-40B4-BE49-F238E27FC236}">
                <a16:creationId xmlns:a16="http://schemas.microsoft.com/office/drawing/2014/main" id="{91CBB47D-842B-296A-E853-1AB10875067A}"/>
              </a:ext>
            </a:extLst>
          </p:cNvPr>
          <p:cNvSpPr/>
          <p:nvPr/>
        </p:nvSpPr>
        <p:spPr>
          <a:xfrm>
            <a:off x="827474" y="2149953"/>
            <a:ext cx="6333347" cy="3253373"/>
          </a:xfrm>
          <a:prstGeom prst="wedgeRoundRectCallout">
            <a:avLst>
              <a:gd name="adj1" fmla="val -6842"/>
              <a:gd name="adj2" fmla="val 62229"/>
              <a:gd name="adj3" fmla="val 16667"/>
            </a:avLst>
          </a:prstGeom>
          <a:solidFill>
            <a:schemeClr val="accent5">
              <a:alpha val="10136"/>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itchFamily="2" charset="77"/>
                <a:cs typeface="Poppins" pitchFamily="2" charset="77"/>
              </a:rPr>
              <a:t>”A lot of graduate schemes have psychometric tests, and sometimes they can be inaccessible. </a:t>
            </a:r>
          </a:p>
          <a:p>
            <a:endParaRPr lang="en-GB" sz="1400" i="0">
              <a:solidFill>
                <a:srgbClr val="28325A"/>
              </a:solidFill>
              <a:latin typeface="Poppins" pitchFamily="2" charset="77"/>
              <a:cs typeface="Poppins" pitchFamily="2" charset="77"/>
            </a:endParaRPr>
          </a:p>
          <a:p>
            <a:r>
              <a:rPr lang="en-GB" sz="1400" i="0">
                <a:solidFill>
                  <a:srgbClr val="28325A"/>
                </a:solidFill>
                <a:latin typeface="Poppins" pitchFamily="2" charset="77"/>
                <a:cs typeface="Poppins" pitchFamily="2" charset="77"/>
              </a:rPr>
              <a:t>If you've got four shapes on a screen and you've got to decipher which is the odd one out, but you can't see the screen, you then can't take part fairly in that recruitment process.  </a:t>
            </a:r>
          </a:p>
          <a:p>
            <a:endParaRPr lang="en-GB" sz="1400" i="0">
              <a:solidFill>
                <a:srgbClr val="28325A"/>
              </a:solidFill>
              <a:latin typeface="Poppins" pitchFamily="2" charset="77"/>
              <a:cs typeface="Poppins" pitchFamily="2" charset="77"/>
            </a:endParaRPr>
          </a:p>
          <a:p>
            <a:r>
              <a:rPr lang="en-GB" sz="1400" i="0">
                <a:solidFill>
                  <a:srgbClr val="28325A"/>
                </a:solidFill>
                <a:latin typeface="Poppins" pitchFamily="2" charset="77"/>
                <a:cs typeface="Poppins" pitchFamily="2" charset="77"/>
              </a:rPr>
              <a:t>That one comes up quite a lot. And based on each individual, the adjustments will be different with that.”</a:t>
            </a:r>
          </a:p>
          <a:p>
            <a:endParaRPr lang="en-GB" sz="1400" i="0">
              <a:solidFill>
                <a:srgbClr val="28325A"/>
              </a:solidFill>
              <a:latin typeface="Poppins" pitchFamily="2" charset="77"/>
              <a:cs typeface="Poppins" pitchFamily="2" charset="77"/>
            </a:endParaRPr>
          </a:p>
          <a:p>
            <a:endParaRPr lang="en-GB" sz="1200" i="0">
              <a:solidFill>
                <a:srgbClr val="28325A"/>
              </a:solidFill>
              <a:latin typeface="Poppins" pitchFamily="2" charset="77"/>
              <a:cs typeface="Poppins" pitchFamily="2" charset="77"/>
            </a:endParaRPr>
          </a:p>
          <a:p>
            <a:pPr algn="r"/>
            <a:r>
              <a:rPr lang="en-GB" sz="1200" i="0">
                <a:solidFill>
                  <a:srgbClr val="28325A"/>
                </a:solidFill>
                <a:effectLst/>
                <a:latin typeface="Poppins" pitchFamily="2" charset="77"/>
                <a:ea typeface="Calibri" panose="020F0502020204030204" pitchFamily="34" charset="0"/>
                <a:cs typeface="Poppins" pitchFamily="2" charset="77"/>
              </a:rPr>
              <a:t> 	- Professional at an organisation supporting blind and visually impaired job seekers</a:t>
            </a:r>
            <a:endParaRPr lang="en-GB" sz="1200" i="0">
              <a:solidFill>
                <a:srgbClr val="28325A"/>
              </a:solidFill>
              <a:latin typeface="Poppins" pitchFamily="2" charset="77"/>
              <a:cs typeface="Poppins" pitchFamily="2" charset="77"/>
            </a:endParaRPr>
          </a:p>
        </p:txBody>
      </p:sp>
      <p:pic>
        <p:nvPicPr>
          <p:cNvPr id="7" name="Picture 6" descr="8 shapes, 7 have visual patterns in them one is blank. ">
            <a:extLst>
              <a:ext uri="{FF2B5EF4-FFF2-40B4-BE49-F238E27FC236}">
                <a16:creationId xmlns:a16="http://schemas.microsoft.com/office/drawing/2014/main" id="{3A36B221-DB33-A72D-2D24-0CDEA436F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56788" y="2162559"/>
            <a:ext cx="3529767" cy="2310057"/>
          </a:xfrm>
          <a:prstGeom prst="rect">
            <a:avLst/>
          </a:prstGeom>
          <a:ln>
            <a:solidFill>
              <a:srgbClr val="28325A"/>
            </a:solidFill>
          </a:ln>
        </p:spPr>
      </p:pic>
      <p:sp>
        <p:nvSpPr>
          <p:cNvPr id="11" name="TextBox 10">
            <a:extLst>
              <a:ext uri="{FF2B5EF4-FFF2-40B4-BE49-F238E27FC236}">
                <a16:creationId xmlns:a16="http://schemas.microsoft.com/office/drawing/2014/main" id="{4D8327BE-2ADD-2961-E7C2-0BC3769BBDBC}"/>
              </a:ext>
            </a:extLst>
          </p:cNvPr>
          <p:cNvSpPr txBox="1"/>
          <p:nvPr/>
        </p:nvSpPr>
        <p:spPr>
          <a:xfrm>
            <a:off x="7656788" y="4695441"/>
            <a:ext cx="3802900" cy="769441"/>
          </a:xfrm>
          <a:prstGeom prst="rect">
            <a:avLst/>
          </a:prstGeom>
          <a:noFill/>
        </p:spPr>
        <p:txBody>
          <a:bodyPr wrap="square">
            <a:spAutoFit/>
          </a:bodyPr>
          <a:lstStyle/>
          <a:p>
            <a:r>
              <a:rPr lang="en-GB" sz="1000" i="0">
                <a:solidFill>
                  <a:srgbClr val="28325A"/>
                </a:solidFill>
                <a:latin typeface="Poppins" panose="00000500000000000000" pitchFamily="2" charset="0"/>
                <a:cs typeface="Poppins" panose="00000500000000000000" pitchFamily="2" charset="0"/>
              </a:rPr>
              <a:t>Image of a psychometric test from the Oxford University Careers Service website. </a:t>
            </a:r>
          </a:p>
          <a:p>
            <a:br>
              <a:rPr lang="en-GB" sz="800" i="0">
                <a:solidFill>
                  <a:srgbClr val="28325A"/>
                </a:solidFill>
                <a:latin typeface="Poppins" panose="00000500000000000000" pitchFamily="2" charset="0"/>
                <a:cs typeface="Poppins" panose="00000500000000000000" pitchFamily="2" charset="0"/>
              </a:rPr>
            </a:br>
            <a:r>
              <a:rPr lang="en-GB" sz="800" i="0">
                <a:solidFill>
                  <a:srgbClr val="28325A"/>
                </a:solidFill>
                <a:latin typeface="Poppins" panose="00000500000000000000" pitchFamily="2" charset="0"/>
                <a:cs typeface="Poppins" panose="00000500000000000000" pitchFamily="2" charset="0"/>
              </a:rPr>
              <a:t>https://</a:t>
            </a:r>
            <a:r>
              <a:rPr lang="en-GB" sz="800" i="0" err="1">
                <a:solidFill>
                  <a:srgbClr val="28325A"/>
                </a:solidFill>
                <a:latin typeface="Poppins" panose="00000500000000000000" pitchFamily="2" charset="0"/>
                <a:cs typeface="Poppins" panose="00000500000000000000" pitchFamily="2" charset="0"/>
              </a:rPr>
              <a:t>www.careers.ox.ac.uk</a:t>
            </a:r>
            <a:r>
              <a:rPr lang="en-GB" sz="800" i="0">
                <a:solidFill>
                  <a:srgbClr val="28325A"/>
                </a:solidFill>
                <a:latin typeface="Poppins" panose="00000500000000000000" pitchFamily="2" charset="0"/>
                <a:cs typeface="Poppins" panose="00000500000000000000" pitchFamily="2" charset="0"/>
              </a:rPr>
              <a:t>/article/free-practice-resources-for-online-recruitment-tests</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29</a:t>
            </a:fld>
            <a:endParaRPr lang="en-GB"/>
          </a:p>
        </p:txBody>
      </p:sp>
    </p:spTree>
    <p:extLst>
      <p:ext uri="{BB962C8B-B14F-4D97-AF65-F5344CB8AC3E}">
        <p14:creationId xmlns:p14="http://schemas.microsoft.com/office/powerpoint/2010/main" val="247888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C146-2FB4-AA20-C50B-E1C20E2A81F8}"/>
              </a:ext>
            </a:extLst>
          </p:cNvPr>
          <p:cNvSpPr>
            <a:spLocks noGrp="1"/>
          </p:cNvSpPr>
          <p:nvPr>
            <p:ph type="title"/>
          </p:nvPr>
        </p:nvSpPr>
        <p:spPr>
          <a:xfrm>
            <a:off x="1457328" y="2989678"/>
            <a:ext cx="9430109" cy="1408680"/>
          </a:xfrm>
        </p:spPr>
        <p:txBody>
          <a:bodyPr/>
          <a:lstStyle/>
          <a:p>
            <a:r>
              <a:rPr lang="en-GB"/>
              <a:t>1. Background and Research Approach</a:t>
            </a:r>
          </a:p>
        </p:txBody>
      </p:sp>
    </p:spTree>
    <p:extLst>
      <p:ext uri="{BB962C8B-B14F-4D97-AF65-F5344CB8AC3E}">
        <p14:creationId xmlns:p14="http://schemas.microsoft.com/office/powerpoint/2010/main" val="3167265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Interviews: Format</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54673"/>
            <a:ext cx="10871330"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Flexibility with interview formats (in-person or online) can benefit many. </a:t>
            </a:r>
          </a:p>
        </p:txBody>
      </p:sp>
      <p:sp>
        <p:nvSpPr>
          <p:cNvPr id="2" name="Rectangle 1">
            <a:extLst>
              <a:ext uri="{FF2B5EF4-FFF2-40B4-BE49-F238E27FC236}">
                <a16:creationId xmlns:a16="http://schemas.microsoft.com/office/drawing/2014/main" id="{BBCB065A-43AF-C851-0BB4-34B3594875B6}"/>
              </a:ext>
              <a:ext uri="{C183D7F6-B498-43B3-948B-1728B52AA6E4}">
                <adec:decorative xmlns:adec="http://schemas.microsoft.com/office/drawing/2017/decorative" val="0"/>
              </a:ext>
            </a:extLst>
          </p:cNvPr>
          <p:cNvSpPr/>
          <p:nvPr/>
        </p:nvSpPr>
        <p:spPr bwMode="auto">
          <a:xfrm>
            <a:off x="681306" y="2082585"/>
            <a:ext cx="3364222" cy="23231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800100" indent="1588"/>
            <a:r>
              <a:rPr lang="en-GB" sz="1600" i="0">
                <a:solidFill>
                  <a:schemeClr val="bg1"/>
                </a:solidFill>
                <a:latin typeface="Poppins" pitchFamily="2" charset="77"/>
                <a:cs typeface="Poppins" pitchFamily="2" charset="77"/>
              </a:rPr>
              <a:t>Online interviews are preferred to in-person  for many disabled candidates.</a:t>
            </a:r>
          </a:p>
        </p:txBody>
      </p:sp>
      <p:sp>
        <p:nvSpPr>
          <p:cNvPr id="21" name="Rectangle 20">
            <a:extLst>
              <a:ext uri="{FF2B5EF4-FFF2-40B4-BE49-F238E27FC236}">
                <a16:creationId xmlns:a16="http://schemas.microsoft.com/office/drawing/2014/main" id="{CF8C6364-27C0-9447-0132-9B10C3CB88CA}"/>
              </a:ext>
            </a:extLst>
          </p:cNvPr>
          <p:cNvSpPr/>
          <p:nvPr/>
        </p:nvSpPr>
        <p:spPr bwMode="auto">
          <a:xfrm>
            <a:off x="4045527" y="2082585"/>
            <a:ext cx="7758545" cy="2323160"/>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400" i="0" kern="0">
                <a:solidFill>
                  <a:srgbClr val="28325A"/>
                </a:solidFill>
                <a:latin typeface="Poppins" pitchFamily="2" charset="77"/>
                <a:cs typeface="Poppins" pitchFamily="2" charset="77"/>
              </a:rPr>
              <a:t>Many graduates told us that they had a preference for online interviews.  </a:t>
            </a:r>
          </a:p>
          <a:p>
            <a:pPr>
              <a:spcBef>
                <a:spcPts val="600"/>
              </a:spcBef>
            </a:pPr>
            <a:r>
              <a:rPr lang="en-GB" sz="1400" i="0" kern="0">
                <a:solidFill>
                  <a:srgbClr val="28325A"/>
                </a:solidFill>
                <a:latin typeface="Poppins" pitchFamily="2" charset="77"/>
                <a:cs typeface="Poppins" pitchFamily="2" charset="77"/>
              </a:rPr>
              <a:t>Their reasons varied depending on their access needs: for those with mobility impairments or visual impairments, fewer adjustments were needed for online interviews which meant the conversation around access needs might not be required in advance of the interview.  </a:t>
            </a:r>
          </a:p>
          <a:p>
            <a:pPr>
              <a:spcBef>
                <a:spcPts val="600"/>
              </a:spcBef>
            </a:pPr>
            <a:r>
              <a:rPr lang="en-GB" sz="1400" i="0" kern="0">
                <a:solidFill>
                  <a:srgbClr val="28325A"/>
                </a:solidFill>
                <a:latin typeface="Poppins" pitchFamily="2" charset="77"/>
                <a:cs typeface="Poppins" pitchFamily="2" charset="77"/>
              </a:rPr>
              <a:t>Many candidates, especially those with autism and mobility impairments, preferred remote interactions to avoid the stress of transport and travel, and to reduce any risk of triggers for sensitivity or overwhelm within an unknown physical environment (such as lighting and acoustics).</a:t>
            </a:r>
          </a:p>
        </p:txBody>
      </p:sp>
      <p:sp>
        <p:nvSpPr>
          <p:cNvPr id="7" name="Speech Bubble: Rectangle with Corners Rounded 14">
            <a:extLst>
              <a:ext uri="{FF2B5EF4-FFF2-40B4-BE49-F238E27FC236}">
                <a16:creationId xmlns:a16="http://schemas.microsoft.com/office/drawing/2014/main" id="{819EE9E3-E715-97FE-BC74-D600467E0BF4}"/>
              </a:ext>
            </a:extLst>
          </p:cNvPr>
          <p:cNvSpPr/>
          <p:nvPr/>
        </p:nvSpPr>
        <p:spPr>
          <a:xfrm>
            <a:off x="681306" y="4625218"/>
            <a:ext cx="11122765" cy="829389"/>
          </a:xfrm>
          <a:prstGeom prst="wedgeRoundRectCallout">
            <a:avLst>
              <a:gd name="adj1" fmla="val 42190"/>
              <a:gd name="adj2" fmla="val 81193"/>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itchFamily="2" charset="77"/>
                <a:cs typeface="Poppins" pitchFamily="2" charset="77"/>
              </a:rPr>
              <a:t>“If I walk into a building, they see my cane and they know that I'm disabled, whereas online I am a little bit more at ease with that."</a:t>
            </a:r>
            <a:endParaRPr lang="en-GB" sz="1200" i="0">
              <a:solidFill>
                <a:srgbClr val="28325A"/>
              </a:solidFill>
              <a:latin typeface="Poppins" pitchFamily="2" charset="77"/>
              <a:cs typeface="Poppins" pitchFamily="2" charset="77"/>
            </a:endParaRPr>
          </a:p>
          <a:p>
            <a:pPr algn="r"/>
            <a:r>
              <a:rPr lang="en-GB" sz="1200" i="0">
                <a:solidFill>
                  <a:srgbClr val="28325A"/>
                </a:solidFill>
                <a:effectLst/>
                <a:latin typeface="Poppins" pitchFamily="2" charset="77"/>
                <a:ea typeface="Calibri" panose="020F0502020204030204" pitchFamily="34" charset="0"/>
                <a:cs typeface="Poppins" pitchFamily="2" charset="77"/>
              </a:rPr>
              <a:t> 	- Female, 26-30, blind, cane user</a:t>
            </a:r>
            <a:endParaRPr lang="en-GB" sz="1200" i="0">
              <a:solidFill>
                <a:srgbClr val="28325A"/>
              </a:solidFill>
              <a:latin typeface="Poppins" pitchFamily="2" charset="77"/>
              <a:cs typeface="Poppins" pitchFamily="2" charset="77"/>
            </a:endParaRPr>
          </a:p>
        </p:txBody>
      </p:sp>
      <p:grpSp>
        <p:nvGrpSpPr>
          <p:cNvPr id="6" name="Group 5">
            <a:extLst>
              <a:ext uri="{FF2B5EF4-FFF2-40B4-BE49-F238E27FC236}">
                <a16:creationId xmlns:a16="http://schemas.microsoft.com/office/drawing/2014/main" id="{7255B0E8-3FDE-4CC7-8F0E-1F5DDF000572}"/>
              </a:ext>
              <a:ext uri="{C183D7F6-B498-43B3-948B-1728B52AA6E4}">
                <adec:decorative xmlns:adec="http://schemas.microsoft.com/office/drawing/2017/decorative" val="1"/>
              </a:ext>
            </a:extLst>
          </p:cNvPr>
          <p:cNvGrpSpPr>
            <a:grpSpLocks noChangeAspect="1"/>
          </p:cNvGrpSpPr>
          <p:nvPr/>
        </p:nvGrpSpPr>
        <p:grpSpPr>
          <a:xfrm>
            <a:off x="827474" y="2836944"/>
            <a:ext cx="577356" cy="573716"/>
            <a:chOff x="3213975" y="4819445"/>
            <a:chExt cx="900971" cy="895291"/>
          </a:xfrm>
        </p:grpSpPr>
        <p:pic>
          <p:nvPicPr>
            <p:cNvPr id="16" name="Picture 15">
              <a:extLst>
                <a:ext uri="{FF2B5EF4-FFF2-40B4-BE49-F238E27FC236}">
                  <a16:creationId xmlns:a16="http://schemas.microsoft.com/office/drawing/2014/main" id="{5864CC20-38B4-4CAF-5ECC-6965081A2CA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7" name="Picture 16">
              <a:extLst>
                <a:ext uri="{FF2B5EF4-FFF2-40B4-BE49-F238E27FC236}">
                  <a16:creationId xmlns:a16="http://schemas.microsoft.com/office/drawing/2014/main" id="{E81DFFDB-CE4F-9E0C-90EA-1A7818AD83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18" name="Straight Arrow Connector 17">
              <a:extLst>
                <a:ext uri="{FF2B5EF4-FFF2-40B4-BE49-F238E27FC236}">
                  <a16:creationId xmlns:a16="http://schemas.microsoft.com/office/drawing/2014/main" id="{E7AE1629-916E-3EDC-FA81-36C94F94D21E}"/>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2EE7A7FD-1A7C-1EC4-15BF-FCAA86F93302}"/>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DEF698BF-B5D9-A40D-5A77-C94F920DF56E}"/>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30</a:t>
            </a:fld>
            <a:endParaRPr lang="en-GB"/>
          </a:p>
        </p:txBody>
      </p:sp>
    </p:spTree>
    <p:extLst>
      <p:ext uri="{BB962C8B-B14F-4D97-AF65-F5344CB8AC3E}">
        <p14:creationId xmlns:p14="http://schemas.microsoft.com/office/powerpoint/2010/main" val="817975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Interviews: Preparation</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378473"/>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Interviews are the element of the application process where employers are most likely to give instructions to candidates. This offers benefits to all, amplified for some disabled candidates </a:t>
            </a:r>
          </a:p>
        </p:txBody>
      </p:sp>
      <p:sp>
        <p:nvSpPr>
          <p:cNvPr id="9" name="Rectangle 8">
            <a:extLst>
              <a:ext uri="{FF2B5EF4-FFF2-40B4-BE49-F238E27FC236}">
                <a16:creationId xmlns:a16="http://schemas.microsoft.com/office/drawing/2014/main" id="{0A51F057-1844-C743-010F-BE21A9392575}"/>
              </a:ext>
              <a:ext uri="{C183D7F6-B498-43B3-948B-1728B52AA6E4}">
                <adec:decorative xmlns:adec="http://schemas.microsoft.com/office/drawing/2017/decorative" val="1"/>
              </a:ext>
            </a:extLst>
          </p:cNvPr>
          <p:cNvSpPr/>
          <p:nvPr/>
        </p:nvSpPr>
        <p:spPr bwMode="auto">
          <a:xfrm>
            <a:off x="827474" y="2250511"/>
            <a:ext cx="7910126"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1" name="TextBox 10">
            <a:extLst>
              <a:ext uri="{FF2B5EF4-FFF2-40B4-BE49-F238E27FC236}">
                <a16:creationId xmlns:a16="http://schemas.microsoft.com/office/drawing/2014/main" id="{B50C6DA9-66C8-346F-5D12-42716A4983AC}"/>
              </a:ext>
            </a:extLst>
          </p:cNvPr>
          <p:cNvSpPr txBox="1"/>
          <p:nvPr/>
        </p:nvSpPr>
        <p:spPr>
          <a:xfrm>
            <a:off x="1917818" y="2358662"/>
            <a:ext cx="5718869" cy="584775"/>
          </a:xfrm>
          <a:prstGeom prst="rect">
            <a:avLst/>
          </a:prstGeom>
          <a:noFill/>
        </p:spPr>
        <p:txBody>
          <a:bodyPr wrap="square" rtlCol="0">
            <a:spAutoFit/>
          </a:bodyPr>
          <a:lstStyle/>
          <a:p>
            <a:r>
              <a:rPr lang="en-GB" sz="1600" i="0" kern="0">
                <a:solidFill>
                  <a:schemeClr val="bg1"/>
                </a:solidFill>
                <a:latin typeface="Poppins" pitchFamily="2" charset="77"/>
                <a:cs typeface="Poppins" pitchFamily="2" charset="77"/>
              </a:rPr>
              <a:t>Clear, explicit instructions about how to prepare for an interview are helpful to most candidates.</a:t>
            </a:r>
          </a:p>
        </p:txBody>
      </p:sp>
      <p:sp>
        <p:nvSpPr>
          <p:cNvPr id="12" name="Rectangle 11">
            <a:extLst>
              <a:ext uri="{FF2B5EF4-FFF2-40B4-BE49-F238E27FC236}">
                <a16:creationId xmlns:a16="http://schemas.microsoft.com/office/drawing/2014/main" id="{70820181-2907-8346-37B0-57B3480E71EF}"/>
              </a:ext>
            </a:extLst>
          </p:cNvPr>
          <p:cNvSpPr/>
          <p:nvPr/>
        </p:nvSpPr>
        <p:spPr bwMode="auto">
          <a:xfrm>
            <a:off x="827474" y="2998080"/>
            <a:ext cx="7910126" cy="136557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kern="0">
                <a:solidFill>
                  <a:srgbClr val="28325A"/>
                </a:solidFill>
                <a:latin typeface="Poppins" pitchFamily="2" charset="77"/>
                <a:cs typeface="Poppins" pitchFamily="2" charset="77"/>
              </a:rPr>
              <a:t>Graduates told us about a range of approaches that employers used to invite them to interviews.  Whilst some employers simply asked the candidate to commit to a date and time, others provided information to help the candidate prepare for the interview.  Graduates welcomed this information when it was provided, and were especially happy to receive a description of the types of questions that might be asked. </a:t>
            </a:r>
          </a:p>
        </p:txBody>
      </p:sp>
      <p:sp>
        <p:nvSpPr>
          <p:cNvPr id="13" name="Rectangle 12">
            <a:extLst>
              <a:ext uri="{FF2B5EF4-FFF2-40B4-BE49-F238E27FC236}">
                <a16:creationId xmlns:a16="http://schemas.microsoft.com/office/drawing/2014/main" id="{312541B5-DE81-2AB4-FAA6-56034176D441}"/>
              </a:ext>
              <a:ext uri="{C183D7F6-B498-43B3-948B-1728B52AA6E4}">
                <adec:decorative xmlns:adec="http://schemas.microsoft.com/office/drawing/2017/decorative" val="1"/>
              </a:ext>
            </a:extLst>
          </p:cNvPr>
          <p:cNvSpPr/>
          <p:nvPr/>
        </p:nvSpPr>
        <p:spPr bwMode="auto">
          <a:xfrm>
            <a:off x="827474" y="4463306"/>
            <a:ext cx="7910126"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4" name="TextBox 13">
            <a:extLst>
              <a:ext uri="{FF2B5EF4-FFF2-40B4-BE49-F238E27FC236}">
                <a16:creationId xmlns:a16="http://schemas.microsoft.com/office/drawing/2014/main" id="{F7E8D9AC-A912-059D-605F-337C5C16CE51}"/>
              </a:ext>
            </a:extLst>
          </p:cNvPr>
          <p:cNvSpPr txBox="1"/>
          <p:nvPr/>
        </p:nvSpPr>
        <p:spPr>
          <a:xfrm>
            <a:off x="1917818" y="4571457"/>
            <a:ext cx="6809213"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600" i="0">
                <a:solidFill>
                  <a:schemeClr val="bg1"/>
                </a:solidFill>
                <a:latin typeface="Poppins" panose="00000500000000000000" pitchFamily="2" charset="0"/>
                <a:cs typeface="Poppins" panose="00000500000000000000" pitchFamily="2" charset="0"/>
              </a:rPr>
              <a:t>The challenge of understanding and effectively answering questions is compounded for neurodivergent job-seekers.</a:t>
            </a:r>
          </a:p>
        </p:txBody>
      </p:sp>
      <p:sp>
        <p:nvSpPr>
          <p:cNvPr id="15" name="Rectangle 14">
            <a:extLst>
              <a:ext uri="{FF2B5EF4-FFF2-40B4-BE49-F238E27FC236}">
                <a16:creationId xmlns:a16="http://schemas.microsoft.com/office/drawing/2014/main" id="{E4588404-6B24-9164-F972-62D28BFE5012}"/>
              </a:ext>
            </a:extLst>
          </p:cNvPr>
          <p:cNvSpPr/>
          <p:nvPr/>
        </p:nvSpPr>
        <p:spPr bwMode="auto">
          <a:xfrm>
            <a:off x="827474" y="5168482"/>
            <a:ext cx="7910126" cy="88658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kern="0">
                <a:solidFill>
                  <a:srgbClr val="28325A"/>
                </a:solidFill>
                <a:latin typeface="Poppins" pitchFamily="2" charset="77"/>
                <a:cs typeface="Poppins" pitchFamily="2" charset="77"/>
              </a:rPr>
              <a:t>The benefits are amplified for graduates who need to consider whether adjustments will be necessary, and/or those whose performance depends on having a predictable experience.</a:t>
            </a:r>
          </a:p>
        </p:txBody>
      </p:sp>
      <p:sp>
        <p:nvSpPr>
          <p:cNvPr id="16" name="Rectangle 15">
            <a:extLst>
              <a:ext uri="{FF2B5EF4-FFF2-40B4-BE49-F238E27FC236}">
                <a16:creationId xmlns:a16="http://schemas.microsoft.com/office/drawing/2014/main" id="{17481C70-584E-0902-8A5E-9B722C16A931}"/>
              </a:ext>
              <a:ext uri="{C183D7F6-B498-43B3-948B-1728B52AA6E4}">
                <adec:decorative xmlns:adec="http://schemas.microsoft.com/office/drawing/2017/decorative" val="1"/>
              </a:ext>
            </a:extLst>
          </p:cNvPr>
          <p:cNvSpPr/>
          <p:nvPr/>
        </p:nvSpPr>
        <p:spPr bwMode="auto">
          <a:xfrm>
            <a:off x="827474" y="2250511"/>
            <a:ext cx="986812"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nvGrpSpPr>
          <p:cNvPr id="17" name="Group 16">
            <a:extLst>
              <a:ext uri="{FF2B5EF4-FFF2-40B4-BE49-F238E27FC236}">
                <a16:creationId xmlns:a16="http://schemas.microsoft.com/office/drawing/2014/main" id="{DB4BAC28-19B9-009A-ECB8-0C866DB695C5}"/>
              </a:ext>
              <a:ext uri="{C183D7F6-B498-43B3-948B-1728B52AA6E4}">
                <adec:decorative xmlns:adec="http://schemas.microsoft.com/office/drawing/2017/decorative" val="1"/>
              </a:ext>
            </a:extLst>
          </p:cNvPr>
          <p:cNvGrpSpPr/>
          <p:nvPr/>
        </p:nvGrpSpPr>
        <p:grpSpPr>
          <a:xfrm>
            <a:off x="991761" y="2314281"/>
            <a:ext cx="659327" cy="641070"/>
            <a:chOff x="1204367" y="1961826"/>
            <a:chExt cx="1630918" cy="1563489"/>
          </a:xfrm>
        </p:grpSpPr>
        <p:pic>
          <p:nvPicPr>
            <p:cNvPr id="18" name="Picture 17" descr="A blue circle with black background&#10;&#10;Description automatically generated">
              <a:extLst>
                <a:ext uri="{FF2B5EF4-FFF2-40B4-BE49-F238E27FC236}">
                  <a16:creationId xmlns:a16="http://schemas.microsoft.com/office/drawing/2014/main" id="{961A3F6E-4976-BF50-C997-1ED9FB2C82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4367" y="1961826"/>
              <a:ext cx="1630918" cy="1563489"/>
            </a:xfrm>
            <a:prstGeom prst="rect">
              <a:avLst/>
            </a:prstGeom>
          </p:spPr>
        </p:pic>
        <p:grpSp>
          <p:nvGrpSpPr>
            <p:cNvPr id="19" name="Group 18">
              <a:extLst>
                <a:ext uri="{FF2B5EF4-FFF2-40B4-BE49-F238E27FC236}">
                  <a16:creationId xmlns:a16="http://schemas.microsoft.com/office/drawing/2014/main" id="{8AD1D5A1-99DD-F58F-8E15-24857F933524}"/>
                </a:ext>
              </a:extLst>
            </p:cNvPr>
            <p:cNvGrpSpPr/>
            <p:nvPr/>
          </p:nvGrpSpPr>
          <p:grpSpPr>
            <a:xfrm>
              <a:off x="1458958" y="2397249"/>
              <a:ext cx="1099164" cy="669786"/>
              <a:chOff x="1449477" y="2485200"/>
              <a:chExt cx="1099164" cy="669786"/>
            </a:xfrm>
          </p:grpSpPr>
          <p:pic>
            <p:nvPicPr>
              <p:cNvPr id="20" name="Graphic 19">
                <a:extLst>
                  <a:ext uri="{FF2B5EF4-FFF2-40B4-BE49-F238E27FC236}">
                    <a16:creationId xmlns:a16="http://schemas.microsoft.com/office/drawing/2014/main" id="{7B3DEF6F-02D2-FB23-4AAC-3D005BE90D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21" name="Graphic 20">
                <a:extLst>
                  <a:ext uri="{FF2B5EF4-FFF2-40B4-BE49-F238E27FC236}">
                    <a16:creationId xmlns:a16="http://schemas.microsoft.com/office/drawing/2014/main" id="{DD1F1518-ADD8-E1AB-BC49-A096326500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33" name="Graphic 32">
                <a:extLst>
                  <a:ext uri="{FF2B5EF4-FFF2-40B4-BE49-F238E27FC236}">
                    <a16:creationId xmlns:a16="http://schemas.microsoft.com/office/drawing/2014/main" id="{91A0E3B2-8D92-D186-FC9A-A2708574074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grpSp>
        <p:nvGrpSpPr>
          <p:cNvPr id="34" name="Group 33">
            <a:extLst>
              <a:ext uri="{FF2B5EF4-FFF2-40B4-BE49-F238E27FC236}">
                <a16:creationId xmlns:a16="http://schemas.microsoft.com/office/drawing/2014/main" id="{D7B59DF7-ED05-BD45-960F-B9FF7E4966AF}"/>
              </a:ext>
              <a:ext uri="{C183D7F6-B498-43B3-948B-1728B52AA6E4}">
                <adec:decorative xmlns:adec="http://schemas.microsoft.com/office/drawing/2017/decorative" val="1"/>
              </a:ext>
            </a:extLst>
          </p:cNvPr>
          <p:cNvGrpSpPr>
            <a:grpSpLocks noChangeAspect="1"/>
          </p:cNvGrpSpPr>
          <p:nvPr/>
        </p:nvGrpSpPr>
        <p:grpSpPr>
          <a:xfrm>
            <a:off x="1022759" y="4538093"/>
            <a:ext cx="609599" cy="618139"/>
            <a:chOff x="2058059" y="3420154"/>
            <a:chExt cx="900970" cy="913591"/>
          </a:xfrm>
        </p:grpSpPr>
        <p:pic>
          <p:nvPicPr>
            <p:cNvPr id="35" name="Picture 34" descr="A circle with a black background&#10;&#10;Description automatically generated">
              <a:extLst>
                <a:ext uri="{FF2B5EF4-FFF2-40B4-BE49-F238E27FC236}">
                  <a16:creationId xmlns:a16="http://schemas.microsoft.com/office/drawing/2014/main" id="{48C24DAB-3722-533D-09A1-DA8B58DFE7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36" name="Group 35">
              <a:extLst>
                <a:ext uri="{FF2B5EF4-FFF2-40B4-BE49-F238E27FC236}">
                  <a16:creationId xmlns:a16="http://schemas.microsoft.com/office/drawing/2014/main" id="{7545ED55-D914-B89E-489F-AF43F9382263}"/>
                </a:ext>
              </a:extLst>
            </p:cNvPr>
            <p:cNvGrpSpPr/>
            <p:nvPr/>
          </p:nvGrpSpPr>
          <p:grpSpPr>
            <a:xfrm>
              <a:off x="2233079" y="3683535"/>
              <a:ext cx="583119" cy="386831"/>
              <a:chOff x="2233079" y="3683535"/>
              <a:chExt cx="583119" cy="386831"/>
            </a:xfrm>
          </p:grpSpPr>
          <p:pic>
            <p:nvPicPr>
              <p:cNvPr id="37" name="Picture 36">
                <a:extLst>
                  <a:ext uri="{FF2B5EF4-FFF2-40B4-BE49-F238E27FC236}">
                    <a16:creationId xmlns:a16="http://schemas.microsoft.com/office/drawing/2014/main" id="{55E65D3C-A72A-9F6C-B14A-5C6948F9ED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38" name="Cross 37">
                <a:extLst>
                  <a:ext uri="{FF2B5EF4-FFF2-40B4-BE49-F238E27FC236}">
                    <a16:creationId xmlns:a16="http://schemas.microsoft.com/office/drawing/2014/main" id="{1206DD51-D7B7-C32A-84BE-952D682D3215}"/>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
        <p:nvSpPr>
          <p:cNvPr id="32" name="Speech Bubble: Rectangle with Corners Rounded 14">
            <a:extLst>
              <a:ext uri="{FF2B5EF4-FFF2-40B4-BE49-F238E27FC236}">
                <a16:creationId xmlns:a16="http://schemas.microsoft.com/office/drawing/2014/main" id="{9172C6B3-0056-4A23-3839-11C524865FE9}"/>
              </a:ext>
            </a:extLst>
          </p:cNvPr>
          <p:cNvSpPr/>
          <p:nvPr/>
        </p:nvSpPr>
        <p:spPr>
          <a:xfrm>
            <a:off x="9157855" y="2250511"/>
            <a:ext cx="2604654" cy="3804560"/>
          </a:xfrm>
          <a:prstGeom prst="wedgeRoundRectCallout">
            <a:avLst>
              <a:gd name="adj1" fmla="val -4220"/>
              <a:gd name="adj2" fmla="val 56608"/>
              <a:gd name="adj3" fmla="val 16667"/>
            </a:avLst>
          </a:prstGeom>
          <a:solidFill>
            <a:srgbClr val="FFC000">
              <a:alpha val="9000"/>
            </a:srgb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chemeClr val="tx2"/>
                </a:solidFill>
                <a:latin typeface="Poppins" panose="00000500000000000000" pitchFamily="2" charset="0"/>
                <a:cs typeface="Poppins" panose="00000500000000000000" pitchFamily="2" charset="0"/>
              </a:rPr>
              <a:t>“Not having an idea of what I will be asked, not knowing what to expect next makes the interview very stressful. </a:t>
            </a:r>
          </a:p>
          <a:p>
            <a:pPr>
              <a:spcBef>
                <a:spcPts val="600"/>
              </a:spcBef>
            </a:pPr>
            <a:r>
              <a:rPr lang="en-GB" sz="1400" i="0">
                <a:solidFill>
                  <a:schemeClr val="tx2"/>
                </a:solidFill>
                <a:latin typeface="Poppins" panose="00000500000000000000" pitchFamily="2" charset="0"/>
                <a:cs typeface="Poppins" panose="00000500000000000000" pitchFamily="2" charset="0"/>
              </a:rPr>
              <a:t>I can’t read body language, so I get more worried, am I doing it right, was it a good answer or a bad answer?” </a:t>
            </a:r>
          </a:p>
          <a:p>
            <a:pPr algn="r"/>
            <a:endParaRPr lang="en-GB" sz="1200" i="0">
              <a:solidFill>
                <a:schemeClr val="tx2"/>
              </a:solidFill>
              <a:latin typeface="Poppins" panose="00000500000000000000" pitchFamily="2" charset="0"/>
              <a:cs typeface="Poppins" panose="00000500000000000000" pitchFamily="2" charset="0"/>
            </a:endParaRPr>
          </a:p>
          <a:p>
            <a:pPr algn="r"/>
            <a:r>
              <a:rPr lang="en-GB" sz="1200" i="0">
                <a:solidFill>
                  <a:srgbClr val="28325A"/>
                </a:solidFill>
                <a:latin typeface="Poppins" panose="00000500000000000000" pitchFamily="2" charset="0"/>
                <a:cs typeface="Poppins" panose="00000500000000000000" pitchFamily="2" charset="0"/>
              </a:rPr>
              <a:t>- Nonbinary, 31-35, autistic, mobility impairment, wheelchair and walking stick user</a:t>
            </a:r>
            <a:endParaRPr lang="en-GB" sz="1200"/>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31</a:t>
            </a:fld>
            <a:endParaRPr lang="en-GB"/>
          </a:p>
        </p:txBody>
      </p:sp>
    </p:spTree>
    <p:extLst>
      <p:ext uri="{BB962C8B-B14F-4D97-AF65-F5344CB8AC3E}">
        <p14:creationId xmlns:p14="http://schemas.microsoft.com/office/powerpoint/2010/main" val="3299163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Interviews: Content</a:t>
            </a:r>
          </a:p>
        </p:txBody>
      </p:sp>
      <p:sp>
        <p:nvSpPr>
          <p:cNvPr id="23" name="Rectangle 22">
            <a:extLst>
              <a:ext uri="{FF2B5EF4-FFF2-40B4-BE49-F238E27FC236}">
                <a16:creationId xmlns:a16="http://schemas.microsoft.com/office/drawing/2014/main" id="{941E48C5-ECCE-6C3B-8999-08F4CECD47F1}"/>
              </a:ext>
              <a:ext uri="{C183D7F6-B498-43B3-948B-1728B52AA6E4}">
                <adec:decorative xmlns:adec="http://schemas.microsoft.com/office/drawing/2017/decorative" val="1"/>
              </a:ext>
            </a:extLst>
          </p:cNvPr>
          <p:cNvSpPr/>
          <p:nvPr/>
        </p:nvSpPr>
        <p:spPr bwMode="auto">
          <a:xfrm>
            <a:off x="827474" y="2250511"/>
            <a:ext cx="7665362"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26" name="Rectangle 25">
            <a:extLst>
              <a:ext uri="{FF2B5EF4-FFF2-40B4-BE49-F238E27FC236}">
                <a16:creationId xmlns:a16="http://schemas.microsoft.com/office/drawing/2014/main" id="{2A41261F-DD49-61A7-AD81-711080A172BB}"/>
              </a:ext>
              <a:ext uri="{C183D7F6-B498-43B3-948B-1728B52AA6E4}">
                <adec:decorative xmlns:adec="http://schemas.microsoft.com/office/drawing/2017/decorative" val="1"/>
              </a:ext>
            </a:extLst>
          </p:cNvPr>
          <p:cNvSpPr/>
          <p:nvPr/>
        </p:nvSpPr>
        <p:spPr bwMode="auto">
          <a:xfrm>
            <a:off x="827474" y="4076823"/>
            <a:ext cx="7665362"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0" name="TextBox 9">
            <a:extLst>
              <a:ext uri="{FF2B5EF4-FFF2-40B4-BE49-F238E27FC236}">
                <a16:creationId xmlns:a16="http://schemas.microsoft.com/office/drawing/2014/main" id="{6084F528-41AF-A70E-6225-1D51057F470F}"/>
              </a:ext>
            </a:extLst>
          </p:cNvPr>
          <p:cNvSpPr txBox="1"/>
          <p:nvPr/>
        </p:nvSpPr>
        <p:spPr>
          <a:xfrm>
            <a:off x="725699" y="1372150"/>
            <a:ext cx="11130265"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An interview offers the candidate the opportunity to demonstrate their fit for the role. Whether and how to bring disability into the larger conversation about fit is a difficult decision for many. </a:t>
            </a:r>
          </a:p>
        </p:txBody>
      </p:sp>
      <p:sp>
        <p:nvSpPr>
          <p:cNvPr id="24" name="TextBox 23">
            <a:extLst>
              <a:ext uri="{FF2B5EF4-FFF2-40B4-BE49-F238E27FC236}">
                <a16:creationId xmlns:a16="http://schemas.microsoft.com/office/drawing/2014/main" id="{8C253844-29AE-3AD1-045A-B6B0EFEC70B4}"/>
              </a:ext>
            </a:extLst>
          </p:cNvPr>
          <p:cNvSpPr txBox="1"/>
          <p:nvPr/>
        </p:nvSpPr>
        <p:spPr>
          <a:xfrm>
            <a:off x="1917818" y="2358662"/>
            <a:ext cx="6729237" cy="830997"/>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In the interview, the candidate must highlight their ability to meet the employer’s needs.  Some struggle with this framing. </a:t>
            </a:r>
          </a:p>
          <a:p>
            <a:r>
              <a:rPr lang="en-GB" sz="1600" i="0" kern="0">
                <a:solidFill>
                  <a:schemeClr val="bg1"/>
                </a:solidFill>
                <a:latin typeface="Poppins" pitchFamily="2" charset="77"/>
                <a:cs typeface="Poppins" pitchFamily="2" charset="77"/>
              </a:rPr>
              <a:t>.</a:t>
            </a:r>
          </a:p>
        </p:txBody>
      </p:sp>
      <p:sp>
        <p:nvSpPr>
          <p:cNvPr id="25" name="Rectangle 24">
            <a:extLst>
              <a:ext uri="{FF2B5EF4-FFF2-40B4-BE49-F238E27FC236}">
                <a16:creationId xmlns:a16="http://schemas.microsoft.com/office/drawing/2014/main" id="{A0535E9A-D1A5-870B-C282-47EEA25D6EA4}"/>
              </a:ext>
            </a:extLst>
          </p:cNvPr>
          <p:cNvSpPr/>
          <p:nvPr/>
        </p:nvSpPr>
        <p:spPr bwMode="auto">
          <a:xfrm>
            <a:off x="827474" y="2998081"/>
            <a:ext cx="7665362" cy="9996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a:solidFill>
                  <a:srgbClr val="28325A"/>
                </a:solidFill>
                <a:latin typeface="Poppins" panose="00000500000000000000" pitchFamily="2" charset="0"/>
                <a:cs typeface="Poppins" panose="00000500000000000000" pitchFamily="2" charset="0"/>
              </a:rPr>
              <a:t>In our interviews, the graduates who felt most comfortable taking an employer’s perspective were able to draw on conversations with experienced mentors in their chosen field</a:t>
            </a:r>
            <a:r>
              <a:rPr lang="en-GB" sz="1400" i="0" kern="0">
                <a:solidFill>
                  <a:srgbClr val="28325A"/>
                </a:solidFill>
                <a:latin typeface="Poppins" pitchFamily="2" charset="77"/>
                <a:cs typeface="Poppins" pitchFamily="2" charset="77"/>
              </a:rPr>
              <a:t>. </a:t>
            </a:r>
            <a:r>
              <a:rPr lang="en-GB" sz="1400" i="0">
                <a:solidFill>
                  <a:srgbClr val="28325A"/>
                </a:solidFill>
                <a:latin typeface="Poppins" panose="00000500000000000000" pitchFamily="2" charset="0"/>
                <a:cs typeface="Poppins" panose="00000500000000000000" pitchFamily="2" charset="0"/>
              </a:rPr>
              <a:t>When bringing disability into the conversation, the candidate needs to keep the focus on their capability to meet the employer’s needs. </a:t>
            </a:r>
          </a:p>
        </p:txBody>
      </p:sp>
      <p:sp>
        <p:nvSpPr>
          <p:cNvPr id="27" name="TextBox 26">
            <a:extLst>
              <a:ext uri="{FF2B5EF4-FFF2-40B4-BE49-F238E27FC236}">
                <a16:creationId xmlns:a16="http://schemas.microsoft.com/office/drawing/2014/main" id="{C787CEB4-BD4D-7C15-56EE-7FE516CE0071}"/>
              </a:ext>
            </a:extLst>
          </p:cNvPr>
          <p:cNvSpPr txBox="1"/>
          <p:nvPr/>
        </p:nvSpPr>
        <p:spPr>
          <a:xfrm>
            <a:off x="1917819" y="4184974"/>
            <a:ext cx="63672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600" i="0">
                <a:solidFill>
                  <a:schemeClr val="bg1"/>
                </a:solidFill>
                <a:latin typeface="Poppins" panose="00000500000000000000" pitchFamily="2" charset="0"/>
                <a:cs typeface="Poppins" panose="00000500000000000000" pitchFamily="2" charset="0"/>
              </a:rPr>
              <a:t>The challenge of understanding and effectively answering questions is compounded for neurodivergent job-seekers.</a:t>
            </a:r>
          </a:p>
        </p:txBody>
      </p:sp>
      <p:sp>
        <p:nvSpPr>
          <p:cNvPr id="28" name="Rectangle 27">
            <a:extLst>
              <a:ext uri="{FF2B5EF4-FFF2-40B4-BE49-F238E27FC236}">
                <a16:creationId xmlns:a16="http://schemas.microsoft.com/office/drawing/2014/main" id="{3C8B2753-0EBD-0A6D-5FFD-EA34F5712F2A}"/>
              </a:ext>
            </a:extLst>
          </p:cNvPr>
          <p:cNvSpPr/>
          <p:nvPr/>
        </p:nvSpPr>
        <p:spPr bwMode="auto">
          <a:xfrm>
            <a:off x="827474" y="4781999"/>
            <a:ext cx="7665362" cy="1009201"/>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kern="0">
                <a:solidFill>
                  <a:srgbClr val="28325A"/>
                </a:solidFill>
                <a:latin typeface="Poppins" pitchFamily="2" charset="77"/>
                <a:cs typeface="Poppins" pitchFamily="2" charset="77"/>
              </a:rPr>
              <a:t>The benefits of having a sense of the type of questions ahead of time are amplified for graduates who need to consider whether adjustments will be necessary, and/or those whose performance depends on having a predictable experience.</a:t>
            </a:r>
          </a:p>
        </p:txBody>
      </p:sp>
      <p:sp>
        <p:nvSpPr>
          <p:cNvPr id="6" name="Speech Bubble: Rectangle with Corners Rounded 14">
            <a:extLst>
              <a:ext uri="{FF2B5EF4-FFF2-40B4-BE49-F238E27FC236}">
                <a16:creationId xmlns:a16="http://schemas.microsoft.com/office/drawing/2014/main" id="{9FF3AC0E-5924-16DD-5353-1F51E62E48D3}"/>
              </a:ext>
            </a:extLst>
          </p:cNvPr>
          <p:cNvSpPr/>
          <p:nvPr/>
        </p:nvSpPr>
        <p:spPr>
          <a:xfrm>
            <a:off x="8641883" y="2246112"/>
            <a:ext cx="3399528" cy="3669779"/>
          </a:xfrm>
          <a:prstGeom prst="wedgeRoundRectCallout">
            <a:avLst>
              <a:gd name="adj1" fmla="val -4013"/>
              <a:gd name="adj2" fmla="val 57017"/>
              <a:gd name="adj3" fmla="val 16667"/>
            </a:avLst>
          </a:prstGeom>
          <a:solidFill>
            <a:schemeClr val="tx2">
              <a:alpha val="755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itchFamily="2" charset="77"/>
                <a:cs typeface="Poppins" pitchFamily="2" charset="77"/>
              </a:rPr>
              <a:t>“I don’t bring up my disability before the interview, but I don’t hide it, either.</a:t>
            </a:r>
          </a:p>
          <a:p>
            <a:endParaRPr lang="en-GB" sz="1400" i="0">
              <a:solidFill>
                <a:srgbClr val="28325A"/>
              </a:solidFill>
              <a:latin typeface="Poppins" pitchFamily="2" charset="77"/>
              <a:cs typeface="Poppins" pitchFamily="2" charset="77"/>
            </a:endParaRPr>
          </a:p>
          <a:p>
            <a:r>
              <a:rPr lang="en-GB" sz="1400" i="0">
                <a:solidFill>
                  <a:srgbClr val="28325A"/>
                </a:solidFill>
                <a:latin typeface="Poppins" pitchFamily="2" charset="77"/>
                <a:cs typeface="Poppins" pitchFamily="2" charset="77"/>
              </a:rPr>
              <a:t>For example, in a CV I would put into my hobbies, ‘wheelchair basketball.’ It's a team sport. It requires commitment. It means you're active. It gives off the right impression. I put down the fact I'm a coach, it says leadership skills, it shows mentoring skills just by putting that one thing.”</a:t>
            </a:r>
          </a:p>
          <a:p>
            <a:pPr algn="r"/>
            <a:endParaRPr lang="en-GB" sz="1200" i="0">
              <a:solidFill>
                <a:schemeClr val="tx2"/>
              </a:solidFill>
              <a:latin typeface="Poppins" panose="00000500000000000000" pitchFamily="2" charset="0"/>
              <a:cs typeface="Poppins" panose="00000500000000000000" pitchFamily="2" charset="0"/>
            </a:endParaRPr>
          </a:p>
          <a:p>
            <a:pPr algn="r"/>
            <a:r>
              <a:rPr lang="en-GB" sz="1200" i="0">
                <a:solidFill>
                  <a:schemeClr val="tx2"/>
                </a:solidFill>
                <a:latin typeface="Poppins" panose="00000500000000000000" pitchFamily="2" charset="0"/>
                <a:cs typeface="Poppins" panose="00000500000000000000" pitchFamily="2" charset="0"/>
              </a:rPr>
              <a:t>-Male, 26-30, mobility impairment</a:t>
            </a:r>
          </a:p>
        </p:txBody>
      </p:sp>
      <p:sp>
        <p:nvSpPr>
          <p:cNvPr id="29" name="Rectangle 28">
            <a:extLst>
              <a:ext uri="{FF2B5EF4-FFF2-40B4-BE49-F238E27FC236}">
                <a16:creationId xmlns:a16="http://schemas.microsoft.com/office/drawing/2014/main" id="{47C7E28F-0D38-D737-F2CC-136E96C385F1}"/>
              </a:ext>
              <a:ext uri="{C183D7F6-B498-43B3-948B-1728B52AA6E4}">
                <adec:decorative xmlns:adec="http://schemas.microsoft.com/office/drawing/2017/decorative" val="1"/>
              </a:ext>
            </a:extLst>
          </p:cNvPr>
          <p:cNvSpPr/>
          <p:nvPr/>
        </p:nvSpPr>
        <p:spPr bwMode="auto">
          <a:xfrm>
            <a:off x="827474" y="2250511"/>
            <a:ext cx="986812"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nvGrpSpPr>
          <p:cNvPr id="30" name="Group 29">
            <a:extLst>
              <a:ext uri="{FF2B5EF4-FFF2-40B4-BE49-F238E27FC236}">
                <a16:creationId xmlns:a16="http://schemas.microsoft.com/office/drawing/2014/main" id="{9F5876F5-644B-52CD-7CBB-B57FEF053A06}"/>
              </a:ext>
              <a:ext uri="{C183D7F6-B498-43B3-948B-1728B52AA6E4}">
                <adec:decorative xmlns:adec="http://schemas.microsoft.com/office/drawing/2017/decorative" val="1"/>
              </a:ext>
            </a:extLst>
          </p:cNvPr>
          <p:cNvGrpSpPr/>
          <p:nvPr/>
        </p:nvGrpSpPr>
        <p:grpSpPr>
          <a:xfrm>
            <a:off x="976521" y="2344761"/>
            <a:ext cx="659327" cy="641070"/>
            <a:chOff x="1204367" y="1961826"/>
            <a:chExt cx="1630918" cy="1563489"/>
          </a:xfrm>
        </p:grpSpPr>
        <p:pic>
          <p:nvPicPr>
            <p:cNvPr id="31" name="Picture 30" descr="A blue circle with black background&#10;&#10;Description automatically generated">
              <a:extLst>
                <a:ext uri="{FF2B5EF4-FFF2-40B4-BE49-F238E27FC236}">
                  <a16:creationId xmlns:a16="http://schemas.microsoft.com/office/drawing/2014/main" id="{AECF8C57-34C1-888D-B7AF-07C535C5EB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4367" y="1961826"/>
              <a:ext cx="1630918" cy="1563489"/>
            </a:xfrm>
            <a:prstGeom prst="rect">
              <a:avLst/>
            </a:prstGeom>
          </p:spPr>
        </p:pic>
        <p:grpSp>
          <p:nvGrpSpPr>
            <p:cNvPr id="32" name="Group 31">
              <a:extLst>
                <a:ext uri="{FF2B5EF4-FFF2-40B4-BE49-F238E27FC236}">
                  <a16:creationId xmlns:a16="http://schemas.microsoft.com/office/drawing/2014/main" id="{46BA8B50-E1DD-AF5C-0FCF-0E52164C1B20}"/>
                </a:ext>
              </a:extLst>
            </p:cNvPr>
            <p:cNvGrpSpPr/>
            <p:nvPr/>
          </p:nvGrpSpPr>
          <p:grpSpPr>
            <a:xfrm>
              <a:off x="1458958" y="2397249"/>
              <a:ext cx="1099164" cy="669786"/>
              <a:chOff x="1449477" y="2485200"/>
              <a:chExt cx="1099164" cy="669786"/>
            </a:xfrm>
          </p:grpSpPr>
          <p:pic>
            <p:nvPicPr>
              <p:cNvPr id="33" name="Graphic 32">
                <a:extLst>
                  <a:ext uri="{FF2B5EF4-FFF2-40B4-BE49-F238E27FC236}">
                    <a16:creationId xmlns:a16="http://schemas.microsoft.com/office/drawing/2014/main" id="{3A8D6906-10B6-D6E2-50EB-B8FAA325D99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34" name="Graphic 33">
                <a:extLst>
                  <a:ext uri="{FF2B5EF4-FFF2-40B4-BE49-F238E27FC236}">
                    <a16:creationId xmlns:a16="http://schemas.microsoft.com/office/drawing/2014/main" id="{C5EBC038-2E51-876B-B19A-4E69F7F3AA6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35" name="Graphic 34">
                <a:extLst>
                  <a:ext uri="{FF2B5EF4-FFF2-40B4-BE49-F238E27FC236}">
                    <a16:creationId xmlns:a16="http://schemas.microsoft.com/office/drawing/2014/main" id="{88F21374-BDF9-F693-99FE-FBF4EE59AFB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grpSp>
        <p:nvGrpSpPr>
          <p:cNvPr id="41" name="Group 40">
            <a:extLst>
              <a:ext uri="{FF2B5EF4-FFF2-40B4-BE49-F238E27FC236}">
                <a16:creationId xmlns:a16="http://schemas.microsoft.com/office/drawing/2014/main" id="{0D0E6463-862E-5C52-ABED-F1E6DD58FEE8}"/>
              </a:ext>
              <a:ext uri="{C183D7F6-B498-43B3-948B-1728B52AA6E4}">
                <adec:decorative xmlns:adec="http://schemas.microsoft.com/office/drawing/2017/decorative" val="1"/>
              </a:ext>
            </a:extLst>
          </p:cNvPr>
          <p:cNvGrpSpPr>
            <a:grpSpLocks noChangeAspect="1"/>
          </p:cNvGrpSpPr>
          <p:nvPr/>
        </p:nvGrpSpPr>
        <p:grpSpPr>
          <a:xfrm>
            <a:off x="1018097" y="4172916"/>
            <a:ext cx="579890" cy="576234"/>
            <a:chOff x="3213975" y="4819445"/>
            <a:chExt cx="900971" cy="895291"/>
          </a:xfrm>
        </p:grpSpPr>
        <p:pic>
          <p:nvPicPr>
            <p:cNvPr id="42" name="Picture 41">
              <a:extLst>
                <a:ext uri="{FF2B5EF4-FFF2-40B4-BE49-F238E27FC236}">
                  <a16:creationId xmlns:a16="http://schemas.microsoft.com/office/drawing/2014/main" id="{DD7BC04A-FB3D-F48F-279C-92433CB8B93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43" name="Picture 42">
              <a:extLst>
                <a:ext uri="{FF2B5EF4-FFF2-40B4-BE49-F238E27FC236}">
                  <a16:creationId xmlns:a16="http://schemas.microsoft.com/office/drawing/2014/main" id="{DCCE6420-3846-1DEB-F31B-E33B5131D7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44" name="Straight Arrow Connector 43">
              <a:extLst>
                <a:ext uri="{FF2B5EF4-FFF2-40B4-BE49-F238E27FC236}">
                  <a16:creationId xmlns:a16="http://schemas.microsoft.com/office/drawing/2014/main" id="{5A5B29E8-5844-BF8B-2A66-34A9CFE90BEC}"/>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ACE1E4E6-9F13-671A-DDF4-E7B5DEAB7E7B}"/>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86B26B0F-F115-4036-5C0D-1EE2832ADD27}"/>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32</a:t>
            </a:fld>
            <a:endParaRPr lang="en-GB"/>
          </a:p>
        </p:txBody>
      </p:sp>
    </p:spTree>
    <p:extLst>
      <p:ext uri="{BB962C8B-B14F-4D97-AF65-F5344CB8AC3E}">
        <p14:creationId xmlns:p14="http://schemas.microsoft.com/office/powerpoint/2010/main" val="1007364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FF0927A-8BC7-56E1-D03B-5AAC3665FE85}"/>
              </a:ext>
              <a:ext uri="{C183D7F6-B498-43B3-948B-1728B52AA6E4}">
                <adec:decorative xmlns:adec="http://schemas.microsoft.com/office/drawing/2017/decorative" val="1"/>
              </a:ext>
            </a:extLst>
          </p:cNvPr>
          <p:cNvSpPr/>
          <p:nvPr/>
        </p:nvSpPr>
        <p:spPr bwMode="auto">
          <a:xfrm>
            <a:off x="827474" y="4238579"/>
            <a:ext cx="6877193"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8" name="Rectangle 7">
            <a:extLst>
              <a:ext uri="{FF2B5EF4-FFF2-40B4-BE49-F238E27FC236}">
                <a16:creationId xmlns:a16="http://schemas.microsoft.com/office/drawing/2014/main" id="{41BEB0A5-C95F-01DE-B0B1-60722B0C52C5}"/>
              </a:ext>
              <a:ext uri="{C183D7F6-B498-43B3-948B-1728B52AA6E4}">
                <adec:decorative xmlns:adec="http://schemas.microsoft.com/office/drawing/2017/decorative" val="1"/>
              </a:ext>
            </a:extLst>
          </p:cNvPr>
          <p:cNvSpPr/>
          <p:nvPr/>
        </p:nvSpPr>
        <p:spPr bwMode="auto">
          <a:xfrm>
            <a:off x="800895" y="2185464"/>
            <a:ext cx="6877193"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Offers and feedback: Learning from unsuccessful applications</a:t>
            </a:r>
          </a:p>
        </p:txBody>
      </p:sp>
      <p:sp>
        <p:nvSpPr>
          <p:cNvPr id="10" name="TextBox 9">
            <a:extLst>
              <a:ext uri="{FF2B5EF4-FFF2-40B4-BE49-F238E27FC236}">
                <a16:creationId xmlns:a16="http://schemas.microsoft.com/office/drawing/2014/main" id="{6084F528-41AF-A70E-6225-1D51057F470F}"/>
              </a:ext>
            </a:extLst>
          </p:cNvPr>
          <p:cNvSpPr txBox="1"/>
          <p:nvPr/>
        </p:nvSpPr>
        <p:spPr>
          <a:xfrm>
            <a:off x="725699" y="1370103"/>
            <a:ext cx="11130265"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Few employers offer feedback when an application is unsuccessful, leaving candidates to seek feedback from other sources</a:t>
            </a:r>
          </a:p>
        </p:txBody>
      </p:sp>
      <p:sp>
        <p:nvSpPr>
          <p:cNvPr id="17" name="TextBox 16">
            <a:extLst>
              <a:ext uri="{FF2B5EF4-FFF2-40B4-BE49-F238E27FC236}">
                <a16:creationId xmlns:a16="http://schemas.microsoft.com/office/drawing/2014/main" id="{8EB01196-517D-A93E-DBB9-71E27FABF844}"/>
              </a:ext>
            </a:extLst>
          </p:cNvPr>
          <p:cNvSpPr txBox="1"/>
          <p:nvPr/>
        </p:nvSpPr>
        <p:spPr>
          <a:xfrm>
            <a:off x="1891239" y="2293615"/>
            <a:ext cx="5744205"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Employers generally do not provide detailed or actionable feedback when an application is rejected.</a:t>
            </a:r>
          </a:p>
        </p:txBody>
      </p:sp>
      <p:sp>
        <p:nvSpPr>
          <p:cNvPr id="18" name="Rectangle 17">
            <a:extLst>
              <a:ext uri="{FF2B5EF4-FFF2-40B4-BE49-F238E27FC236}">
                <a16:creationId xmlns:a16="http://schemas.microsoft.com/office/drawing/2014/main" id="{E39D2554-803C-6482-3BE2-42D0832E9B2F}"/>
              </a:ext>
            </a:extLst>
          </p:cNvPr>
          <p:cNvSpPr/>
          <p:nvPr/>
        </p:nvSpPr>
        <p:spPr bwMode="auto">
          <a:xfrm>
            <a:off x="800895" y="2933034"/>
            <a:ext cx="6877193" cy="1150586"/>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Some graduates expressed uncertainty about whether or how to adjust their application approach over time, since they did not have enough information from employers to understand why they were not offered a position.  </a:t>
            </a:r>
          </a:p>
        </p:txBody>
      </p:sp>
      <p:sp>
        <p:nvSpPr>
          <p:cNvPr id="6" name="Speech Bubble: Rectangle with Corners Rounded 14">
            <a:extLst>
              <a:ext uri="{FF2B5EF4-FFF2-40B4-BE49-F238E27FC236}">
                <a16:creationId xmlns:a16="http://schemas.microsoft.com/office/drawing/2014/main" id="{9FF3AC0E-5924-16DD-5353-1F51E62E48D3}"/>
              </a:ext>
            </a:extLst>
          </p:cNvPr>
          <p:cNvSpPr/>
          <p:nvPr/>
        </p:nvSpPr>
        <p:spPr>
          <a:xfrm>
            <a:off x="7952509" y="2016434"/>
            <a:ext cx="4091898" cy="3994900"/>
          </a:xfrm>
          <a:prstGeom prst="wedgeRoundRectCallout">
            <a:avLst>
              <a:gd name="adj1" fmla="val -4205"/>
              <a:gd name="adj2" fmla="val 57646"/>
              <a:gd name="adj3" fmla="val 16667"/>
            </a:avLst>
          </a:prstGeom>
          <a:solidFill>
            <a:srgbClr val="E6EAE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anose="00000500000000000000" pitchFamily="2" charset="0"/>
                <a:cs typeface="Poppins" panose="00000500000000000000" pitchFamily="2" charset="0"/>
              </a:rPr>
              <a:t>  “Lack of feedback was a problem. </a:t>
            </a:r>
          </a:p>
          <a:p>
            <a:pPr>
              <a:spcBef>
                <a:spcPts val="600"/>
              </a:spcBef>
            </a:pPr>
            <a:r>
              <a:rPr lang="en-GB" sz="1400" i="0">
                <a:solidFill>
                  <a:srgbClr val="28325A"/>
                </a:solidFill>
                <a:latin typeface="Poppins" panose="00000500000000000000" pitchFamily="2" charset="0"/>
                <a:cs typeface="Poppins" panose="00000500000000000000" pitchFamily="2" charset="0"/>
              </a:rPr>
              <a:t>I emailed and asked why was I not successful – I never did hear back so I never understood why. </a:t>
            </a:r>
          </a:p>
          <a:p>
            <a:pPr>
              <a:spcBef>
                <a:spcPts val="600"/>
              </a:spcBef>
            </a:pPr>
            <a:r>
              <a:rPr lang="en-GB" sz="1400" i="0">
                <a:solidFill>
                  <a:srgbClr val="28325A"/>
                </a:solidFill>
                <a:latin typeface="Poppins" panose="00000500000000000000" pitchFamily="2" charset="0"/>
                <a:cs typeface="Poppins" panose="00000500000000000000" pitchFamily="2" charset="0"/>
              </a:rPr>
              <a:t>I did bump into someone who interviewed me for ITV. I asked – they said it was down to lack of broadcasting experience. When talking about unsuccessful experiences I could never tell anyone about feedback so I could work on that. </a:t>
            </a:r>
          </a:p>
          <a:p>
            <a:pPr>
              <a:spcBef>
                <a:spcPts val="600"/>
              </a:spcBef>
            </a:pPr>
            <a:r>
              <a:rPr lang="en-GB" sz="1400" i="0">
                <a:solidFill>
                  <a:srgbClr val="28325A"/>
                </a:solidFill>
                <a:latin typeface="Poppins" panose="00000500000000000000" pitchFamily="2" charset="0"/>
                <a:cs typeface="Poppins" panose="00000500000000000000" pitchFamily="2" charset="0"/>
              </a:rPr>
              <a:t>I love to learn and improve and get better and you can’t do that without feedback.”</a:t>
            </a:r>
          </a:p>
          <a:p>
            <a:endParaRPr lang="en-GB" sz="1400" i="0">
              <a:solidFill>
                <a:srgbClr val="28325A"/>
              </a:solidFill>
              <a:latin typeface="Poppins" panose="00000500000000000000" pitchFamily="2" charset="0"/>
              <a:cs typeface="Poppins" panose="00000500000000000000" pitchFamily="2" charset="0"/>
            </a:endParaRPr>
          </a:p>
          <a:p>
            <a:pPr algn="r"/>
            <a:r>
              <a:rPr lang="en-GB" sz="1200" i="0">
                <a:solidFill>
                  <a:srgbClr val="28325A"/>
                </a:solidFill>
                <a:latin typeface="Poppins" panose="00000500000000000000" pitchFamily="2" charset="0"/>
                <a:cs typeface="Poppins" panose="00000500000000000000" pitchFamily="2" charset="0"/>
              </a:rPr>
              <a:t>-Male, 26-30, blind, cane user</a:t>
            </a:r>
            <a:endParaRPr lang="en-GB" sz="1400" i="0">
              <a:solidFill>
                <a:srgbClr val="28325A"/>
              </a:solidFill>
              <a:latin typeface="Poppins" panose="00000500000000000000" pitchFamily="2" charset="0"/>
              <a:cs typeface="Poppins" panose="00000500000000000000" pitchFamily="2" charset="0"/>
            </a:endParaRPr>
          </a:p>
        </p:txBody>
      </p:sp>
      <p:sp>
        <p:nvSpPr>
          <p:cNvPr id="19" name="Rectangle 18">
            <a:extLst>
              <a:ext uri="{FF2B5EF4-FFF2-40B4-BE49-F238E27FC236}">
                <a16:creationId xmlns:a16="http://schemas.microsoft.com/office/drawing/2014/main" id="{78407FF2-8B97-8A4F-C363-946FF2B9B4D7}"/>
              </a:ext>
              <a:ext uri="{C183D7F6-B498-43B3-948B-1728B52AA6E4}">
                <adec:decorative xmlns:adec="http://schemas.microsoft.com/office/drawing/2017/decorative" val="1"/>
              </a:ext>
            </a:extLst>
          </p:cNvPr>
          <p:cNvSpPr/>
          <p:nvPr/>
        </p:nvSpPr>
        <p:spPr bwMode="auto">
          <a:xfrm>
            <a:off x="800895" y="2185464"/>
            <a:ext cx="986812"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nvGrpSpPr>
          <p:cNvPr id="20" name="Group 19">
            <a:extLst>
              <a:ext uri="{FF2B5EF4-FFF2-40B4-BE49-F238E27FC236}">
                <a16:creationId xmlns:a16="http://schemas.microsoft.com/office/drawing/2014/main" id="{5850F93F-A95D-055F-D97E-F08C9A79BE21}"/>
              </a:ext>
              <a:ext uri="{C183D7F6-B498-43B3-948B-1728B52AA6E4}">
                <adec:decorative xmlns:adec="http://schemas.microsoft.com/office/drawing/2017/decorative" val="1"/>
              </a:ext>
            </a:extLst>
          </p:cNvPr>
          <p:cNvGrpSpPr/>
          <p:nvPr/>
        </p:nvGrpSpPr>
        <p:grpSpPr>
          <a:xfrm>
            <a:off x="949942" y="2279714"/>
            <a:ext cx="659327" cy="641070"/>
            <a:chOff x="1204367" y="1961826"/>
            <a:chExt cx="1630918" cy="1563489"/>
          </a:xfrm>
        </p:grpSpPr>
        <p:pic>
          <p:nvPicPr>
            <p:cNvPr id="21" name="Picture 20" descr="A blue circle with black background&#10;&#10;Description automatically generated">
              <a:extLst>
                <a:ext uri="{FF2B5EF4-FFF2-40B4-BE49-F238E27FC236}">
                  <a16:creationId xmlns:a16="http://schemas.microsoft.com/office/drawing/2014/main" id="{BA81FA63-B3C6-D2E2-ADC7-AD2427392F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4367" y="1961826"/>
              <a:ext cx="1630918" cy="1563489"/>
            </a:xfrm>
            <a:prstGeom prst="rect">
              <a:avLst/>
            </a:prstGeom>
          </p:spPr>
        </p:pic>
        <p:grpSp>
          <p:nvGrpSpPr>
            <p:cNvPr id="29" name="Group 28">
              <a:extLst>
                <a:ext uri="{FF2B5EF4-FFF2-40B4-BE49-F238E27FC236}">
                  <a16:creationId xmlns:a16="http://schemas.microsoft.com/office/drawing/2014/main" id="{644CFBBB-DB2B-6DA9-65CF-BB33D43FD1F6}"/>
                </a:ext>
              </a:extLst>
            </p:cNvPr>
            <p:cNvGrpSpPr/>
            <p:nvPr/>
          </p:nvGrpSpPr>
          <p:grpSpPr>
            <a:xfrm>
              <a:off x="1458958" y="2397249"/>
              <a:ext cx="1099164" cy="669786"/>
              <a:chOff x="1449477" y="2485200"/>
              <a:chExt cx="1099164" cy="669786"/>
            </a:xfrm>
          </p:grpSpPr>
          <p:pic>
            <p:nvPicPr>
              <p:cNvPr id="30" name="Graphic 29">
                <a:extLst>
                  <a:ext uri="{FF2B5EF4-FFF2-40B4-BE49-F238E27FC236}">
                    <a16:creationId xmlns:a16="http://schemas.microsoft.com/office/drawing/2014/main" id="{37439303-C37E-F66C-EA08-03D3D20B742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31" name="Graphic 30">
                <a:extLst>
                  <a:ext uri="{FF2B5EF4-FFF2-40B4-BE49-F238E27FC236}">
                    <a16:creationId xmlns:a16="http://schemas.microsoft.com/office/drawing/2014/main" id="{56D6EA46-3C75-5797-DDEE-79113806D9B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32" name="Graphic 31">
                <a:extLst>
                  <a:ext uri="{FF2B5EF4-FFF2-40B4-BE49-F238E27FC236}">
                    <a16:creationId xmlns:a16="http://schemas.microsoft.com/office/drawing/2014/main" id="{9245007C-02AE-4F91-06B4-022BD524971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sp>
        <p:nvSpPr>
          <p:cNvPr id="34" name="TextBox 33">
            <a:extLst>
              <a:ext uri="{FF2B5EF4-FFF2-40B4-BE49-F238E27FC236}">
                <a16:creationId xmlns:a16="http://schemas.microsoft.com/office/drawing/2014/main" id="{89DC56A7-92EC-84C7-3971-E486E9058E7F}"/>
              </a:ext>
            </a:extLst>
          </p:cNvPr>
          <p:cNvSpPr txBox="1"/>
          <p:nvPr/>
        </p:nvSpPr>
        <p:spPr>
          <a:xfrm>
            <a:off x="1917818" y="4346730"/>
            <a:ext cx="5744205"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When candidates do not receive feedback, they look for support in their network beyond the employer.</a:t>
            </a:r>
          </a:p>
        </p:txBody>
      </p:sp>
      <p:sp>
        <p:nvSpPr>
          <p:cNvPr id="35" name="Rectangle 34">
            <a:extLst>
              <a:ext uri="{FF2B5EF4-FFF2-40B4-BE49-F238E27FC236}">
                <a16:creationId xmlns:a16="http://schemas.microsoft.com/office/drawing/2014/main" id="{232222BA-39C1-8F43-1144-FC80E9430B41}"/>
              </a:ext>
            </a:extLst>
          </p:cNvPr>
          <p:cNvSpPr/>
          <p:nvPr/>
        </p:nvSpPr>
        <p:spPr bwMode="auto">
          <a:xfrm>
            <a:off x="827474" y="4986149"/>
            <a:ext cx="6877193" cy="1025184"/>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Graduates told us that they contextualised an unsuccessful application with feedback they received from formal sources (e.g., career advisors) and from informal contacts (e.g., mentors and family members).</a:t>
            </a:r>
          </a:p>
        </p:txBody>
      </p:sp>
      <p:sp>
        <p:nvSpPr>
          <p:cNvPr id="36" name="Rectangle 35">
            <a:extLst>
              <a:ext uri="{FF2B5EF4-FFF2-40B4-BE49-F238E27FC236}">
                <a16:creationId xmlns:a16="http://schemas.microsoft.com/office/drawing/2014/main" id="{956BD7DC-ECAE-BAA3-A4D7-8BA52BB5AF21}"/>
              </a:ext>
              <a:ext uri="{C183D7F6-B498-43B3-948B-1728B52AA6E4}">
                <adec:decorative xmlns:adec="http://schemas.microsoft.com/office/drawing/2017/decorative" val="1"/>
              </a:ext>
            </a:extLst>
          </p:cNvPr>
          <p:cNvSpPr/>
          <p:nvPr/>
        </p:nvSpPr>
        <p:spPr bwMode="auto">
          <a:xfrm>
            <a:off x="827474" y="4238579"/>
            <a:ext cx="986812"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nvGrpSpPr>
          <p:cNvPr id="37" name="Group 36">
            <a:extLst>
              <a:ext uri="{FF2B5EF4-FFF2-40B4-BE49-F238E27FC236}">
                <a16:creationId xmlns:a16="http://schemas.microsoft.com/office/drawing/2014/main" id="{0A1C0C93-7DE9-CCF2-DAE9-C6A665664370}"/>
              </a:ext>
              <a:ext uri="{C183D7F6-B498-43B3-948B-1728B52AA6E4}">
                <adec:decorative xmlns:adec="http://schemas.microsoft.com/office/drawing/2017/decorative" val="1"/>
              </a:ext>
            </a:extLst>
          </p:cNvPr>
          <p:cNvGrpSpPr/>
          <p:nvPr/>
        </p:nvGrpSpPr>
        <p:grpSpPr>
          <a:xfrm>
            <a:off x="976521" y="4332829"/>
            <a:ext cx="659327" cy="641070"/>
            <a:chOff x="1204367" y="1961826"/>
            <a:chExt cx="1630918" cy="1563489"/>
          </a:xfrm>
        </p:grpSpPr>
        <p:pic>
          <p:nvPicPr>
            <p:cNvPr id="38" name="Picture 37" descr="A blue circle with black background&#10;&#10;Description automatically generated">
              <a:extLst>
                <a:ext uri="{FF2B5EF4-FFF2-40B4-BE49-F238E27FC236}">
                  <a16:creationId xmlns:a16="http://schemas.microsoft.com/office/drawing/2014/main" id="{D952C22B-A452-DC93-B8F2-C945C320F9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4367" y="1961826"/>
              <a:ext cx="1630918" cy="1563489"/>
            </a:xfrm>
            <a:prstGeom prst="rect">
              <a:avLst/>
            </a:prstGeom>
          </p:spPr>
        </p:pic>
        <p:grpSp>
          <p:nvGrpSpPr>
            <p:cNvPr id="39" name="Group 38">
              <a:extLst>
                <a:ext uri="{FF2B5EF4-FFF2-40B4-BE49-F238E27FC236}">
                  <a16:creationId xmlns:a16="http://schemas.microsoft.com/office/drawing/2014/main" id="{1FCB6A24-0702-2A2D-209E-2A1FCA80F791}"/>
                </a:ext>
              </a:extLst>
            </p:cNvPr>
            <p:cNvGrpSpPr/>
            <p:nvPr/>
          </p:nvGrpSpPr>
          <p:grpSpPr>
            <a:xfrm>
              <a:off x="1458958" y="2397249"/>
              <a:ext cx="1099164" cy="669786"/>
              <a:chOff x="1449477" y="2485200"/>
              <a:chExt cx="1099164" cy="669786"/>
            </a:xfrm>
          </p:grpSpPr>
          <p:pic>
            <p:nvPicPr>
              <p:cNvPr id="40" name="Graphic 39">
                <a:extLst>
                  <a:ext uri="{FF2B5EF4-FFF2-40B4-BE49-F238E27FC236}">
                    <a16:creationId xmlns:a16="http://schemas.microsoft.com/office/drawing/2014/main" id="{91534D85-2B9C-1CCF-3864-B0563B104E6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41" name="Graphic 40">
                <a:extLst>
                  <a:ext uri="{FF2B5EF4-FFF2-40B4-BE49-F238E27FC236}">
                    <a16:creationId xmlns:a16="http://schemas.microsoft.com/office/drawing/2014/main" id="{8B37E1AD-6A7C-882B-7D69-C3F57819183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42" name="Graphic 41">
                <a:extLst>
                  <a:ext uri="{FF2B5EF4-FFF2-40B4-BE49-F238E27FC236}">
                    <a16:creationId xmlns:a16="http://schemas.microsoft.com/office/drawing/2014/main" id="{E28DE498-5E6D-07AB-E2ED-43C24DA2377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33</a:t>
            </a:fld>
            <a:endParaRPr lang="en-GB"/>
          </a:p>
        </p:txBody>
      </p:sp>
    </p:spTree>
    <p:extLst>
      <p:ext uri="{BB962C8B-B14F-4D97-AF65-F5344CB8AC3E}">
        <p14:creationId xmlns:p14="http://schemas.microsoft.com/office/powerpoint/2010/main" val="2477154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280215-7A1D-4728-87D2-6A0F5FC4A863}"/>
              </a:ext>
              <a:ext uri="{C183D7F6-B498-43B3-948B-1728B52AA6E4}">
                <adec:decorative xmlns:adec="http://schemas.microsoft.com/office/drawing/2017/decorative" val="1"/>
              </a:ext>
            </a:extLst>
          </p:cNvPr>
          <p:cNvSpPr/>
          <p:nvPr/>
        </p:nvSpPr>
        <p:spPr bwMode="auto">
          <a:xfrm>
            <a:off x="833937" y="4037351"/>
            <a:ext cx="6553987"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8" name="Rectangle 7">
            <a:extLst>
              <a:ext uri="{FF2B5EF4-FFF2-40B4-BE49-F238E27FC236}">
                <a16:creationId xmlns:a16="http://schemas.microsoft.com/office/drawing/2014/main" id="{8B357AE0-41A8-DCFA-75B3-D65B539514D9}"/>
              </a:ext>
              <a:ext uri="{C183D7F6-B498-43B3-948B-1728B52AA6E4}">
                <adec:decorative xmlns:adec="http://schemas.microsoft.com/office/drawing/2017/decorative" val="1"/>
              </a:ext>
            </a:extLst>
          </p:cNvPr>
          <p:cNvSpPr/>
          <p:nvPr/>
        </p:nvSpPr>
        <p:spPr bwMode="auto">
          <a:xfrm>
            <a:off x="833937" y="1907422"/>
            <a:ext cx="6553987"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797158" y="523387"/>
            <a:ext cx="11364526" cy="454868"/>
          </a:xfrm>
        </p:spPr>
        <p:txBody>
          <a:bodyPr/>
          <a:lstStyle/>
          <a:p>
            <a:r>
              <a:rPr lang="en-GB" sz="2200"/>
              <a:t>Offers and feedback: Negotiating after an offer</a:t>
            </a:r>
          </a:p>
        </p:txBody>
      </p:sp>
      <p:sp>
        <p:nvSpPr>
          <p:cNvPr id="10" name="TextBox 9">
            <a:extLst>
              <a:ext uri="{FF2B5EF4-FFF2-40B4-BE49-F238E27FC236}">
                <a16:creationId xmlns:a16="http://schemas.microsoft.com/office/drawing/2014/main" id="{6084F528-41AF-A70E-6225-1D51057F470F}"/>
              </a:ext>
            </a:extLst>
          </p:cNvPr>
          <p:cNvSpPr txBox="1"/>
          <p:nvPr/>
        </p:nvSpPr>
        <p:spPr>
          <a:xfrm>
            <a:off x="725699" y="1234668"/>
            <a:ext cx="11130265"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When disabled graduates receive their first job offer, they need to decide whether and how to negotiate, and what considerations to bring to the table</a:t>
            </a:r>
          </a:p>
        </p:txBody>
      </p:sp>
      <p:sp>
        <p:nvSpPr>
          <p:cNvPr id="34" name="TextBox 33">
            <a:extLst>
              <a:ext uri="{FF2B5EF4-FFF2-40B4-BE49-F238E27FC236}">
                <a16:creationId xmlns:a16="http://schemas.microsoft.com/office/drawing/2014/main" id="{986EDF21-319E-0568-E9BF-2C1BA27A518A}"/>
              </a:ext>
            </a:extLst>
          </p:cNvPr>
          <p:cNvSpPr txBox="1"/>
          <p:nvPr/>
        </p:nvSpPr>
        <p:spPr>
          <a:xfrm>
            <a:off x="7944046" y="2092145"/>
            <a:ext cx="3740748" cy="1077218"/>
          </a:xfrm>
          <a:prstGeom prst="rect">
            <a:avLst/>
          </a:prstGeom>
          <a:noFill/>
        </p:spPr>
        <p:txBody>
          <a:bodyPr wrap="square" rtlCol="0">
            <a:spAutoFit/>
          </a:bodyPr>
          <a:lstStyle/>
          <a:p>
            <a:r>
              <a:rPr lang="en-GB" sz="1600" i="0">
                <a:solidFill>
                  <a:srgbClr val="28325A"/>
                </a:solidFill>
                <a:latin typeface="Poppins" panose="00000500000000000000" pitchFamily="2" charset="0"/>
                <a:cs typeface="Poppins" panose="00000500000000000000" pitchFamily="2" charset="0"/>
              </a:rPr>
              <a:t>When workplace support will come via Access to Work, the long wait time can delay and even jeopardise a job or placement.</a:t>
            </a:r>
          </a:p>
        </p:txBody>
      </p:sp>
      <p:sp>
        <p:nvSpPr>
          <p:cNvPr id="11" name="Text Placeholder 2">
            <a:extLst>
              <a:ext uri="{FF2B5EF4-FFF2-40B4-BE49-F238E27FC236}">
                <a16:creationId xmlns:a16="http://schemas.microsoft.com/office/drawing/2014/main" id="{98FF72BA-AA17-200D-DD1A-EB014CD8BA29}"/>
              </a:ext>
            </a:extLst>
          </p:cNvPr>
          <p:cNvSpPr>
            <a:spLocks noGrp="1"/>
          </p:cNvSpPr>
          <p:nvPr>
            <p:ph type="body" sz="quarter" idx="12"/>
          </p:nvPr>
        </p:nvSpPr>
        <p:spPr>
          <a:xfrm>
            <a:off x="1915993" y="2072603"/>
            <a:ext cx="4995992" cy="454025"/>
          </a:xfrm>
        </p:spPr>
        <p:txBody>
          <a:bodyPr/>
          <a:lstStyle/>
          <a:p>
            <a:r>
              <a:rPr lang="en-GB" sz="1600" i="0">
                <a:solidFill>
                  <a:schemeClr val="bg1"/>
                </a:solidFill>
                <a:latin typeface="Poppins" panose="00000500000000000000" pitchFamily="2" charset="0"/>
                <a:cs typeface="Poppins" panose="00000500000000000000" pitchFamily="2" charset="0"/>
              </a:rPr>
              <a:t>Graduates often feel uncertain about negotiating an offer for the first time.</a:t>
            </a:r>
          </a:p>
        </p:txBody>
      </p:sp>
      <p:sp>
        <p:nvSpPr>
          <p:cNvPr id="12" name="Rectangle 11">
            <a:extLst>
              <a:ext uri="{FF2B5EF4-FFF2-40B4-BE49-F238E27FC236}">
                <a16:creationId xmlns:a16="http://schemas.microsoft.com/office/drawing/2014/main" id="{0080D622-1AE7-5569-ACA8-4D186D938084}"/>
              </a:ext>
            </a:extLst>
          </p:cNvPr>
          <p:cNvSpPr/>
          <p:nvPr/>
        </p:nvSpPr>
        <p:spPr bwMode="auto">
          <a:xfrm>
            <a:off x="833937" y="2678043"/>
            <a:ext cx="6553987" cy="124006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First-time negotiators are lacking in the experience to approach the process with confidence.  This experience can be amplified for disabled graduates, who may not have knowledge or experience about workplace adjustments.</a:t>
            </a:r>
          </a:p>
        </p:txBody>
      </p:sp>
      <p:sp>
        <p:nvSpPr>
          <p:cNvPr id="13" name="TextBox 12">
            <a:extLst>
              <a:ext uri="{FF2B5EF4-FFF2-40B4-BE49-F238E27FC236}">
                <a16:creationId xmlns:a16="http://schemas.microsoft.com/office/drawing/2014/main" id="{352329CA-47C9-1AFA-0469-D2E51400F3EA}"/>
              </a:ext>
            </a:extLst>
          </p:cNvPr>
          <p:cNvSpPr txBox="1"/>
          <p:nvPr/>
        </p:nvSpPr>
        <p:spPr>
          <a:xfrm>
            <a:off x="1915993" y="4143478"/>
            <a:ext cx="5365915"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Many disabled graduates will need to negotiate workplace adjustments before accepting an offer.</a:t>
            </a:r>
          </a:p>
        </p:txBody>
      </p:sp>
      <p:sp>
        <p:nvSpPr>
          <p:cNvPr id="14" name="Rectangle 13">
            <a:extLst>
              <a:ext uri="{FF2B5EF4-FFF2-40B4-BE49-F238E27FC236}">
                <a16:creationId xmlns:a16="http://schemas.microsoft.com/office/drawing/2014/main" id="{5194248B-EDA9-C52C-F31D-15066DB61821}"/>
              </a:ext>
            </a:extLst>
          </p:cNvPr>
          <p:cNvSpPr/>
          <p:nvPr/>
        </p:nvSpPr>
        <p:spPr bwMode="auto">
          <a:xfrm>
            <a:off x="833937" y="4742526"/>
            <a:ext cx="6553987" cy="124006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Most graduates who had received offers told us they started the conversation about adjustments immediately and had few issues. However, it was noted that more information about Access to Work would have been welcomed.</a:t>
            </a:r>
          </a:p>
        </p:txBody>
      </p:sp>
      <p:sp>
        <p:nvSpPr>
          <p:cNvPr id="3" name="Speech Bubble: Rectangle with Corners Rounded 14">
            <a:extLst>
              <a:ext uri="{FF2B5EF4-FFF2-40B4-BE49-F238E27FC236}">
                <a16:creationId xmlns:a16="http://schemas.microsoft.com/office/drawing/2014/main" id="{6949EA96-4866-1F17-5387-5B46D69C7CA7}"/>
              </a:ext>
            </a:extLst>
          </p:cNvPr>
          <p:cNvSpPr/>
          <p:nvPr/>
        </p:nvSpPr>
        <p:spPr>
          <a:xfrm>
            <a:off x="7944046" y="3503137"/>
            <a:ext cx="3740748" cy="2450231"/>
          </a:xfrm>
          <a:prstGeom prst="wedgeRoundRectCallout">
            <a:avLst>
              <a:gd name="adj1" fmla="val -5665"/>
              <a:gd name="adj2" fmla="val 60735"/>
              <a:gd name="adj3" fmla="val 16667"/>
            </a:avLst>
          </a:prstGeom>
          <a:solidFill>
            <a:schemeClr val="accent5">
              <a:alpha val="1219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rgbClr val="28325A"/>
                </a:solidFill>
                <a:latin typeface="Poppins" panose="00000500000000000000" pitchFamily="2" charset="0"/>
                <a:cs typeface="Poppins" panose="00000500000000000000" pitchFamily="2" charset="0"/>
              </a:rPr>
              <a:t>“That constant fear of ‘I don't want to ring the graduate scheme and say, I might have to start late on the scheme because, you know, I haven't got support in place in time.”</a:t>
            </a:r>
          </a:p>
          <a:p>
            <a:endParaRPr lang="en-GB" sz="1400" i="0">
              <a:solidFill>
                <a:srgbClr val="28325A"/>
              </a:solidFill>
              <a:latin typeface="Poppins" panose="00000500000000000000" pitchFamily="2" charset="0"/>
              <a:cs typeface="Poppins" panose="00000500000000000000" pitchFamily="2" charset="0"/>
            </a:endParaRPr>
          </a:p>
          <a:p>
            <a:pPr algn="r"/>
            <a:r>
              <a:rPr lang="en-GB" sz="1200" i="0">
                <a:solidFill>
                  <a:srgbClr val="28325A"/>
                </a:solidFill>
                <a:latin typeface="Poppins" panose="00000500000000000000" pitchFamily="2" charset="0"/>
                <a:cs typeface="Poppins" panose="00000500000000000000" pitchFamily="2" charset="0"/>
              </a:rPr>
              <a:t>-male, 26-30, blind, cane user</a:t>
            </a:r>
            <a:endParaRPr lang="en-GB" sz="1400" i="0">
              <a:solidFill>
                <a:srgbClr val="28325A"/>
              </a:solidFill>
              <a:latin typeface="Poppins" panose="00000500000000000000" pitchFamily="2" charset="0"/>
              <a:cs typeface="Poppins" panose="00000500000000000000" pitchFamily="2" charset="0"/>
            </a:endParaRPr>
          </a:p>
        </p:txBody>
      </p:sp>
      <p:grpSp>
        <p:nvGrpSpPr>
          <p:cNvPr id="22" name="Group 21">
            <a:extLst>
              <a:ext uri="{FF2B5EF4-FFF2-40B4-BE49-F238E27FC236}">
                <a16:creationId xmlns:a16="http://schemas.microsoft.com/office/drawing/2014/main" id="{09CD4ADB-5772-7E34-EE2D-9E8E2B620937}"/>
              </a:ext>
              <a:ext uri="{C183D7F6-B498-43B3-948B-1728B52AA6E4}">
                <adec:decorative xmlns:adec="http://schemas.microsoft.com/office/drawing/2017/decorative" val="1"/>
              </a:ext>
            </a:extLst>
          </p:cNvPr>
          <p:cNvGrpSpPr>
            <a:grpSpLocks noChangeAspect="1"/>
          </p:cNvGrpSpPr>
          <p:nvPr/>
        </p:nvGrpSpPr>
        <p:grpSpPr>
          <a:xfrm>
            <a:off x="1107674" y="1989940"/>
            <a:ext cx="609599" cy="618139"/>
            <a:chOff x="2058059" y="3420154"/>
            <a:chExt cx="900970" cy="913591"/>
          </a:xfrm>
        </p:grpSpPr>
        <p:pic>
          <p:nvPicPr>
            <p:cNvPr id="23" name="Picture 22" descr="A circle with a black background&#10;&#10;Description automatically generated">
              <a:extLst>
                <a:ext uri="{FF2B5EF4-FFF2-40B4-BE49-F238E27FC236}">
                  <a16:creationId xmlns:a16="http://schemas.microsoft.com/office/drawing/2014/main" id="{4E0B8C2A-99FA-2EDB-58D0-9F22A3DAE5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24" name="Group 23">
              <a:extLst>
                <a:ext uri="{FF2B5EF4-FFF2-40B4-BE49-F238E27FC236}">
                  <a16:creationId xmlns:a16="http://schemas.microsoft.com/office/drawing/2014/main" id="{500F57EF-3810-D688-3BE8-244568B44B8E}"/>
                </a:ext>
              </a:extLst>
            </p:cNvPr>
            <p:cNvGrpSpPr/>
            <p:nvPr/>
          </p:nvGrpSpPr>
          <p:grpSpPr>
            <a:xfrm>
              <a:off x="2233079" y="3683535"/>
              <a:ext cx="583119" cy="386831"/>
              <a:chOff x="2233079" y="3683535"/>
              <a:chExt cx="583119" cy="386831"/>
            </a:xfrm>
          </p:grpSpPr>
          <p:pic>
            <p:nvPicPr>
              <p:cNvPr id="25" name="Picture 24">
                <a:extLst>
                  <a:ext uri="{FF2B5EF4-FFF2-40B4-BE49-F238E27FC236}">
                    <a16:creationId xmlns:a16="http://schemas.microsoft.com/office/drawing/2014/main" id="{3D03E534-5000-6BD8-37AD-9BB0576B4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26" name="Cross 25">
                <a:extLst>
                  <a:ext uri="{FF2B5EF4-FFF2-40B4-BE49-F238E27FC236}">
                    <a16:creationId xmlns:a16="http://schemas.microsoft.com/office/drawing/2014/main" id="{47DC0411-A9D1-FECE-EABC-E261EBAC0E6A}"/>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grpSp>
        <p:nvGrpSpPr>
          <p:cNvPr id="27" name="Group 26">
            <a:extLst>
              <a:ext uri="{FF2B5EF4-FFF2-40B4-BE49-F238E27FC236}">
                <a16:creationId xmlns:a16="http://schemas.microsoft.com/office/drawing/2014/main" id="{AD774AA5-D5D7-5411-2ACC-4F55FC414393}"/>
              </a:ext>
              <a:ext uri="{C183D7F6-B498-43B3-948B-1728B52AA6E4}">
                <adec:decorative xmlns:adec="http://schemas.microsoft.com/office/drawing/2017/decorative" val="1"/>
              </a:ext>
            </a:extLst>
          </p:cNvPr>
          <p:cNvGrpSpPr>
            <a:grpSpLocks noChangeAspect="1"/>
          </p:cNvGrpSpPr>
          <p:nvPr/>
        </p:nvGrpSpPr>
        <p:grpSpPr>
          <a:xfrm>
            <a:off x="1138028" y="4133444"/>
            <a:ext cx="579890" cy="576234"/>
            <a:chOff x="3213975" y="4819445"/>
            <a:chExt cx="900971" cy="895291"/>
          </a:xfrm>
        </p:grpSpPr>
        <p:pic>
          <p:nvPicPr>
            <p:cNvPr id="35" name="Picture 34">
              <a:extLst>
                <a:ext uri="{FF2B5EF4-FFF2-40B4-BE49-F238E27FC236}">
                  <a16:creationId xmlns:a16="http://schemas.microsoft.com/office/drawing/2014/main" id="{16C0A93F-7085-4DCC-F9DC-98B7B0BC59C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36" name="Picture 35">
              <a:extLst>
                <a:ext uri="{FF2B5EF4-FFF2-40B4-BE49-F238E27FC236}">
                  <a16:creationId xmlns:a16="http://schemas.microsoft.com/office/drawing/2014/main" id="{89A24140-4BEB-BBC5-D6DD-F5B5171A92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37" name="Straight Arrow Connector 36">
              <a:extLst>
                <a:ext uri="{FF2B5EF4-FFF2-40B4-BE49-F238E27FC236}">
                  <a16:creationId xmlns:a16="http://schemas.microsoft.com/office/drawing/2014/main" id="{84114A3B-83CF-2E89-3A11-DF5371C33025}"/>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8" name="Straight Arrow Connector 37">
              <a:extLst>
                <a:ext uri="{FF2B5EF4-FFF2-40B4-BE49-F238E27FC236}">
                  <a16:creationId xmlns:a16="http://schemas.microsoft.com/office/drawing/2014/main" id="{895DE3A2-6DDA-6893-9EAE-95F29F3A125B}"/>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9" name="Straight Arrow Connector 38">
              <a:extLst>
                <a:ext uri="{FF2B5EF4-FFF2-40B4-BE49-F238E27FC236}">
                  <a16:creationId xmlns:a16="http://schemas.microsoft.com/office/drawing/2014/main" id="{5D3366B7-A39C-3455-1753-9EBC07BAF67B}"/>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34</a:t>
            </a:fld>
            <a:endParaRPr lang="en-GB"/>
          </a:p>
        </p:txBody>
      </p:sp>
    </p:spTree>
    <p:extLst>
      <p:ext uri="{BB962C8B-B14F-4D97-AF65-F5344CB8AC3E}">
        <p14:creationId xmlns:p14="http://schemas.microsoft.com/office/powerpoint/2010/main" val="3435187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C146-2FB4-AA20-C50B-E1C20E2A81F8}"/>
              </a:ext>
            </a:extLst>
          </p:cNvPr>
          <p:cNvSpPr>
            <a:spLocks noGrp="1"/>
          </p:cNvSpPr>
          <p:nvPr>
            <p:ph type="title"/>
          </p:nvPr>
        </p:nvSpPr>
        <p:spPr>
          <a:xfrm>
            <a:off x="1752919" y="1885410"/>
            <a:ext cx="9988507" cy="462877"/>
          </a:xfrm>
        </p:spPr>
        <p:txBody>
          <a:bodyPr/>
          <a:lstStyle/>
          <a:p>
            <a:r>
              <a:rPr lang="en-GB" sz="3000"/>
              <a:t>5. Elements of the Graduate Career Journey:</a:t>
            </a:r>
            <a:br>
              <a:rPr lang="en-GB"/>
            </a:br>
            <a:br>
              <a:rPr lang="en-GB"/>
            </a:br>
            <a:endParaRPr lang="en-GB" sz="3000"/>
          </a:p>
        </p:txBody>
      </p:sp>
      <p:sp>
        <p:nvSpPr>
          <p:cNvPr id="6" name="Title 1">
            <a:extLst>
              <a:ext uri="{FF2B5EF4-FFF2-40B4-BE49-F238E27FC236}">
                <a16:creationId xmlns:a16="http://schemas.microsoft.com/office/drawing/2014/main" id="{1CB762DD-3780-F05F-365C-87B30F51C147}"/>
              </a:ext>
            </a:extLst>
          </p:cNvPr>
          <p:cNvSpPr txBox="1">
            <a:spLocks/>
          </p:cNvSpPr>
          <p:nvPr/>
        </p:nvSpPr>
        <p:spPr bwMode="auto">
          <a:xfrm>
            <a:off x="4411732" y="2810852"/>
            <a:ext cx="5288859" cy="181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0" indent="0" algn="l" defTabSz="-13873163" rtl="0" eaLnBrk="1" fontAlgn="base" hangingPunct="1">
              <a:spcBef>
                <a:spcPct val="0"/>
              </a:spcBef>
              <a:spcAft>
                <a:spcPct val="0"/>
              </a:spcAft>
              <a:defRPr sz="3600" b="0" i="0" cap="none" baseline="0">
                <a:solidFill>
                  <a:schemeClr val="tx1"/>
                </a:solidFill>
                <a:latin typeface="Century Gothic" panose="020B0502020202020204" pitchFamily="34" charset="0"/>
                <a:ea typeface="+mj-ea"/>
                <a:cs typeface="Poppins" pitchFamily="2" charset="77"/>
              </a:defRPr>
            </a:lvl1pPr>
            <a:lvl2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2pPr>
            <a:lvl3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3pPr>
            <a:lvl4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4pPr>
            <a:lvl5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5pPr>
            <a:lvl6pPr marL="457200" algn="r" eaLnBrk="1" fontAlgn="base" hangingPunct="1">
              <a:spcBef>
                <a:spcPct val="0"/>
              </a:spcBef>
              <a:spcAft>
                <a:spcPct val="0"/>
              </a:spcAft>
              <a:defRPr sz="2400">
                <a:solidFill>
                  <a:srgbClr val="0A1E60">
                    <a:alpha val="100000"/>
                  </a:srgbClr>
                </a:solidFill>
                <a:latin typeface="Arial"/>
              </a:defRPr>
            </a:lvl6pPr>
            <a:lvl7pPr marL="914400" algn="r" eaLnBrk="1" fontAlgn="base" hangingPunct="1">
              <a:spcBef>
                <a:spcPct val="0"/>
              </a:spcBef>
              <a:spcAft>
                <a:spcPct val="0"/>
              </a:spcAft>
              <a:defRPr sz="2400">
                <a:solidFill>
                  <a:srgbClr val="0A1E60">
                    <a:alpha val="100000"/>
                  </a:srgbClr>
                </a:solidFill>
                <a:latin typeface="Arial"/>
              </a:defRPr>
            </a:lvl7pPr>
            <a:lvl8pPr marL="1371600" algn="r" eaLnBrk="1" fontAlgn="base" hangingPunct="1">
              <a:spcBef>
                <a:spcPct val="0"/>
              </a:spcBef>
              <a:spcAft>
                <a:spcPct val="0"/>
              </a:spcAft>
              <a:defRPr sz="2400">
                <a:solidFill>
                  <a:srgbClr val="0A1E60">
                    <a:alpha val="100000"/>
                  </a:srgbClr>
                </a:solidFill>
                <a:latin typeface="Arial"/>
              </a:defRPr>
            </a:lvl8pPr>
            <a:lvl9pPr marL="1828800" algn="r" eaLnBrk="1" fontAlgn="base" hangingPunct="1">
              <a:spcBef>
                <a:spcPct val="0"/>
              </a:spcBef>
              <a:spcAft>
                <a:spcPct val="0"/>
              </a:spcAft>
              <a:defRPr sz="2400">
                <a:solidFill>
                  <a:srgbClr val="0A1E60">
                    <a:alpha val="100000"/>
                  </a:srgbClr>
                </a:solidFill>
                <a:latin typeface="Arial"/>
              </a:defRPr>
            </a:lvl9pPr>
          </a:lstStyle>
          <a:p>
            <a:pPr marL="514350" indent="-514350">
              <a:buFont typeface="+mj-lt"/>
              <a:buAutoNum type="arabicPeriod"/>
            </a:pPr>
            <a:r>
              <a:rPr lang="en-GB" sz="3000" kern="0"/>
              <a:t>The individual</a:t>
            </a:r>
          </a:p>
          <a:p>
            <a:pPr marL="514350" indent="-514350">
              <a:buFont typeface="+mj-lt"/>
              <a:buAutoNum type="arabicPeriod"/>
            </a:pPr>
            <a:r>
              <a:rPr lang="en-GB" sz="3000" kern="0"/>
              <a:t>The employer ecosystem</a:t>
            </a:r>
          </a:p>
          <a:p>
            <a:pPr marL="514350" indent="-514350">
              <a:buFont typeface="+mj-lt"/>
              <a:buAutoNum type="arabicPeriod"/>
            </a:pPr>
            <a:r>
              <a:rPr lang="en-GB" sz="3000" kern="0">
                <a:solidFill>
                  <a:schemeClr val="accent4"/>
                </a:solidFill>
              </a:rPr>
              <a:t>The support ecosystem</a:t>
            </a:r>
          </a:p>
        </p:txBody>
      </p:sp>
      <p:cxnSp>
        <p:nvCxnSpPr>
          <p:cNvPr id="8" name="Straight Connector 7">
            <a:extLst>
              <a:ext uri="{FF2B5EF4-FFF2-40B4-BE49-F238E27FC236}">
                <a16:creationId xmlns:a16="http://schemas.microsoft.com/office/drawing/2014/main" id="{5A41E30B-881A-A6D6-0B95-536EC4EA547B}"/>
              </a:ext>
              <a:ext uri="{C183D7F6-B498-43B3-948B-1728B52AA6E4}">
                <adec:decorative xmlns:adec="http://schemas.microsoft.com/office/drawing/2017/decorative" val="1"/>
              </a:ext>
            </a:extLst>
          </p:cNvPr>
          <p:cNvCxnSpPr>
            <a:cxnSpLocks/>
          </p:cNvCxnSpPr>
          <p:nvPr/>
        </p:nvCxnSpPr>
        <p:spPr bwMode="auto">
          <a:xfrm>
            <a:off x="5035827" y="4233110"/>
            <a:ext cx="4206144"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85E73DBB-84F0-7A02-DA00-B9D390C97F93}"/>
              </a:ext>
              <a:ext uri="{C183D7F6-B498-43B3-948B-1728B52AA6E4}">
                <adec:decorative xmlns:adec="http://schemas.microsoft.com/office/drawing/2017/decorative" val="1"/>
              </a:ext>
            </a:extLst>
          </p:cNvPr>
          <p:cNvGrpSpPr/>
          <p:nvPr/>
        </p:nvGrpSpPr>
        <p:grpSpPr>
          <a:xfrm>
            <a:off x="2141680" y="2956520"/>
            <a:ext cx="1511540" cy="1317230"/>
            <a:chOff x="2141680" y="2956520"/>
            <a:chExt cx="1511540" cy="1317230"/>
          </a:xfrm>
        </p:grpSpPr>
        <p:sp>
          <p:nvSpPr>
            <p:cNvPr id="7" name="Oval 6">
              <a:extLst>
                <a:ext uri="{FF2B5EF4-FFF2-40B4-BE49-F238E27FC236}">
                  <a16:creationId xmlns:a16="http://schemas.microsoft.com/office/drawing/2014/main" id="{AA7DB4CE-0BB6-E95D-9B8E-B8FBE3F2BBD7}"/>
                </a:ext>
                <a:ext uri="{C183D7F6-B498-43B3-948B-1728B52AA6E4}">
                  <adec:decorative xmlns:adec="http://schemas.microsoft.com/office/drawing/2017/decorative" val="1"/>
                </a:ext>
              </a:extLst>
            </p:cNvPr>
            <p:cNvSpPr/>
            <p:nvPr/>
          </p:nvSpPr>
          <p:spPr bwMode="auto">
            <a:xfrm>
              <a:off x="2141680" y="2956520"/>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9" name="Oval 8">
              <a:extLst>
                <a:ext uri="{FF2B5EF4-FFF2-40B4-BE49-F238E27FC236}">
                  <a16:creationId xmlns:a16="http://schemas.microsoft.com/office/drawing/2014/main" id="{F2B9BFD2-A3D2-5A25-3A0F-33EED21145A9}"/>
                </a:ext>
                <a:ext uri="{C183D7F6-B498-43B3-948B-1728B52AA6E4}">
                  <adec:decorative xmlns:adec="http://schemas.microsoft.com/office/drawing/2017/decorative" val="1"/>
                </a:ext>
              </a:extLst>
            </p:cNvPr>
            <p:cNvSpPr/>
            <p:nvPr/>
          </p:nvSpPr>
          <p:spPr bwMode="auto">
            <a:xfrm>
              <a:off x="2693850" y="2956520"/>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10" name="Oval 9">
              <a:extLst>
                <a:ext uri="{FF2B5EF4-FFF2-40B4-BE49-F238E27FC236}">
                  <a16:creationId xmlns:a16="http://schemas.microsoft.com/office/drawing/2014/main" id="{CC701D9E-7ABC-1F7D-3ECC-8CC4409F8F39}"/>
                </a:ext>
                <a:ext uri="{C183D7F6-B498-43B3-948B-1728B52AA6E4}">
                  <adec:decorative xmlns:adec="http://schemas.microsoft.com/office/drawing/2017/decorative" val="1"/>
                </a:ext>
              </a:extLst>
            </p:cNvPr>
            <p:cNvSpPr/>
            <p:nvPr/>
          </p:nvSpPr>
          <p:spPr bwMode="auto">
            <a:xfrm>
              <a:off x="2417765" y="3344360"/>
              <a:ext cx="959370" cy="929390"/>
            </a:xfrm>
            <a:prstGeom prst="ellipse">
              <a:avLst/>
            </a:prstGeom>
            <a:solidFill>
              <a:schemeClr val="accent4">
                <a:alpha val="63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grpSp>
    </p:spTree>
    <p:extLst>
      <p:ext uri="{BB962C8B-B14F-4D97-AF65-F5344CB8AC3E}">
        <p14:creationId xmlns:p14="http://schemas.microsoft.com/office/powerpoint/2010/main" val="863513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62C7-B6EA-0D7C-BEF8-4E15DBFB9B20}"/>
              </a:ext>
            </a:extLst>
          </p:cNvPr>
          <p:cNvSpPr>
            <a:spLocks noGrp="1"/>
          </p:cNvSpPr>
          <p:nvPr>
            <p:ph type="title"/>
          </p:nvPr>
        </p:nvSpPr>
        <p:spPr/>
        <p:txBody>
          <a:bodyPr/>
          <a:lstStyle/>
          <a:p>
            <a:r>
              <a:rPr lang="en-GB" sz="2200"/>
              <a:t>The support ecosystem: Introduction</a:t>
            </a:r>
          </a:p>
        </p:txBody>
      </p:sp>
      <p:sp>
        <p:nvSpPr>
          <p:cNvPr id="5" name="TextBox 4">
            <a:extLst>
              <a:ext uri="{FF2B5EF4-FFF2-40B4-BE49-F238E27FC236}">
                <a16:creationId xmlns:a16="http://schemas.microsoft.com/office/drawing/2014/main" id="{4F50DDBA-1DFC-D368-A0D0-0191BA88C286}"/>
              </a:ext>
            </a:extLst>
          </p:cNvPr>
          <p:cNvSpPr txBox="1"/>
          <p:nvPr/>
        </p:nvSpPr>
        <p:spPr>
          <a:xfrm>
            <a:off x="831249" y="1508019"/>
            <a:ext cx="10529501" cy="923330"/>
          </a:xfrm>
          <a:prstGeom prst="rect">
            <a:avLst/>
          </a:prstGeom>
          <a:noFill/>
        </p:spPr>
        <p:txBody>
          <a:bodyPr wrap="square">
            <a:spAutoFit/>
          </a:bodyPr>
          <a:lstStyle/>
          <a:p>
            <a:r>
              <a:rPr lang="en-GB" sz="1800" i="0">
                <a:solidFill>
                  <a:schemeClr val="bg1"/>
                </a:solidFill>
                <a:latin typeface="Poppins" pitchFamily="2" charset="77"/>
                <a:cs typeface="Poppins" pitchFamily="2" charset="77"/>
              </a:rPr>
              <a:t>Our research explored the support ecosystem surrounding individuals as they moved into university and beyond, in relation to career search and work readiness. This section focusses on:</a:t>
            </a:r>
          </a:p>
        </p:txBody>
      </p:sp>
      <p:sp>
        <p:nvSpPr>
          <p:cNvPr id="4" name="Rectangle 3">
            <a:extLst>
              <a:ext uri="{FF2B5EF4-FFF2-40B4-BE49-F238E27FC236}">
                <a16:creationId xmlns:a16="http://schemas.microsoft.com/office/drawing/2014/main" id="{CD80FC39-5702-49A3-0C1E-5E67FE183A12}"/>
              </a:ext>
            </a:extLst>
          </p:cNvPr>
          <p:cNvSpPr/>
          <p:nvPr/>
        </p:nvSpPr>
        <p:spPr bwMode="auto">
          <a:xfrm>
            <a:off x="827476" y="3043990"/>
            <a:ext cx="3350567" cy="739087"/>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t" compatLnSpc="1"/>
          <a:lstStyle/>
          <a:p>
            <a:r>
              <a:rPr kumimoji="0" lang="en-US" sz="2000" b="0" i="0" u="none" strike="noStrike" baseline="0">
                <a:solidFill>
                  <a:schemeClr val="tx2"/>
                </a:solidFill>
                <a:effectLst/>
                <a:latin typeface="Poppins" pitchFamily="2" charset="77"/>
                <a:cs typeface="Poppins" pitchFamily="2" charset="77"/>
              </a:rPr>
              <a:t>1. </a:t>
            </a:r>
            <a:r>
              <a:rPr lang="en-GB" sz="2000" i="0">
                <a:latin typeface="Poppins" pitchFamily="2" charset="77"/>
                <a:cs typeface="Poppins" pitchFamily="2" charset="77"/>
              </a:rPr>
              <a:t>Support at university</a:t>
            </a:r>
          </a:p>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tx2"/>
              </a:solidFill>
              <a:effectLst/>
              <a:latin typeface="Poppins" pitchFamily="2" charset="77"/>
              <a:cs typeface="Poppins" pitchFamily="2" charset="77"/>
            </a:endParaRPr>
          </a:p>
        </p:txBody>
      </p:sp>
      <p:sp>
        <p:nvSpPr>
          <p:cNvPr id="7" name="Rectangle 6">
            <a:extLst>
              <a:ext uri="{FF2B5EF4-FFF2-40B4-BE49-F238E27FC236}">
                <a16:creationId xmlns:a16="http://schemas.microsoft.com/office/drawing/2014/main" id="{60358ACD-3E4A-7869-5FFF-1CB9DB2C2D87}"/>
              </a:ext>
            </a:extLst>
          </p:cNvPr>
          <p:cNvSpPr/>
          <p:nvPr/>
        </p:nvSpPr>
        <p:spPr bwMode="auto">
          <a:xfrm>
            <a:off x="827474" y="3792710"/>
            <a:ext cx="3350567" cy="1503622"/>
          </a:xfrm>
          <a:prstGeom prst="rect">
            <a:avLst/>
          </a:prstGeom>
          <a:noFill/>
          <a:ln w="9525" cap="flat" cmpd="sng" algn="ctr">
            <a:solidFill>
              <a:schemeClr val="accent4"/>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chemeClr val="bg1"/>
                </a:solidFill>
                <a:latin typeface="Poppins" pitchFamily="2" charset="77"/>
                <a:cs typeface="Poppins" pitchFamily="2" charset="77"/>
              </a:rPr>
              <a:t>Disability services and negotiating adjustments, career advisory services.</a:t>
            </a:r>
          </a:p>
          <a:p>
            <a:endParaRPr lang="en-GB" sz="2200" i="0">
              <a:solidFill>
                <a:schemeClr val="bg1"/>
              </a:solidFill>
              <a:latin typeface="Poppins" pitchFamily="2" charset="77"/>
              <a:cs typeface="Poppins" pitchFamily="2" charset="77"/>
            </a:endParaRPr>
          </a:p>
          <a:p>
            <a:endParaRPr lang="en-GB" sz="1600" i="0">
              <a:solidFill>
                <a:schemeClr val="bg1"/>
              </a:solidFill>
              <a:latin typeface="Poppins" pitchFamily="2" charset="77"/>
              <a:cs typeface="Poppins" pitchFamily="2" charset="77"/>
            </a:endParaRPr>
          </a:p>
        </p:txBody>
      </p:sp>
      <p:sp>
        <p:nvSpPr>
          <p:cNvPr id="6" name="Rectangle 5">
            <a:extLst>
              <a:ext uri="{FF2B5EF4-FFF2-40B4-BE49-F238E27FC236}">
                <a16:creationId xmlns:a16="http://schemas.microsoft.com/office/drawing/2014/main" id="{32880FDF-7F01-7861-7507-855290BB25D1}"/>
              </a:ext>
            </a:extLst>
          </p:cNvPr>
          <p:cNvSpPr/>
          <p:nvPr/>
        </p:nvSpPr>
        <p:spPr bwMode="auto">
          <a:xfrm>
            <a:off x="4332676" y="3043990"/>
            <a:ext cx="3350567" cy="739087"/>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t" compatLnSpc="1"/>
          <a:lstStyle/>
          <a:p>
            <a:pPr marL="0" marR="0" indent="0" algn="l" defTabSz="914400" rtl="0" eaLnBrk="0" fontAlgn="base" latinLnBrk="0" hangingPunct="0">
              <a:lnSpc>
                <a:spcPct val="100000"/>
              </a:lnSpc>
              <a:spcBef>
                <a:spcPct val="0"/>
              </a:spcBef>
              <a:spcAft>
                <a:spcPct val="0"/>
              </a:spcAft>
              <a:buNone/>
              <a:tabLst/>
            </a:pPr>
            <a:r>
              <a:rPr kumimoji="0" lang="en-US" sz="2000" b="0" i="0" u="none" strike="noStrike" baseline="0">
                <a:solidFill>
                  <a:schemeClr val="tx2"/>
                </a:solidFill>
                <a:effectLst/>
                <a:latin typeface="Poppins" pitchFamily="2" charset="77"/>
                <a:cs typeface="Poppins" pitchFamily="2" charset="77"/>
              </a:rPr>
              <a:t>2. </a:t>
            </a:r>
            <a:r>
              <a:rPr lang="en-GB" sz="2000" i="0">
                <a:latin typeface="Poppins" pitchFamily="2" charset="77"/>
                <a:cs typeface="Poppins" pitchFamily="2" charset="77"/>
              </a:rPr>
              <a:t>Specialist services support </a:t>
            </a:r>
            <a:endParaRPr kumimoji="0" lang="en-US" sz="2000" b="0" i="0" u="none" strike="noStrike" baseline="0">
              <a:effectLst/>
              <a:latin typeface="Poppins" pitchFamily="2" charset="77"/>
              <a:cs typeface="Poppins" pitchFamily="2" charset="77"/>
            </a:endParaRPr>
          </a:p>
        </p:txBody>
      </p:sp>
      <p:sp>
        <p:nvSpPr>
          <p:cNvPr id="8" name="Rectangle 7">
            <a:extLst>
              <a:ext uri="{FF2B5EF4-FFF2-40B4-BE49-F238E27FC236}">
                <a16:creationId xmlns:a16="http://schemas.microsoft.com/office/drawing/2014/main" id="{A1B7EF16-0F2A-2158-EDB6-91308416886A}"/>
              </a:ext>
            </a:extLst>
          </p:cNvPr>
          <p:cNvSpPr/>
          <p:nvPr/>
        </p:nvSpPr>
        <p:spPr bwMode="auto">
          <a:xfrm>
            <a:off x="4332676" y="3792710"/>
            <a:ext cx="3350567" cy="1503622"/>
          </a:xfrm>
          <a:prstGeom prst="rect">
            <a:avLst/>
          </a:prstGeom>
          <a:noFill/>
          <a:ln w="9525" cap="flat" cmpd="sng" algn="ctr">
            <a:solidFill>
              <a:schemeClr val="accent4"/>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chemeClr val="bg1"/>
                </a:solidFill>
                <a:latin typeface="Poppins" pitchFamily="2" charset="77"/>
                <a:cs typeface="Poppins" pitchFamily="2" charset="77"/>
              </a:rPr>
              <a:t>The range of support delivered by disability-specific organisations.</a:t>
            </a:r>
            <a:endParaRPr lang="en-GB" sz="2200" i="0">
              <a:solidFill>
                <a:schemeClr val="bg1"/>
              </a:solidFill>
              <a:latin typeface="Poppins" pitchFamily="2" charset="77"/>
              <a:cs typeface="Poppins" pitchFamily="2" charset="77"/>
            </a:endParaRPr>
          </a:p>
        </p:txBody>
      </p:sp>
      <p:sp>
        <p:nvSpPr>
          <p:cNvPr id="9" name="Rectangle 8">
            <a:extLst>
              <a:ext uri="{FF2B5EF4-FFF2-40B4-BE49-F238E27FC236}">
                <a16:creationId xmlns:a16="http://schemas.microsoft.com/office/drawing/2014/main" id="{FE68B8A9-23C3-7BF2-C16C-4D43DE9AB8CF}"/>
              </a:ext>
            </a:extLst>
          </p:cNvPr>
          <p:cNvSpPr/>
          <p:nvPr/>
        </p:nvSpPr>
        <p:spPr bwMode="auto">
          <a:xfrm>
            <a:off x="7784729" y="3043990"/>
            <a:ext cx="3350567" cy="739087"/>
          </a:xfrm>
          <a:prstGeom prst="rect">
            <a:avLst/>
          </a:prstGeom>
          <a:solidFill>
            <a:schemeClr val="accent4"/>
          </a:solidFill>
          <a:ln w="9525" cap="flat" cmpd="sng" algn="ctr">
            <a:solidFill>
              <a:schemeClr val="accent4"/>
            </a:solidFill>
            <a:prstDash val="solid"/>
            <a:round/>
            <a:headEnd type="none" w="med" len="med"/>
            <a:tailEnd type="none" w="med" len="med"/>
          </a:ln>
          <a:effectLst/>
        </p:spPr>
        <p:txBody>
          <a:bodyPr vert="horz" wrap="square" lIns="108000" tIns="90000" rIns="108000" bIns="108000" rtlCol="0" anchor="t" compatLnSpc="1"/>
          <a:lstStyle/>
          <a:p>
            <a:r>
              <a:rPr kumimoji="0" lang="en-US" sz="2000" b="0" i="0" u="none" strike="noStrike" baseline="0">
                <a:solidFill>
                  <a:schemeClr val="tx2"/>
                </a:solidFill>
                <a:effectLst/>
                <a:latin typeface="Poppins" pitchFamily="2" charset="77"/>
                <a:cs typeface="Poppins" pitchFamily="2" charset="77"/>
              </a:rPr>
              <a:t>3. </a:t>
            </a:r>
            <a:r>
              <a:rPr lang="en-GB" sz="2000" i="0">
                <a:latin typeface="Poppins" pitchFamily="2" charset="77"/>
                <a:cs typeface="Poppins" pitchFamily="2" charset="77"/>
              </a:rPr>
              <a:t>Informal support</a:t>
            </a:r>
          </a:p>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tx2"/>
              </a:solidFill>
              <a:effectLst/>
              <a:latin typeface="Poppins" pitchFamily="2" charset="77"/>
              <a:cs typeface="Poppins" pitchFamily="2" charset="77"/>
            </a:endParaRPr>
          </a:p>
        </p:txBody>
      </p:sp>
      <p:sp>
        <p:nvSpPr>
          <p:cNvPr id="10" name="Rectangle 9">
            <a:extLst>
              <a:ext uri="{FF2B5EF4-FFF2-40B4-BE49-F238E27FC236}">
                <a16:creationId xmlns:a16="http://schemas.microsoft.com/office/drawing/2014/main" id="{F792645F-0439-93A3-9A4E-3245FF44BBAA}"/>
              </a:ext>
            </a:extLst>
          </p:cNvPr>
          <p:cNvSpPr/>
          <p:nvPr/>
        </p:nvSpPr>
        <p:spPr bwMode="auto">
          <a:xfrm>
            <a:off x="7784729" y="3792710"/>
            <a:ext cx="3350567" cy="1503622"/>
          </a:xfrm>
          <a:prstGeom prst="rect">
            <a:avLst/>
          </a:prstGeom>
          <a:noFill/>
          <a:ln w="9525" cap="flat" cmpd="sng" algn="ctr">
            <a:solidFill>
              <a:schemeClr val="accent4"/>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chemeClr val="bg1"/>
                </a:solidFill>
                <a:latin typeface="Poppins" pitchFamily="2" charset="77"/>
                <a:cs typeface="Poppins" pitchFamily="2" charset="77"/>
              </a:rPr>
              <a:t>The importance of support offered by family and friends to fill gaps in the journey.</a:t>
            </a:r>
          </a:p>
          <a:p>
            <a:endParaRPr lang="en-GB" sz="1800" i="0">
              <a:solidFill>
                <a:schemeClr val="bg1"/>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BC354192-2047-3B75-4E02-5BFF28A8978E}"/>
              </a:ext>
            </a:extLst>
          </p:cNvPr>
          <p:cNvSpPr>
            <a:spLocks noGrp="1"/>
          </p:cNvSpPr>
          <p:nvPr>
            <p:ph type="sldNum" sz="quarter" idx="10"/>
          </p:nvPr>
        </p:nvSpPr>
        <p:spPr/>
        <p:txBody>
          <a:bodyPr/>
          <a:lstStyle/>
          <a:p>
            <a:pPr>
              <a:defRPr/>
            </a:pPr>
            <a:fld id="{D64D317C-1D9C-8244-B8ED-6D62FC9D5D05}" type="slidenum">
              <a:rPr lang="en-GB" smtClean="0"/>
              <a:pPr>
                <a:defRPr/>
              </a:pPr>
              <a:t>36</a:t>
            </a:fld>
            <a:endParaRPr lang="en-GB"/>
          </a:p>
        </p:txBody>
      </p:sp>
    </p:spTree>
    <p:extLst>
      <p:ext uri="{BB962C8B-B14F-4D97-AF65-F5344CB8AC3E}">
        <p14:creationId xmlns:p14="http://schemas.microsoft.com/office/powerpoint/2010/main" val="4251064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FEF1E85-7DB1-4972-7F0D-A6C32014AC95}"/>
              </a:ext>
              <a:ext uri="{C183D7F6-B498-43B3-948B-1728B52AA6E4}">
                <adec:decorative xmlns:adec="http://schemas.microsoft.com/office/drawing/2017/decorative" val="1"/>
              </a:ext>
            </a:extLst>
          </p:cNvPr>
          <p:cNvSpPr/>
          <p:nvPr/>
        </p:nvSpPr>
        <p:spPr bwMode="auto">
          <a:xfrm>
            <a:off x="827474" y="4176709"/>
            <a:ext cx="6744437" cy="714544"/>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50" name="Rectangle 49">
            <a:extLst>
              <a:ext uri="{FF2B5EF4-FFF2-40B4-BE49-F238E27FC236}">
                <a16:creationId xmlns:a16="http://schemas.microsoft.com/office/drawing/2014/main" id="{4C023770-BBC9-9D9E-CDDA-EE3AD4202F3A}"/>
              </a:ext>
              <a:ext uri="{C183D7F6-B498-43B3-948B-1728B52AA6E4}">
                <adec:decorative xmlns:adec="http://schemas.microsoft.com/office/drawing/2017/decorative" val="1"/>
              </a:ext>
            </a:extLst>
          </p:cNvPr>
          <p:cNvSpPr/>
          <p:nvPr/>
        </p:nvSpPr>
        <p:spPr bwMode="auto">
          <a:xfrm>
            <a:off x="829454" y="2197732"/>
            <a:ext cx="6730674"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Support at university: Disability services and negotiating adjustments</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12470"/>
            <a:ext cx="11012474"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Requesting and negotiating adjustments with university disability services provides graduates with the opportunity to learn the process, and sets expectations about workplace negotiations </a:t>
            </a:r>
          </a:p>
        </p:txBody>
      </p:sp>
      <p:sp>
        <p:nvSpPr>
          <p:cNvPr id="3" name="TextBox 2">
            <a:extLst>
              <a:ext uri="{FF2B5EF4-FFF2-40B4-BE49-F238E27FC236}">
                <a16:creationId xmlns:a16="http://schemas.microsoft.com/office/drawing/2014/main" id="{FDA79AB5-ACD4-0AE8-D27E-A23FFEA2E37A}"/>
              </a:ext>
            </a:extLst>
          </p:cNvPr>
          <p:cNvSpPr txBox="1"/>
          <p:nvPr/>
        </p:nvSpPr>
        <p:spPr>
          <a:xfrm>
            <a:off x="1994348" y="2310309"/>
            <a:ext cx="4975671"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Positive experiences with adjustments form the basis for future negotiations with employers</a:t>
            </a:r>
          </a:p>
        </p:txBody>
      </p:sp>
      <p:sp>
        <p:nvSpPr>
          <p:cNvPr id="34" name="Rectangle 33">
            <a:extLst>
              <a:ext uri="{FF2B5EF4-FFF2-40B4-BE49-F238E27FC236}">
                <a16:creationId xmlns:a16="http://schemas.microsoft.com/office/drawing/2014/main" id="{E438AA31-F1A6-22D8-871C-299D10E702E7}"/>
              </a:ext>
            </a:extLst>
          </p:cNvPr>
          <p:cNvSpPr/>
          <p:nvPr/>
        </p:nvSpPr>
        <p:spPr bwMode="auto">
          <a:xfrm>
            <a:off x="829455" y="2954776"/>
            <a:ext cx="6730674" cy="110855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Graduates noted a range of positive experiences with adjustments, including support from the university to explore different adaptive approaches. Many based their later negotiations on these early experiences, asking for similar adjustments in the workplace.</a:t>
            </a:r>
          </a:p>
        </p:txBody>
      </p:sp>
      <p:sp>
        <p:nvSpPr>
          <p:cNvPr id="15" name="TextBox 14">
            <a:extLst>
              <a:ext uri="{FF2B5EF4-FFF2-40B4-BE49-F238E27FC236}">
                <a16:creationId xmlns:a16="http://schemas.microsoft.com/office/drawing/2014/main" id="{356C18A7-AC0E-64B0-6726-381D3C3E46A3}"/>
              </a:ext>
            </a:extLst>
          </p:cNvPr>
          <p:cNvSpPr txBox="1"/>
          <p:nvPr/>
        </p:nvSpPr>
        <p:spPr>
          <a:xfrm>
            <a:off x="1994348" y="4295547"/>
            <a:ext cx="4972361"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Negative experiences with disability services can provoke anxiety about future employers</a:t>
            </a:r>
          </a:p>
        </p:txBody>
      </p:sp>
      <p:sp>
        <p:nvSpPr>
          <p:cNvPr id="36" name="Rectangle 35">
            <a:extLst>
              <a:ext uri="{FF2B5EF4-FFF2-40B4-BE49-F238E27FC236}">
                <a16:creationId xmlns:a16="http://schemas.microsoft.com/office/drawing/2014/main" id="{62E6D24E-F7BB-C41C-CBF6-38C50479C234}"/>
              </a:ext>
            </a:extLst>
          </p:cNvPr>
          <p:cNvSpPr/>
          <p:nvPr/>
        </p:nvSpPr>
        <p:spPr bwMode="auto">
          <a:xfrm>
            <a:off x="827474" y="4891253"/>
            <a:ext cx="6730672" cy="1108554"/>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panose="00000500000000000000" pitchFamily="2" charset="0"/>
                <a:cs typeface="Poppins" panose="00000500000000000000" pitchFamily="2" charset="0"/>
              </a:rPr>
              <a:t>Negative experiences with university disability services left some graduates worrying that they would face exacting and sceptical employers when negotiating their workplace adjustments.  These individuals hoped for a different experience in the workplace.</a:t>
            </a:r>
          </a:p>
        </p:txBody>
      </p:sp>
      <p:sp>
        <p:nvSpPr>
          <p:cNvPr id="9" name="Speech Bubble: Rectangle with Corners Rounded 14">
            <a:extLst>
              <a:ext uri="{FF2B5EF4-FFF2-40B4-BE49-F238E27FC236}">
                <a16:creationId xmlns:a16="http://schemas.microsoft.com/office/drawing/2014/main" id="{150D3D3F-52A2-5749-4F5F-F3741F4076B0}"/>
              </a:ext>
            </a:extLst>
          </p:cNvPr>
          <p:cNvSpPr/>
          <p:nvPr/>
        </p:nvSpPr>
        <p:spPr>
          <a:xfrm>
            <a:off x="7827137" y="2175705"/>
            <a:ext cx="4141896" cy="2180254"/>
          </a:xfrm>
          <a:prstGeom prst="wedgeRoundRectCallout">
            <a:avLst>
              <a:gd name="adj1" fmla="val -8448"/>
              <a:gd name="adj2" fmla="val 64430"/>
              <a:gd name="adj3" fmla="val 16667"/>
            </a:avLst>
          </a:prstGeom>
          <a:solidFill>
            <a:schemeClr val="accent5">
              <a:alpha val="11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GB" sz="1400" i="0">
                <a:solidFill>
                  <a:srgbClr val="28325A"/>
                </a:solidFill>
                <a:latin typeface="Poppins" panose="00000500000000000000" pitchFamily="2" charset="0"/>
                <a:ea typeface="Calibri" panose="020F0502020204030204" pitchFamily="34" charset="0"/>
                <a:cs typeface="Poppins" panose="00000500000000000000" pitchFamily="2" charset="0"/>
              </a:rPr>
              <a:t>“I really couldn’t cope with the social expectations at </a:t>
            </a:r>
            <a:r>
              <a:rPr lang="en-GB" sz="1400" i="0" err="1">
                <a:solidFill>
                  <a:srgbClr val="28325A"/>
                </a:solidFill>
                <a:latin typeface="Poppins" panose="00000500000000000000" pitchFamily="2" charset="0"/>
                <a:ea typeface="Calibri" panose="020F0502020204030204" pitchFamily="34" charset="0"/>
                <a:cs typeface="Poppins" panose="00000500000000000000" pitchFamily="2" charset="0"/>
              </a:rPr>
              <a:t>uni</a:t>
            </a:r>
            <a:r>
              <a:rPr lang="en-GB" sz="1400" i="0">
                <a:solidFill>
                  <a:srgbClr val="28325A"/>
                </a:solidFill>
                <a:latin typeface="Poppins" panose="00000500000000000000" pitchFamily="2" charset="0"/>
                <a:ea typeface="Calibri" panose="020F0502020204030204" pitchFamily="34" charset="0"/>
                <a:cs typeface="Poppins" panose="00000500000000000000" pitchFamily="2" charset="0"/>
              </a:rPr>
              <a:t>, I really wanted to quit.  But in my second year I got my autism diagnosis, and I joined all the autistic groups.  I was given more time for exams which was something I needed. I think the adjustments worked well.” </a:t>
            </a:r>
          </a:p>
          <a:p>
            <a:pPr algn="r">
              <a:lnSpc>
                <a:spcPct val="107000"/>
              </a:lnSpc>
              <a:spcAft>
                <a:spcPts val="600"/>
              </a:spcAft>
            </a:pPr>
            <a:r>
              <a:rPr lang="en-GB" sz="1200">
                <a:solidFill>
                  <a:srgbClr val="28325A"/>
                </a:solidFill>
                <a:effectLst/>
                <a:latin typeface="Poppins" panose="00000500000000000000" pitchFamily="2" charset="0"/>
                <a:ea typeface="Calibri" panose="020F0502020204030204" pitchFamily="34" charset="0"/>
                <a:cs typeface="Poppins" panose="00000500000000000000" pitchFamily="2" charset="0"/>
              </a:rPr>
              <a:t>-</a:t>
            </a:r>
            <a:r>
              <a:rPr lang="en-GB" sz="1200" i="0">
                <a:solidFill>
                  <a:srgbClr val="28325A"/>
                </a:solidFill>
                <a:effectLst/>
                <a:latin typeface="Poppins" panose="00000500000000000000" pitchFamily="2" charset="0"/>
                <a:ea typeface="Calibri" panose="020F0502020204030204" pitchFamily="34" charset="0"/>
                <a:cs typeface="Poppins" panose="00000500000000000000" pitchFamily="2" charset="0"/>
              </a:rPr>
              <a:t>Male, 21-15, autistic</a:t>
            </a:r>
            <a:endParaRPr lang="en-GB" sz="1200" i="0">
              <a:solidFill>
                <a:srgbClr val="28325A"/>
              </a:solidFill>
              <a:latin typeface="Poppins" panose="00000500000000000000" pitchFamily="2" charset="0"/>
              <a:cs typeface="Poppins" panose="00000500000000000000" pitchFamily="2" charset="0"/>
            </a:endParaRPr>
          </a:p>
        </p:txBody>
      </p:sp>
      <p:sp>
        <p:nvSpPr>
          <p:cNvPr id="24" name="Speech Bubble: Rectangle with Corners Rounded 14">
            <a:extLst>
              <a:ext uri="{FF2B5EF4-FFF2-40B4-BE49-F238E27FC236}">
                <a16:creationId xmlns:a16="http://schemas.microsoft.com/office/drawing/2014/main" id="{7780A2BF-8FF9-7AA4-EC17-806684FC70BF}"/>
              </a:ext>
            </a:extLst>
          </p:cNvPr>
          <p:cNvSpPr/>
          <p:nvPr/>
        </p:nvSpPr>
        <p:spPr>
          <a:xfrm>
            <a:off x="7704739" y="4806990"/>
            <a:ext cx="4403638" cy="1685185"/>
          </a:xfrm>
          <a:prstGeom prst="wedgeRoundRectCallout">
            <a:avLst>
              <a:gd name="adj1" fmla="val 7566"/>
              <a:gd name="adj2" fmla="val -69424"/>
              <a:gd name="adj3" fmla="val 16667"/>
            </a:avLst>
          </a:prstGeom>
          <a:solidFill>
            <a:schemeClr val="accent5">
              <a:alpha val="11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nSpc>
                <a:spcPct val="107000"/>
              </a:lnSpc>
              <a:spcBef>
                <a:spcPts val="600"/>
              </a:spcBef>
              <a:spcAft>
                <a:spcPts val="600"/>
              </a:spcAft>
            </a:pPr>
            <a:r>
              <a:rPr lang="en-GB" sz="1400" i="0">
                <a:solidFill>
                  <a:srgbClr val="28325A"/>
                </a:solidFill>
                <a:effectLst/>
                <a:latin typeface="Poppins" panose="00000500000000000000" pitchFamily="2" charset="0"/>
                <a:ea typeface="Calibri" panose="020F0502020204030204" pitchFamily="34" charset="0"/>
                <a:cs typeface="Poppins" panose="00000500000000000000" pitchFamily="2" charset="0"/>
              </a:rPr>
              <a:t>”There was back and forth with the disability support team. </a:t>
            </a:r>
            <a:r>
              <a:rPr lang="en-GB" sz="1400" i="0">
                <a:solidFill>
                  <a:srgbClr val="28325A"/>
                </a:solidFill>
                <a:latin typeface="Poppins" panose="00000500000000000000" pitchFamily="2" charset="0"/>
                <a:ea typeface="Calibri" panose="020F0502020204030204" pitchFamily="34" charset="0"/>
                <a:cs typeface="Poppins" panose="00000500000000000000" pitchFamily="2" charset="0"/>
              </a:rPr>
              <a:t>I had to do some </a:t>
            </a:r>
            <a:r>
              <a:rPr lang="en-GB" sz="1400" i="0">
                <a:solidFill>
                  <a:srgbClr val="28325A"/>
                </a:solidFill>
                <a:effectLst/>
                <a:latin typeface="Poppins" panose="00000500000000000000" pitchFamily="2" charset="0"/>
                <a:ea typeface="Calibri" panose="020F0502020204030204" pitchFamily="34" charset="0"/>
                <a:cs typeface="Poppins" panose="00000500000000000000" pitchFamily="2" charset="0"/>
              </a:rPr>
              <a:t>chasing and show them the proof of my disabilities, of the tests I took."  </a:t>
            </a:r>
          </a:p>
          <a:p>
            <a:pPr algn="r">
              <a:lnSpc>
                <a:spcPct val="107000"/>
              </a:lnSpc>
              <a:spcAft>
                <a:spcPts val="600"/>
              </a:spcAft>
            </a:pPr>
            <a:r>
              <a:rPr lang="en-GB" sz="1200" i="0">
                <a:solidFill>
                  <a:srgbClr val="28325A"/>
                </a:solidFill>
                <a:effectLst/>
                <a:latin typeface="Poppins" panose="00000500000000000000" pitchFamily="2" charset="0"/>
                <a:ea typeface="Calibri" panose="020F0502020204030204" pitchFamily="34" charset="0"/>
                <a:cs typeface="Poppins" panose="00000500000000000000" pitchFamily="2" charset="0"/>
              </a:rPr>
              <a:t>-</a:t>
            </a:r>
            <a:r>
              <a:rPr lang="en-GB" sz="1200" i="0">
                <a:solidFill>
                  <a:srgbClr val="28325A"/>
                </a:solidFill>
                <a:latin typeface="Poppins" panose="00000500000000000000" pitchFamily="2" charset="0"/>
                <a:cs typeface="Poppins" panose="00000500000000000000" pitchFamily="2" charset="0"/>
              </a:rPr>
              <a:t>Nonbinary, 31-35, autistic, mobility impairment, wheelchair and walking stick user</a:t>
            </a:r>
            <a:endParaRPr lang="en-GB" sz="1200"/>
          </a:p>
          <a:p>
            <a:pPr algn="r">
              <a:lnSpc>
                <a:spcPct val="107000"/>
              </a:lnSpc>
              <a:spcAft>
                <a:spcPts val="600"/>
              </a:spcAft>
            </a:pPr>
            <a:endParaRPr lang="en-GB" sz="1200" i="0">
              <a:solidFill>
                <a:srgbClr val="28325A"/>
              </a:solidFill>
              <a:effectLst/>
              <a:latin typeface="Poppins" panose="00000500000000000000" pitchFamily="2" charset="0"/>
              <a:ea typeface="Calibri" panose="020F050202020403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id="{0181BE18-3EF1-ADCD-3522-7708F42FE47A}"/>
              </a:ext>
              <a:ext uri="{C183D7F6-B498-43B3-948B-1728B52AA6E4}">
                <adec:decorative xmlns:adec="http://schemas.microsoft.com/office/drawing/2017/decorative" val="1"/>
              </a:ext>
            </a:extLst>
          </p:cNvPr>
          <p:cNvGrpSpPr>
            <a:grpSpLocks noChangeAspect="1"/>
          </p:cNvGrpSpPr>
          <p:nvPr/>
        </p:nvGrpSpPr>
        <p:grpSpPr>
          <a:xfrm>
            <a:off x="1015747" y="4244260"/>
            <a:ext cx="579504" cy="575850"/>
            <a:chOff x="3213975" y="4819445"/>
            <a:chExt cx="900971" cy="895291"/>
          </a:xfrm>
        </p:grpSpPr>
        <p:pic>
          <p:nvPicPr>
            <p:cNvPr id="44" name="Picture 43">
              <a:extLst>
                <a:ext uri="{FF2B5EF4-FFF2-40B4-BE49-F238E27FC236}">
                  <a16:creationId xmlns:a16="http://schemas.microsoft.com/office/drawing/2014/main" id="{81F161A8-C6D7-176C-40B3-7A58C5D6149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45" name="Picture 44">
              <a:extLst>
                <a:ext uri="{FF2B5EF4-FFF2-40B4-BE49-F238E27FC236}">
                  <a16:creationId xmlns:a16="http://schemas.microsoft.com/office/drawing/2014/main" id="{69893E0A-F90C-3827-5921-15E6D7D40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46" name="Straight Arrow Connector 45">
              <a:extLst>
                <a:ext uri="{FF2B5EF4-FFF2-40B4-BE49-F238E27FC236}">
                  <a16:creationId xmlns:a16="http://schemas.microsoft.com/office/drawing/2014/main" id="{A5009A22-4E69-6A66-225C-E0280E13DA26}"/>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C288FED1-E081-13FC-B2BD-1CBD40081034}"/>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48" name="Straight Arrow Connector 47">
              <a:extLst>
                <a:ext uri="{FF2B5EF4-FFF2-40B4-BE49-F238E27FC236}">
                  <a16:creationId xmlns:a16="http://schemas.microsoft.com/office/drawing/2014/main" id="{4D689FF1-F927-C147-A144-67628E42A58C}"/>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grpSp>
        <p:nvGrpSpPr>
          <p:cNvPr id="2" name="Group 1">
            <a:extLst>
              <a:ext uri="{FF2B5EF4-FFF2-40B4-BE49-F238E27FC236}">
                <a16:creationId xmlns:a16="http://schemas.microsoft.com/office/drawing/2014/main" id="{1CBB1B4C-8169-445B-70C9-97C0342D929E}"/>
              </a:ext>
              <a:ext uri="{C183D7F6-B498-43B3-948B-1728B52AA6E4}">
                <adec:decorative xmlns:adec="http://schemas.microsoft.com/office/drawing/2017/decorative" val="1"/>
              </a:ext>
            </a:extLst>
          </p:cNvPr>
          <p:cNvGrpSpPr>
            <a:grpSpLocks noChangeAspect="1"/>
          </p:cNvGrpSpPr>
          <p:nvPr/>
        </p:nvGrpSpPr>
        <p:grpSpPr>
          <a:xfrm>
            <a:off x="1069176" y="2284276"/>
            <a:ext cx="579504" cy="575850"/>
            <a:chOff x="3213975" y="4819445"/>
            <a:chExt cx="900971" cy="895291"/>
          </a:xfrm>
        </p:grpSpPr>
        <p:pic>
          <p:nvPicPr>
            <p:cNvPr id="6" name="Picture 5">
              <a:extLst>
                <a:ext uri="{FF2B5EF4-FFF2-40B4-BE49-F238E27FC236}">
                  <a16:creationId xmlns:a16="http://schemas.microsoft.com/office/drawing/2014/main" id="{9C1D191C-C1C4-0B0E-C341-54953610C31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7" name="Picture 6">
              <a:extLst>
                <a:ext uri="{FF2B5EF4-FFF2-40B4-BE49-F238E27FC236}">
                  <a16:creationId xmlns:a16="http://schemas.microsoft.com/office/drawing/2014/main" id="{56B0CEDF-2E4E-9EF4-D817-CBE197A6C8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8" name="Straight Arrow Connector 7">
              <a:extLst>
                <a:ext uri="{FF2B5EF4-FFF2-40B4-BE49-F238E27FC236}">
                  <a16:creationId xmlns:a16="http://schemas.microsoft.com/office/drawing/2014/main" id="{D1EA45F6-58D5-29CD-4534-0DD90CBB7004}"/>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758AB31F-B939-F980-947B-CBDB04EF5279}"/>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F2CF56FD-3170-07C9-A2E6-C75D640C86AB}"/>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37</a:t>
            </a:fld>
            <a:endParaRPr lang="en-GB"/>
          </a:p>
        </p:txBody>
      </p:sp>
    </p:spTree>
    <p:extLst>
      <p:ext uri="{BB962C8B-B14F-4D97-AF65-F5344CB8AC3E}">
        <p14:creationId xmlns:p14="http://schemas.microsoft.com/office/powerpoint/2010/main" val="905999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Support at university: Career advisory services</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a:xfrm>
            <a:off x="11603552" y="6236988"/>
            <a:ext cx="504825" cy="288925"/>
          </a:xfrm>
        </p:spPr>
        <p:txBody>
          <a:bodyPr/>
          <a:lstStyle/>
          <a:p>
            <a:pPr>
              <a:defRPr/>
            </a:pPr>
            <a:fld id="{D64D317C-1D9C-8244-B8ED-6D62FC9D5D05}" type="slidenum">
              <a:rPr lang="en-GB" smtClean="0"/>
              <a:pPr>
                <a:defRPr/>
              </a:pPr>
              <a:t>38</a:t>
            </a:fld>
            <a:endParaRPr lang="en-GB"/>
          </a:p>
        </p:txBody>
      </p:sp>
      <p:sp>
        <p:nvSpPr>
          <p:cNvPr id="10" name="TextBox 9">
            <a:extLst>
              <a:ext uri="{FF2B5EF4-FFF2-40B4-BE49-F238E27FC236}">
                <a16:creationId xmlns:a16="http://schemas.microsoft.com/office/drawing/2014/main" id="{6084F528-41AF-A70E-6225-1D51057F470F}"/>
              </a:ext>
            </a:extLst>
          </p:cNvPr>
          <p:cNvSpPr txBox="1"/>
          <p:nvPr/>
        </p:nvSpPr>
        <p:spPr>
          <a:xfrm>
            <a:off x="806506" y="1364737"/>
            <a:ext cx="11364525"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Accessibility is an issue in some career advisory services today</a:t>
            </a:r>
          </a:p>
        </p:txBody>
      </p:sp>
      <p:sp>
        <p:nvSpPr>
          <p:cNvPr id="3" name="Rectangle 2">
            <a:extLst>
              <a:ext uri="{FF2B5EF4-FFF2-40B4-BE49-F238E27FC236}">
                <a16:creationId xmlns:a16="http://schemas.microsoft.com/office/drawing/2014/main" id="{E0B56D5B-F60E-CF39-6081-36107B938B74}"/>
              </a:ext>
              <a:ext uri="{C183D7F6-B498-43B3-948B-1728B52AA6E4}">
                <adec:decorative xmlns:adec="http://schemas.microsoft.com/office/drawing/2017/decorative" val="1"/>
              </a:ext>
            </a:extLst>
          </p:cNvPr>
          <p:cNvSpPr/>
          <p:nvPr/>
        </p:nvSpPr>
        <p:spPr bwMode="auto">
          <a:xfrm>
            <a:off x="806506" y="1833946"/>
            <a:ext cx="6753622"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9" name="TextBox 8">
            <a:extLst>
              <a:ext uri="{FF2B5EF4-FFF2-40B4-BE49-F238E27FC236}">
                <a16:creationId xmlns:a16="http://schemas.microsoft.com/office/drawing/2014/main" id="{0309529E-2838-3123-02AA-9D3DD35F67C6}"/>
              </a:ext>
            </a:extLst>
          </p:cNvPr>
          <p:cNvSpPr txBox="1"/>
          <p:nvPr/>
        </p:nvSpPr>
        <p:spPr>
          <a:xfrm>
            <a:off x="1994349" y="1936729"/>
            <a:ext cx="5565780" cy="584775"/>
          </a:xfrm>
          <a:prstGeom prst="rect">
            <a:avLst/>
          </a:prstGeom>
          <a:noFill/>
        </p:spPr>
        <p:txBody>
          <a:bodyPr wrap="square" rtlCol="0">
            <a:spAutoFit/>
          </a:bodyPr>
          <a:lstStyle/>
          <a:p>
            <a:r>
              <a:rPr lang="en-GB" sz="1600" i="0" kern="0">
                <a:solidFill>
                  <a:schemeClr val="bg1"/>
                </a:solidFill>
                <a:latin typeface="Poppins" pitchFamily="2" charset="77"/>
                <a:cs typeface="Poppins" pitchFamily="2" charset="77"/>
              </a:rPr>
              <a:t>Inaccessible career advisory services and materials disadvantage disabled graduates.</a:t>
            </a:r>
          </a:p>
        </p:txBody>
      </p:sp>
      <p:grpSp>
        <p:nvGrpSpPr>
          <p:cNvPr id="14" name="Group 13">
            <a:extLst>
              <a:ext uri="{FF2B5EF4-FFF2-40B4-BE49-F238E27FC236}">
                <a16:creationId xmlns:a16="http://schemas.microsoft.com/office/drawing/2014/main" id="{68FE758A-0400-A959-9CB3-885F8F1FB7FD}"/>
              </a:ext>
              <a:ext uri="{C183D7F6-B498-43B3-948B-1728B52AA6E4}">
                <adec:decorative xmlns:adec="http://schemas.microsoft.com/office/drawing/2017/decorative" val="1"/>
              </a:ext>
            </a:extLst>
          </p:cNvPr>
          <p:cNvGrpSpPr>
            <a:grpSpLocks noChangeAspect="1"/>
          </p:cNvGrpSpPr>
          <p:nvPr/>
        </p:nvGrpSpPr>
        <p:grpSpPr>
          <a:xfrm>
            <a:off x="936807" y="1854368"/>
            <a:ext cx="737387" cy="732738"/>
            <a:chOff x="3213975" y="4819445"/>
            <a:chExt cx="900971" cy="895291"/>
          </a:xfrm>
        </p:grpSpPr>
        <p:pic>
          <p:nvPicPr>
            <p:cNvPr id="16" name="Picture 15">
              <a:extLst>
                <a:ext uri="{FF2B5EF4-FFF2-40B4-BE49-F238E27FC236}">
                  <a16:creationId xmlns:a16="http://schemas.microsoft.com/office/drawing/2014/main" id="{B4D36559-38BC-8651-85C8-0050EF8C445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7" name="Picture 16">
              <a:extLst>
                <a:ext uri="{FF2B5EF4-FFF2-40B4-BE49-F238E27FC236}">
                  <a16:creationId xmlns:a16="http://schemas.microsoft.com/office/drawing/2014/main" id="{370EB449-EE17-9581-BDC3-46C8198FE7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18" name="Straight Arrow Connector 17">
              <a:extLst>
                <a:ext uri="{FF2B5EF4-FFF2-40B4-BE49-F238E27FC236}">
                  <a16:creationId xmlns:a16="http://schemas.microsoft.com/office/drawing/2014/main" id="{B1AA0695-A00D-6062-D3C5-A4FB098118C2}"/>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989E20FB-5C57-37FB-00C8-E1D2821A5468}"/>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D7A15DB8-A60A-2EF4-A61F-00FBF72E55A1}"/>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21" name="Rectangle 20">
            <a:extLst>
              <a:ext uri="{FF2B5EF4-FFF2-40B4-BE49-F238E27FC236}">
                <a16:creationId xmlns:a16="http://schemas.microsoft.com/office/drawing/2014/main" id="{126D149E-6D7F-6C76-6237-9A23F63EC532}"/>
              </a:ext>
            </a:extLst>
          </p:cNvPr>
          <p:cNvSpPr/>
          <p:nvPr/>
        </p:nvSpPr>
        <p:spPr bwMode="auto">
          <a:xfrm>
            <a:off x="806506" y="2582046"/>
            <a:ext cx="6753623" cy="348127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kern="0">
                <a:solidFill>
                  <a:srgbClr val="28325A"/>
                </a:solidFill>
                <a:latin typeface="Poppins"/>
                <a:cs typeface="Poppins"/>
              </a:rPr>
              <a:t>One blind graduate told us their barrier to visiting the careers office at their university to meet with an advisor was the inaccessible online appointment booking portal.  </a:t>
            </a:r>
            <a:endParaRPr lang="en-GB" sz="1400" i="0" kern="0">
              <a:solidFill>
                <a:srgbClr val="28325A"/>
              </a:solidFill>
              <a:latin typeface="Poppins" pitchFamily="2" charset="77"/>
              <a:cs typeface="Poppins" pitchFamily="2" charset="77"/>
            </a:endParaRPr>
          </a:p>
          <a:p>
            <a:pPr eaLnBrk="1" hangingPunct="1">
              <a:spcBef>
                <a:spcPts val="600"/>
              </a:spcBef>
            </a:pPr>
            <a:r>
              <a:rPr lang="en-GB" sz="1400" i="0" kern="0">
                <a:solidFill>
                  <a:srgbClr val="28325A"/>
                </a:solidFill>
                <a:latin typeface="Poppins"/>
                <a:cs typeface="Poppins"/>
              </a:rPr>
              <a:t>An autistic graduate told us that while the technology in the advisory services worked well for them, the length and density of the written materials they received made it overwhelming to read and process. </a:t>
            </a:r>
            <a:endParaRPr lang="en-GB" sz="1400" i="0" kern="0">
              <a:solidFill>
                <a:srgbClr val="28325A"/>
              </a:solidFill>
              <a:latin typeface="Poppins" pitchFamily="2" charset="77"/>
              <a:cs typeface="Poppins" pitchFamily="2" charset="77"/>
            </a:endParaRPr>
          </a:p>
          <a:p>
            <a:pPr eaLnBrk="1" hangingPunct="1">
              <a:spcBef>
                <a:spcPts val="600"/>
              </a:spcBef>
            </a:pPr>
            <a:r>
              <a:rPr lang="en-GB" sz="1400" i="0" kern="0">
                <a:solidFill>
                  <a:srgbClr val="28325A"/>
                </a:solidFill>
                <a:latin typeface="Poppins"/>
                <a:cs typeface="Poppins"/>
              </a:rPr>
              <a:t>Another autistic graduate described how the advice she received about ‘soft skills’ seemed to assume a neurotypical job candidate, and was difficult to interpret and apply in her own case. </a:t>
            </a:r>
            <a:endParaRPr lang="en-GB" sz="1400" i="0" kern="0">
              <a:solidFill>
                <a:srgbClr val="28325A"/>
              </a:solidFill>
              <a:latin typeface="Poppins" pitchFamily="2" charset="77"/>
              <a:cs typeface="Poppins" pitchFamily="2" charset="77"/>
            </a:endParaRPr>
          </a:p>
          <a:p>
            <a:pPr eaLnBrk="1" hangingPunct="1">
              <a:spcBef>
                <a:spcPts val="600"/>
              </a:spcBef>
            </a:pPr>
            <a:r>
              <a:rPr lang="en-GB" sz="1400" i="0" kern="0">
                <a:solidFill>
                  <a:srgbClr val="28325A"/>
                </a:solidFill>
                <a:latin typeface="Poppins"/>
                <a:cs typeface="Poppins"/>
              </a:rPr>
              <a:t>Even when career advisory services were not reliably accessible, most students accepted the friction and persisted in engaging with their support. Some, however, stopped trying, losing access to any support from them.</a:t>
            </a:r>
            <a:endParaRPr lang="en-GB" sz="1400" i="0" kern="0">
              <a:solidFill>
                <a:srgbClr val="28325A"/>
              </a:solidFill>
              <a:latin typeface="Poppins" pitchFamily="2" charset="77"/>
              <a:cs typeface="Poppins" pitchFamily="2" charset="77"/>
            </a:endParaRPr>
          </a:p>
        </p:txBody>
      </p:sp>
      <p:sp>
        <p:nvSpPr>
          <p:cNvPr id="15" name="Speech Bubble: Rectangle with Corners Rounded 14">
            <a:extLst>
              <a:ext uri="{FF2B5EF4-FFF2-40B4-BE49-F238E27FC236}">
                <a16:creationId xmlns:a16="http://schemas.microsoft.com/office/drawing/2014/main" id="{61B43A34-027B-F0DE-C878-47E528F07A86}"/>
              </a:ext>
            </a:extLst>
          </p:cNvPr>
          <p:cNvSpPr/>
          <p:nvPr/>
        </p:nvSpPr>
        <p:spPr>
          <a:xfrm>
            <a:off x="7880283" y="1833946"/>
            <a:ext cx="3700523" cy="4255187"/>
          </a:xfrm>
          <a:prstGeom prst="wedgeRoundRectCallout">
            <a:avLst>
              <a:gd name="adj1" fmla="val 63105"/>
              <a:gd name="adj2" fmla="val -2330"/>
              <a:gd name="adj3" fmla="val 16667"/>
            </a:avLst>
          </a:prstGeom>
          <a:solidFill>
            <a:schemeClr val="accent5">
              <a:alpha val="9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GB" sz="1400" i="0">
                <a:solidFill>
                  <a:srgbClr val="28325A"/>
                </a:solidFill>
                <a:effectLst/>
                <a:latin typeface="Poppins" panose="00000500000000000000" pitchFamily="2" charset="0"/>
                <a:ea typeface="Calibri" panose="020F0502020204030204" pitchFamily="34" charset="0"/>
                <a:cs typeface="Poppins" panose="00000500000000000000" pitchFamily="2" charset="0"/>
              </a:rPr>
              <a:t>“I had a lot of career help. </a:t>
            </a:r>
          </a:p>
          <a:p>
            <a:pPr>
              <a:lnSpc>
                <a:spcPct val="107000"/>
              </a:lnSpc>
              <a:spcAft>
                <a:spcPts val="600"/>
              </a:spcAft>
            </a:pPr>
            <a:r>
              <a:rPr lang="en-GB" sz="1400" i="0">
                <a:solidFill>
                  <a:srgbClr val="28325A"/>
                </a:solidFill>
                <a:effectLst/>
                <a:latin typeface="Poppins" panose="00000500000000000000" pitchFamily="2" charset="0"/>
                <a:ea typeface="Calibri" panose="020F0502020204030204" pitchFamily="34" charset="0"/>
                <a:cs typeface="Poppins" panose="00000500000000000000" pitchFamily="2" charset="0"/>
              </a:rPr>
              <a:t>But the issue was, I didn't have help from another autistic graduate. </a:t>
            </a:r>
          </a:p>
          <a:p>
            <a:pPr>
              <a:lnSpc>
                <a:spcPct val="107000"/>
              </a:lnSpc>
              <a:spcAft>
                <a:spcPts val="600"/>
              </a:spcAft>
            </a:pPr>
            <a:r>
              <a:rPr lang="en-GB" sz="1400" i="0">
                <a:solidFill>
                  <a:srgbClr val="28325A"/>
                </a:solidFill>
                <a:effectLst/>
                <a:latin typeface="Poppins" panose="00000500000000000000" pitchFamily="2" charset="0"/>
                <a:ea typeface="Calibri" panose="020F0502020204030204" pitchFamily="34" charset="0"/>
                <a:cs typeface="Poppins" panose="00000500000000000000" pitchFamily="2" charset="0"/>
              </a:rPr>
              <a:t>The autistic people I spoke to were still studying, and the people who weren't studying, they were neurotypical, non-autistic people who didn't necessarily understand where I was coming from. So their suggestions didn't necessarily help me in the way that I needed them to.”</a:t>
            </a:r>
            <a:endParaRPr lang="en-GB" sz="1400" i="0">
              <a:solidFill>
                <a:srgbClr val="28325A"/>
              </a:solidFill>
              <a:latin typeface="Poppins" panose="00000500000000000000" pitchFamily="2" charset="0"/>
              <a:cs typeface="Poppins" panose="00000500000000000000" pitchFamily="2" charset="0"/>
            </a:endParaRPr>
          </a:p>
          <a:p>
            <a:pPr algn="r">
              <a:lnSpc>
                <a:spcPct val="107000"/>
              </a:lnSpc>
              <a:spcAft>
                <a:spcPts val="600"/>
              </a:spcAft>
            </a:pPr>
            <a:endParaRPr lang="en-GB" sz="1200" i="0">
              <a:solidFill>
                <a:srgbClr val="28325A"/>
              </a:solidFill>
              <a:latin typeface="Poppins" panose="00000500000000000000" pitchFamily="2" charset="0"/>
              <a:cs typeface="Poppins" panose="00000500000000000000" pitchFamily="2" charset="0"/>
            </a:endParaRPr>
          </a:p>
          <a:p>
            <a:pPr algn="r">
              <a:lnSpc>
                <a:spcPct val="107000"/>
              </a:lnSpc>
              <a:spcAft>
                <a:spcPts val="600"/>
              </a:spcAft>
            </a:pPr>
            <a:r>
              <a:rPr lang="en-GB" sz="1200" i="0">
                <a:solidFill>
                  <a:srgbClr val="28325A"/>
                </a:solidFill>
                <a:latin typeface="Poppins" panose="00000500000000000000" pitchFamily="2" charset="0"/>
                <a:cs typeface="Poppins" panose="00000500000000000000" pitchFamily="2" charset="0"/>
              </a:rPr>
              <a:t>-Female, 26-30, autistic</a:t>
            </a:r>
          </a:p>
        </p:txBody>
      </p:sp>
    </p:spTree>
    <p:extLst>
      <p:ext uri="{BB962C8B-B14F-4D97-AF65-F5344CB8AC3E}">
        <p14:creationId xmlns:p14="http://schemas.microsoft.com/office/powerpoint/2010/main" val="68733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827474" y="503159"/>
            <a:ext cx="11364526" cy="454868"/>
          </a:xfrm>
        </p:spPr>
        <p:txBody>
          <a:bodyPr/>
          <a:lstStyle/>
          <a:p>
            <a:r>
              <a:rPr lang="en-GB" sz="2200"/>
              <a:t>Support at university: Career advisory services</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a:xfrm>
            <a:off x="11603552" y="6236988"/>
            <a:ext cx="504825" cy="288925"/>
          </a:xfrm>
        </p:spPr>
        <p:txBody>
          <a:bodyPr/>
          <a:lstStyle/>
          <a:p>
            <a:pPr>
              <a:defRPr/>
            </a:pPr>
            <a:fld id="{D64D317C-1D9C-8244-B8ED-6D62FC9D5D05}" type="slidenum">
              <a:rPr lang="en-GB" smtClean="0"/>
              <a:pPr>
                <a:defRPr/>
              </a:pPr>
              <a:t>39</a:t>
            </a:fld>
            <a:endParaRPr lang="en-GB"/>
          </a:p>
        </p:txBody>
      </p:sp>
      <p:sp>
        <p:nvSpPr>
          <p:cNvPr id="10" name="TextBox 9">
            <a:extLst>
              <a:ext uri="{FF2B5EF4-FFF2-40B4-BE49-F238E27FC236}">
                <a16:creationId xmlns:a16="http://schemas.microsoft.com/office/drawing/2014/main" id="{6084F528-41AF-A70E-6225-1D51057F470F}"/>
              </a:ext>
            </a:extLst>
          </p:cNvPr>
          <p:cNvSpPr txBox="1"/>
          <p:nvPr/>
        </p:nvSpPr>
        <p:spPr>
          <a:xfrm>
            <a:off x="693685" y="1357024"/>
            <a:ext cx="10909868" cy="923330"/>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Career advisory services offer broad approaches and assist graduates in gaining early workplace exposure. When advice is overly-generic, graduates benefit from signposting to specialist resources. </a:t>
            </a:r>
          </a:p>
        </p:txBody>
      </p:sp>
      <p:sp>
        <p:nvSpPr>
          <p:cNvPr id="7" name="Rectangle 6">
            <a:extLst>
              <a:ext uri="{FF2B5EF4-FFF2-40B4-BE49-F238E27FC236}">
                <a16:creationId xmlns:a16="http://schemas.microsoft.com/office/drawing/2014/main" id="{E8A13E4C-1A3F-8143-694D-F6B31CDEEDF2}"/>
              </a:ext>
              <a:ext uri="{C183D7F6-B498-43B3-948B-1728B52AA6E4}">
                <adec:decorative xmlns:adec="http://schemas.microsoft.com/office/drawing/2017/decorative" val="1"/>
              </a:ext>
            </a:extLst>
          </p:cNvPr>
          <p:cNvSpPr/>
          <p:nvPr/>
        </p:nvSpPr>
        <p:spPr bwMode="auto">
          <a:xfrm>
            <a:off x="693684" y="2425815"/>
            <a:ext cx="10804632"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5" name="Rectangle 14">
            <a:extLst>
              <a:ext uri="{FF2B5EF4-FFF2-40B4-BE49-F238E27FC236}">
                <a16:creationId xmlns:a16="http://schemas.microsoft.com/office/drawing/2014/main" id="{9DC23D0D-42E9-7D5C-C868-539976290510}"/>
              </a:ext>
              <a:ext uri="{C183D7F6-B498-43B3-948B-1728B52AA6E4}">
                <adec:decorative xmlns:adec="http://schemas.microsoft.com/office/drawing/2017/decorative" val="1"/>
              </a:ext>
            </a:extLst>
          </p:cNvPr>
          <p:cNvSpPr/>
          <p:nvPr/>
        </p:nvSpPr>
        <p:spPr bwMode="auto">
          <a:xfrm>
            <a:off x="693684" y="2425815"/>
            <a:ext cx="1092834"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6" name="Text Placeholder 2">
            <a:extLst>
              <a:ext uri="{FF2B5EF4-FFF2-40B4-BE49-F238E27FC236}">
                <a16:creationId xmlns:a16="http://schemas.microsoft.com/office/drawing/2014/main" id="{571D5EBA-B7D7-6B35-B3EE-621662E33104}"/>
              </a:ext>
            </a:extLst>
          </p:cNvPr>
          <p:cNvSpPr>
            <a:spLocks noGrp="1"/>
          </p:cNvSpPr>
          <p:nvPr>
            <p:ph type="body" sz="quarter" idx="12"/>
          </p:nvPr>
        </p:nvSpPr>
        <p:spPr>
          <a:xfrm>
            <a:off x="1999341" y="2590996"/>
            <a:ext cx="9243748" cy="454025"/>
          </a:xfrm>
        </p:spPr>
        <p:txBody>
          <a:bodyPr/>
          <a:lstStyle/>
          <a:p>
            <a:r>
              <a:rPr lang="en-GB" sz="1800" i="0" kern="0">
                <a:solidFill>
                  <a:schemeClr val="bg1"/>
                </a:solidFill>
              </a:rPr>
              <a:t>Career advisory services provide useful context for developing career interests and pursuing placements/jobs</a:t>
            </a:r>
          </a:p>
        </p:txBody>
      </p:sp>
      <p:sp>
        <p:nvSpPr>
          <p:cNvPr id="17" name="Rectangle 16">
            <a:extLst>
              <a:ext uri="{FF2B5EF4-FFF2-40B4-BE49-F238E27FC236}">
                <a16:creationId xmlns:a16="http://schemas.microsoft.com/office/drawing/2014/main" id="{0FA80AFE-5018-083E-08B1-B53CB714ADD3}"/>
              </a:ext>
            </a:extLst>
          </p:cNvPr>
          <p:cNvSpPr/>
          <p:nvPr/>
        </p:nvSpPr>
        <p:spPr bwMode="auto">
          <a:xfrm>
            <a:off x="693684" y="3196436"/>
            <a:ext cx="10804632" cy="907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kern="0">
                <a:solidFill>
                  <a:srgbClr val="28325A"/>
                </a:solidFill>
                <a:latin typeface="Poppins" pitchFamily="2" charset="77"/>
                <a:cs typeface="Poppins" pitchFamily="2" charset="77"/>
              </a:rPr>
              <a:t>Many graduates told us that they benefitted from broad advice offered early by university career services.  Some found events such as careers fairs useful for exploring their interests, and many found broad advice about CV design, application writing, and interviewing approaches to be helpful. </a:t>
            </a:r>
          </a:p>
        </p:txBody>
      </p:sp>
      <p:grpSp>
        <p:nvGrpSpPr>
          <p:cNvPr id="18" name="Group 17">
            <a:extLst>
              <a:ext uri="{FF2B5EF4-FFF2-40B4-BE49-F238E27FC236}">
                <a16:creationId xmlns:a16="http://schemas.microsoft.com/office/drawing/2014/main" id="{DF320328-56AC-56F7-2A17-4150CC6AEC62}"/>
              </a:ext>
              <a:ext uri="{C183D7F6-B498-43B3-948B-1728B52AA6E4}">
                <adec:decorative xmlns:adec="http://schemas.microsoft.com/office/drawing/2017/decorative" val="1"/>
              </a:ext>
            </a:extLst>
          </p:cNvPr>
          <p:cNvGrpSpPr/>
          <p:nvPr/>
        </p:nvGrpSpPr>
        <p:grpSpPr>
          <a:xfrm>
            <a:off x="948911" y="2515013"/>
            <a:ext cx="592644" cy="576233"/>
            <a:chOff x="1275555" y="2032620"/>
            <a:chExt cx="1465970" cy="1405359"/>
          </a:xfrm>
        </p:grpSpPr>
        <p:pic>
          <p:nvPicPr>
            <p:cNvPr id="19" name="Picture 18">
              <a:extLst>
                <a:ext uri="{FF2B5EF4-FFF2-40B4-BE49-F238E27FC236}">
                  <a16:creationId xmlns:a16="http://schemas.microsoft.com/office/drawing/2014/main" id="{B68B811E-3CF5-23D0-9D14-8968EE23E20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5555" y="2032620"/>
              <a:ext cx="1465970" cy="1405359"/>
            </a:xfrm>
            <a:prstGeom prst="rect">
              <a:avLst/>
            </a:prstGeom>
          </p:spPr>
        </p:pic>
        <p:grpSp>
          <p:nvGrpSpPr>
            <p:cNvPr id="20" name="Group 19">
              <a:extLst>
                <a:ext uri="{FF2B5EF4-FFF2-40B4-BE49-F238E27FC236}">
                  <a16:creationId xmlns:a16="http://schemas.microsoft.com/office/drawing/2014/main" id="{6A2D8C23-326F-2E2F-3D12-6D7B9529ACBF}"/>
                </a:ext>
              </a:extLst>
            </p:cNvPr>
            <p:cNvGrpSpPr/>
            <p:nvPr/>
          </p:nvGrpSpPr>
          <p:grpSpPr>
            <a:xfrm>
              <a:off x="1458958" y="2397249"/>
              <a:ext cx="1099164" cy="669786"/>
              <a:chOff x="1449477" y="2485200"/>
              <a:chExt cx="1099164" cy="669786"/>
            </a:xfrm>
          </p:grpSpPr>
          <p:pic>
            <p:nvPicPr>
              <p:cNvPr id="21" name="Graphic 20">
                <a:extLst>
                  <a:ext uri="{FF2B5EF4-FFF2-40B4-BE49-F238E27FC236}">
                    <a16:creationId xmlns:a16="http://schemas.microsoft.com/office/drawing/2014/main" id="{23008705-EF28-C9CE-134E-31FD1C28FE9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29" name="Graphic 28">
                <a:extLst>
                  <a:ext uri="{FF2B5EF4-FFF2-40B4-BE49-F238E27FC236}">
                    <a16:creationId xmlns:a16="http://schemas.microsoft.com/office/drawing/2014/main" id="{77668D88-C4BE-C58C-CA52-31E61EA494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30" name="Graphic 29">
                <a:extLst>
                  <a:ext uri="{FF2B5EF4-FFF2-40B4-BE49-F238E27FC236}">
                    <a16:creationId xmlns:a16="http://schemas.microsoft.com/office/drawing/2014/main" id="{41389124-9CF8-DF8F-2082-AAB9D72F704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sp>
        <p:nvSpPr>
          <p:cNvPr id="31" name="Rectangle 30">
            <a:extLst>
              <a:ext uri="{FF2B5EF4-FFF2-40B4-BE49-F238E27FC236}">
                <a16:creationId xmlns:a16="http://schemas.microsoft.com/office/drawing/2014/main" id="{ED53DA4A-9446-5E8C-D76B-33C3B71FFC57}"/>
              </a:ext>
              <a:ext uri="{C183D7F6-B498-43B3-948B-1728B52AA6E4}">
                <adec:decorative xmlns:adec="http://schemas.microsoft.com/office/drawing/2017/decorative" val="1"/>
              </a:ext>
            </a:extLst>
          </p:cNvPr>
          <p:cNvSpPr/>
          <p:nvPr/>
        </p:nvSpPr>
        <p:spPr bwMode="auto">
          <a:xfrm>
            <a:off x="693684" y="4206194"/>
            <a:ext cx="10804632" cy="76842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32" name="Rectangle 31">
            <a:extLst>
              <a:ext uri="{FF2B5EF4-FFF2-40B4-BE49-F238E27FC236}">
                <a16:creationId xmlns:a16="http://schemas.microsoft.com/office/drawing/2014/main" id="{0F14571A-682C-DCAE-27A8-5BC8B8760062}"/>
              </a:ext>
              <a:ext uri="{C183D7F6-B498-43B3-948B-1728B52AA6E4}">
                <adec:decorative xmlns:adec="http://schemas.microsoft.com/office/drawing/2017/decorative" val="1"/>
              </a:ext>
            </a:extLst>
          </p:cNvPr>
          <p:cNvSpPr/>
          <p:nvPr/>
        </p:nvSpPr>
        <p:spPr bwMode="auto">
          <a:xfrm>
            <a:off x="693684" y="4206194"/>
            <a:ext cx="1092834" cy="768420"/>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33" name="Text Placeholder 2">
            <a:extLst>
              <a:ext uri="{FF2B5EF4-FFF2-40B4-BE49-F238E27FC236}">
                <a16:creationId xmlns:a16="http://schemas.microsoft.com/office/drawing/2014/main" id="{D34A6323-49B6-0192-3872-20B14CECA2A4}"/>
              </a:ext>
            </a:extLst>
          </p:cNvPr>
          <p:cNvSpPr txBox="1">
            <a:spLocks/>
          </p:cNvSpPr>
          <p:nvPr/>
        </p:nvSpPr>
        <p:spPr bwMode="auto">
          <a:xfrm>
            <a:off x="1999341" y="4371375"/>
            <a:ext cx="924374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13873163" rtl="0" eaLnBrk="1" fontAlgn="base" hangingPunct="1">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eaLnBrk="1" fontAlgn="base" hangingPunct="1">
              <a:spcBef>
                <a:spcPct val="20000"/>
              </a:spcBef>
              <a:spcAft>
                <a:spcPct val="0"/>
              </a:spcAft>
              <a:buFont typeface="Wingdings" pitchFamily="2" charset="2"/>
              <a:buChar char="§"/>
              <a:defRPr sz="1400">
                <a:solidFill>
                  <a:schemeClr val="bg1"/>
                </a:solidFill>
                <a:latin typeface="Poppins" pitchFamily="2" charset="77"/>
                <a:cs typeface="Poppins" pitchFamily="2" charset="77"/>
              </a:defRPr>
            </a:lvl2pPr>
            <a:lvl3pPr marL="1143000" indent="-228600" algn="l" defTabSz="-13873163" rtl="0" eaLnBrk="1" fontAlgn="base" hangingPunct="1">
              <a:spcBef>
                <a:spcPct val="20000"/>
              </a:spcBef>
              <a:spcAft>
                <a:spcPct val="0"/>
              </a:spcAft>
              <a:buFont typeface="Wingdings" pitchFamily="2" charset="2"/>
              <a:buChar char="§"/>
              <a:defRPr sz="1400">
                <a:solidFill>
                  <a:schemeClr val="bg1"/>
                </a:solidFill>
                <a:latin typeface="Poppins" pitchFamily="2" charset="77"/>
                <a:cs typeface="Poppins" pitchFamily="2" charset="77"/>
              </a:defRPr>
            </a:lvl3pPr>
            <a:lvl4pPr marL="1600200" indent="-228600" algn="l" defTabSz="-13873163" rtl="0" eaLnBrk="1" fontAlgn="base" hangingPunct="1">
              <a:spcBef>
                <a:spcPct val="20000"/>
              </a:spcBef>
              <a:spcAft>
                <a:spcPct val="0"/>
              </a:spcAft>
              <a:buChar char="•"/>
              <a:defRPr sz="1400">
                <a:solidFill>
                  <a:schemeClr val="tx1"/>
                </a:solidFill>
                <a:latin typeface="+mn-lt"/>
                <a:cs typeface="Calibri" pitchFamily="34" charset="0"/>
              </a:defRPr>
            </a:lvl4pPr>
            <a:lvl5pPr marL="2057400" indent="-228600" algn="l" defTabSz="-13873163" rtl="0" eaLnBrk="1" fontAlgn="base" hangingPunct="1">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r>
              <a:rPr lang="en-GB" i="0" kern="0">
                <a:solidFill>
                  <a:schemeClr val="bg1"/>
                </a:solidFill>
                <a:latin typeface="Poppins"/>
                <a:cs typeface="Poppins"/>
              </a:rPr>
              <a:t>Advice designed for a wide range of students can be overly generic</a:t>
            </a:r>
          </a:p>
        </p:txBody>
      </p:sp>
      <p:sp>
        <p:nvSpPr>
          <p:cNvPr id="34" name="Rectangle 33">
            <a:extLst>
              <a:ext uri="{FF2B5EF4-FFF2-40B4-BE49-F238E27FC236}">
                <a16:creationId xmlns:a16="http://schemas.microsoft.com/office/drawing/2014/main" id="{6B5E810D-5C60-C611-9E8D-82EB538CDE42}"/>
              </a:ext>
            </a:extLst>
          </p:cNvPr>
          <p:cNvSpPr/>
          <p:nvPr/>
        </p:nvSpPr>
        <p:spPr bwMode="auto">
          <a:xfrm>
            <a:off x="693684" y="4976815"/>
            <a:ext cx="10804632" cy="907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kern="0">
                <a:solidFill>
                  <a:srgbClr val="28325A"/>
                </a:solidFill>
                <a:latin typeface="Poppins" pitchFamily="2" charset="77"/>
                <a:cs typeface="Poppins" pitchFamily="2" charset="77"/>
              </a:rPr>
              <a:t>Some graduates said that, as their interests became more specific, they wished to be connected more directly with mentors who could give industry- and sector-specific advice.  Graduates were happiest with their advisory services when they connected the graduate with specific placements and sector-relevant contacts and mentors. </a:t>
            </a:r>
          </a:p>
        </p:txBody>
      </p:sp>
      <p:grpSp>
        <p:nvGrpSpPr>
          <p:cNvPr id="35" name="Group 34">
            <a:extLst>
              <a:ext uri="{FF2B5EF4-FFF2-40B4-BE49-F238E27FC236}">
                <a16:creationId xmlns:a16="http://schemas.microsoft.com/office/drawing/2014/main" id="{ADB0B511-56E9-61CF-45C1-8FB1ECD42EFF}"/>
              </a:ext>
              <a:ext uri="{C183D7F6-B498-43B3-948B-1728B52AA6E4}">
                <adec:decorative xmlns:adec="http://schemas.microsoft.com/office/drawing/2017/decorative" val="1"/>
              </a:ext>
            </a:extLst>
          </p:cNvPr>
          <p:cNvGrpSpPr/>
          <p:nvPr/>
        </p:nvGrpSpPr>
        <p:grpSpPr>
          <a:xfrm>
            <a:off x="948911" y="4310890"/>
            <a:ext cx="592644" cy="576233"/>
            <a:chOff x="1275555" y="2032620"/>
            <a:chExt cx="1465970" cy="1405359"/>
          </a:xfrm>
        </p:grpSpPr>
        <p:pic>
          <p:nvPicPr>
            <p:cNvPr id="36" name="Picture 35">
              <a:extLst>
                <a:ext uri="{FF2B5EF4-FFF2-40B4-BE49-F238E27FC236}">
                  <a16:creationId xmlns:a16="http://schemas.microsoft.com/office/drawing/2014/main" id="{058200F3-447F-EC8C-3747-3017EEC943C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5555" y="2032620"/>
              <a:ext cx="1465970" cy="1405359"/>
            </a:xfrm>
            <a:prstGeom prst="rect">
              <a:avLst/>
            </a:prstGeom>
          </p:spPr>
        </p:pic>
        <p:grpSp>
          <p:nvGrpSpPr>
            <p:cNvPr id="37" name="Group 36">
              <a:extLst>
                <a:ext uri="{FF2B5EF4-FFF2-40B4-BE49-F238E27FC236}">
                  <a16:creationId xmlns:a16="http://schemas.microsoft.com/office/drawing/2014/main" id="{1EDAFD4E-1A8B-12DA-CC57-66F25BBAE8BF}"/>
                </a:ext>
              </a:extLst>
            </p:cNvPr>
            <p:cNvGrpSpPr/>
            <p:nvPr/>
          </p:nvGrpSpPr>
          <p:grpSpPr>
            <a:xfrm>
              <a:off x="1458958" y="2397249"/>
              <a:ext cx="1099164" cy="669786"/>
              <a:chOff x="1449477" y="2485200"/>
              <a:chExt cx="1099164" cy="669786"/>
            </a:xfrm>
          </p:grpSpPr>
          <p:pic>
            <p:nvPicPr>
              <p:cNvPr id="38" name="Graphic 37">
                <a:extLst>
                  <a:ext uri="{FF2B5EF4-FFF2-40B4-BE49-F238E27FC236}">
                    <a16:creationId xmlns:a16="http://schemas.microsoft.com/office/drawing/2014/main" id="{710FF019-C0D4-C895-E41F-8CE532BD74F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39" name="Graphic 38">
                <a:extLst>
                  <a:ext uri="{FF2B5EF4-FFF2-40B4-BE49-F238E27FC236}">
                    <a16:creationId xmlns:a16="http://schemas.microsoft.com/office/drawing/2014/main" id="{F54642D7-1BDB-D536-23B2-55EF307361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40" name="Graphic 39">
                <a:extLst>
                  <a:ext uri="{FF2B5EF4-FFF2-40B4-BE49-F238E27FC236}">
                    <a16:creationId xmlns:a16="http://schemas.microsoft.com/office/drawing/2014/main" id="{DE6EC86E-E3FF-A763-4568-226FF962CA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spTree>
    <p:extLst>
      <p:ext uri="{BB962C8B-B14F-4D97-AF65-F5344CB8AC3E}">
        <p14:creationId xmlns:p14="http://schemas.microsoft.com/office/powerpoint/2010/main" val="267147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982A7A-E9F9-EB17-2836-9EABB6A01CD1}"/>
              </a:ext>
            </a:extLst>
          </p:cNvPr>
          <p:cNvSpPr>
            <a:spLocks noGrp="1"/>
          </p:cNvSpPr>
          <p:nvPr>
            <p:ph type="title" idx="4294967295"/>
          </p:nvPr>
        </p:nvSpPr>
        <p:spPr>
          <a:xfrm>
            <a:off x="551511" y="540130"/>
            <a:ext cx="11305527" cy="455612"/>
          </a:xfrm>
        </p:spPr>
        <p:txBody>
          <a:bodyPr/>
          <a:lstStyle/>
          <a:p>
            <a:r>
              <a:rPr lang="en-US" sz="2800">
                <a:solidFill>
                  <a:srgbClr val="FFFFFF"/>
                </a:solidFill>
                <a:effectLst/>
                <a:ea typeface="+mn-ea"/>
              </a:rPr>
              <a:t>Background</a:t>
            </a:r>
            <a:r>
              <a:rPr lang="en-US" sz="2800"/>
              <a:t> </a:t>
            </a:r>
          </a:p>
        </p:txBody>
      </p:sp>
      <p:sp>
        <p:nvSpPr>
          <p:cNvPr id="8" name="TextBox 7">
            <a:extLst>
              <a:ext uri="{FF2B5EF4-FFF2-40B4-BE49-F238E27FC236}">
                <a16:creationId xmlns:a16="http://schemas.microsoft.com/office/drawing/2014/main" id="{52EA5A20-0D1C-5B65-120D-B312F899FE6C}"/>
              </a:ext>
            </a:extLst>
          </p:cNvPr>
          <p:cNvSpPr txBox="1"/>
          <p:nvPr/>
        </p:nvSpPr>
        <p:spPr>
          <a:xfrm>
            <a:off x="551511" y="1146127"/>
            <a:ext cx="6606935" cy="5909310"/>
          </a:xfrm>
          <a:prstGeom prst="rect">
            <a:avLst/>
          </a:prstGeom>
          <a:noFill/>
        </p:spPr>
        <p:txBody>
          <a:bodyPr wrap="square">
            <a:spAutoFit/>
          </a:bodyPr>
          <a:lstStyle/>
          <a:p>
            <a:r>
              <a:rPr lang="en-GB" sz="1800" i="0" kern="0">
                <a:solidFill>
                  <a:srgbClr val="FFFFFF"/>
                </a:solidFill>
                <a:latin typeface="Poppins" pitchFamily="2" charset="77"/>
                <a:cs typeface="Poppins" pitchFamily="2" charset="77"/>
              </a:rPr>
              <a:t>Shaw Trust wish to understand the employment gap between disabled graduates and their non-disabled peers, and in particular the larger gap for graduates with sight loss, mobility impairments, autism, and two or more co-occurring conditions. </a:t>
            </a:r>
          </a:p>
          <a:p>
            <a:br>
              <a:rPr lang="en-GB" sz="1800" i="0" kern="0">
                <a:solidFill>
                  <a:srgbClr val="FFFFFF"/>
                </a:solidFill>
                <a:latin typeface="Poppins" pitchFamily="2" charset="77"/>
                <a:cs typeface="Poppins" pitchFamily="2" charset="77"/>
              </a:rPr>
            </a:br>
            <a:r>
              <a:rPr lang="en-GB" sz="1800" i="0" kern="0">
                <a:solidFill>
                  <a:srgbClr val="FFFFFF"/>
                </a:solidFill>
                <a:latin typeface="Poppins" pitchFamily="2" charset="77"/>
                <a:cs typeface="Poppins" pitchFamily="2" charset="77"/>
              </a:rPr>
              <a:t>Shaw Trust contracted Open Inclusion to perform research with: (1) university graduates whose disabilities are most highly correlated with underemployment, and (2) professionals who provide support to disabled graduates during their job-seeking process. </a:t>
            </a:r>
          </a:p>
          <a:p>
            <a:endParaRPr lang="en-GB" sz="1800" i="0" kern="0">
              <a:solidFill>
                <a:srgbClr val="FFFFFF"/>
              </a:solidFill>
              <a:latin typeface="Poppins" pitchFamily="2" charset="77"/>
              <a:cs typeface="Poppins" pitchFamily="2" charset="77"/>
            </a:endParaRPr>
          </a:p>
          <a:p>
            <a:r>
              <a:rPr lang="en-GB" sz="1800" i="0" kern="0">
                <a:solidFill>
                  <a:srgbClr val="FFFFFF"/>
                </a:solidFill>
                <a:latin typeface="Poppins" pitchFamily="2" charset="77"/>
                <a:cs typeface="Poppins" pitchFamily="2" charset="77"/>
              </a:rPr>
              <a:t>The current research is focused on the initial career journey of disabled graduates in the UK, starting while they are still in their degree course and moving through the job search, application, interview and negotiations process. </a:t>
            </a:r>
            <a:endParaRPr lang="en-GB" kern="0">
              <a:solidFill>
                <a:srgbClr val="FFFFFF"/>
              </a:solidFill>
              <a:latin typeface="Poppins" pitchFamily="2" charset="77"/>
              <a:cs typeface="Poppins" pitchFamily="2" charset="77"/>
            </a:endParaRPr>
          </a:p>
          <a:p>
            <a:endParaRPr lang="en-GB" kern="0">
              <a:solidFill>
                <a:srgbClr val="FFFFFF"/>
              </a:solidFill>
              <a:latin typeface="Poppins" pitchFamily="2" charset="77"/>
              <a:cs typeface="Poppins" pitchFamily="2" charset="77"/>
            </a:endParaRPr>
          </a:p>
          <a:p>
            <a:endParaRPr lang="en-GB" kern="0">
              <a:solidFill>
                <a:srgbClr val="FFFFFF"/>
              </a:solidFill>
              <a:latin typeface="Poppins" pitchFamily="2" charset="77"/>
              <a:cs typeface="Poppins" pitchFamily="2" charset="77"/>
            </a:endParaRPr>
          </a:p>
          <a:p>
            <a:endParaRPr lang="en-GB" kern="0">
              <a:solidFill>
                <a:srgbClr val="FFFFFF"/>
              </a:solidFill>
              <a:latin typeface="Poppins" pitchFamily="2" charset="77"/>
              <a:cs typeface="Poppins" pitchFamily="2" charset="77"/>
            </a:endParaRPr>
          </a:p>
        </p:txBody>
      </p:sp>
      <p:pic>
        <p:nvPicPr>
          <p:cNvPr id="5" name="Picture 4">
            <a:extLst>
              <a:ext uri="{FF2B5EF4-FFF2-40B4-BE49-F238E27FC236}">
                <a16:creationId xmlns:a16="http://schemas.microsoft.com/office/drawing/2014/main" id="{312B2117-5E27-BAB8-0296-A0CE3B7593E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6414" y="2368112"/>
            <a:ext cx="3861758" cy="811133"/>
          </a:xfrm>
          <a:prstGeom prst="rect">
            <a:avLst/>
          </a:prstGeom>
        </p:spPr>
      </p:pic>
      <p:cxnSp>
        <p:nvCxnSpPr>
          <p:cNvPr id="6" name="Straight Connector 5">
            <a:extLst>
              <a:ext uri="{FF2B5EF4-FFF2-40B4-BE49-F238E27FC236}">
                <a16:creationId xmlns:a16="http://schemas.microsoft.com/office/drawing/2014/main" id="{24303A08-C990-C7B7-D88A-1D226CF46D27}"/>
              </a:ext>
              <a:ext uri="{C183D7F6-B498-43B3-948B-1728B52AA6E4}">
                <adec:decorative xmlns:adec="http://schemas.microsoft.com/office/drawing/2017/decorative" val="1"/>
              </a:ext>
            </a:extLst>
          </p:cNvPr>
          <p:cNvCxnSpPr>
            <a:cxnSpLocks/>
          </p:cNvCxnSpPr>
          <p:nvPr/>
        </p:nvCxnSpPr>
        <p:spPr bwMode="auto">
          <a:xfrm>
            <a:off x="7935219" y="3546236"/>
            <a:ext cx="3408504"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sp>
        <p:nvSpPr>
          <p:cNvPr id="2" name="Slide Number Placeholder 1">
            <a:extLst>
              <a:ext uri="{FF2B5EF4-FFF2-40B4-BE49-F238E27FC236}">
                <a16:creationId xmlns:a16="http://schemas.microsoft.com/office/drawing/2014/main" id="{D7DE1ABB-2EED-24B2-BB23-3EA6BB210169}"/>
              </a:ext>
            </a:extLst>
          </p:cNvPr>
          <p:cNvSpPr>
            <a:spLocks noGrp="1"/>
          </p:cNvSpPr>
          <p:nvPr>
            <p:ph type="sldNum" sz="quarter" idx="10"/>
          </p:nvPr>
        </p:nvSpPr>
        <p:spPr/>
        <p:txBody>
          <a:bodyPr/>
          <a:lstStyle/>
          <a:p>
            <a:pPr>
              <a:defRPr/>
            </a:pPr>
            <a:fld id="{D64D317C-1D9C-8244-B8ED-6D62FC9D5D05}" type="slidenum">
              <a:rPr lang="en-GB" smtClean="0"/>
              <a:pPr>
                <a:defRPr/>
              </a:pPr>
              <a:t>4</a:t>
            </a:fld>
            <a:endParaRPr lang="en-GB"/>
          </a:p>
        </p:txBody>
      </p:sp>
      <p:pic>
        <p:nvPicPr>
          <p:cNvPr id="7" name="Picture 6">
            <a:extLst>
              <a:ext uri="{FF2B5EF4-FFF2-40B4-BE49-F238E27FC236}">
                <a16:creationId xmlns:a16="http://schemas.microsoft.com/office/drawing/2014/main" id="{7F6F8AE6-9D1C-A7D4-A647-96630E48341C}"/>
              </a:ext>
            </a:extLst>
          </p:cNvPr>
          <p:cNvPicPr>
            <a:picLocks noChangeAspect="1"/>
          </p:cNvPicPr>
          <p:nvPr/>
        </p:nvPicPr>
        <p:blipFill>
          <a:blip r:embed="rId4"/>
          <a:stretch>
            <a:fillRect/>
          </a:stretch>
        </p:blipFill>
        <p:spPr>
          <a:xfrm>
            <a:off x="7754292" y="4100782"/>
            <a:ext cx="3657123" cy="536807"/>
          </a:xfrm>
          <a:prstGeom prst="rect">
            <a:avLst/>
          </a:prstGeom>
        </p:spPr>
      </p:pic>
    </p:spTree>
    <p:extLst>
      <p:ext uri="{BB962C8B-B14F-4D97-AF65-F5344CB8AC3E}">
        <p14:creationId xmlns:p14="http://schemas.microsoft.com/office/powerpoint/2010/main" val="476385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Support at university: Career advisory services</a:t>
            </a:r>
          </a:p>
        </p:txBody>
      </p:sp>
      <p:sp>
        <p:nvSpPr>
          <p:cNvPr id="10" name="TextBox 9">
            <a:extLst>
              <a:ext uri="{FF2B5EF4-FFF2-40B4-BE49-F238E27FC236}">
                <a16:creationId xmlns:a16="http://schemas.microsoft.com/office/drawing/2014/main" id="{6084F528-41AF-A70E-6225-1D51057F470F}"/>
              </a:ext>
            </a:extLst>
          </p:cNvPr>
          <p:cNvSpPr txBox="1"/>
          <p:nvPr/>
        </p:nvSpPr>
        <p:spPr>
          <a:xfrm>
            <a:off x="693684" y="1357024"/>
            <a:ext cx="11364525"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Knowledge about professional development is not reliably integrated with knowledge about disability in today’s career advisory services</a:t>
            </a:r>
          </a:p>
        </p:txBody>
      </p:sp>
      <p:sp>
        <p:nvSpPr>
          <p:cNvPr id="23" name="TextBox 22">
            <a:extLst>
              <a:ext uri="{FF2B5EF4-FFF2-40B4-BE49-F238E27FC236}">
                <a16:creationId xmlns:a16="http://schemas.microsoft.com/office/drawing/2014/main" id="{D94A1D6C-4931-4CF6-1421-39B0ED8EF1F0}"/>
              </a:ext>
            </a:extLst>
          </p:cNvPr>
          <p:cNvSpPr txBox="1"/>
          <p:nvPr/>
        </p:nvSpPr>
        <p:spPr>
          <a:xfrm>
            <a:off x="1775636" y="2349449"/>
            <a:ext cx="6201031" cy="584775"/>
          </a:xfrm>
          <a:prstGeom prst="rect">
            <a:avLst/>
          </a:prstGeom>
          <a:noFill/>
        </p:spPr>
        <p:txBody>
          <a:bodyPr wrap="square" rtlCol="0">
            <a:spAutoFit/>
          </a:bodyPr>
          <a:lstStyle/>
          <a:p>
            <a:r>
              <a:rPr lang="en-GB" sz="1600" i="0" kern="0">
                <a:solidFill>
                  <a:schemeClr val="bg1"/>
                </a:solidFill>
                <a:latin typeface="Poppins" pitchFamily="2" charset="77"/>
                <a:cs typeface="Poppins" pitchFamily="2" charset="77"/>
              </a:rPr>
              <a:t>When a career advisor is not disability-aware, the trust relationship with a disabled graduate can be lost</a:t>
            </a:r>
          </a:p>
        </p:txBody>
      </p:sp>
      <p:sp>
        <p:nvSpPr>
          <p:cNvPr id="16" name="Rectangle 15">
            <a:extLst>
              <a:ext uri="{FF2B5EF4-FFF2-40B4-BE49-F238E27FC236}">
                <a16:creationId xmlns:a16="http://schemas.microsoft.com/office/drawing/2014/main" id="{49B2CC2C-5331-19DB-DBE4-D9EF7F853B45}"/>
              </a:ext>
            </a:extLst>
          </p:cNvPr>
          <p:cNvSpPr/>
          <p:nvPr/>
        </p:nvSpPr>
        <p:spPr bwMode="auto">
          <a:xfrm>
            <a:off x="693683" y="2975740"/>
            <a:ext cx="7584901" cy="206978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kern="0">
                <a:solidFill>
                  <a:srgbClr val="28325A"/>
                </a:solidFill>
                <a:latin typeface="Poppins" pitchFamily="2" charset="77"/>
                <a:cs typeface="Poppins" pitchFamily="2" charset="77"/>
              </a:rPr>
              <a:t>Graduates said that they rarely encountered disability-informed staff in their universities’ career advisory services. </a:t>
            </a:r>
          </a:p>
          <a:p>
            <a:pPr eaLnBrk="1" hangingPunct="1">
              <a:spcBef>
                <a:spcPts val="600"/>
              </a:spcBef>
            </a:pPr>
            <a:r>
              <a:rPr lang="en-GB" sz="1400" i="0" kern="0">
                <a:solidFill>
                  <a:srgbClr val="28325A"/>
                </a:solidFill>
                <a:latin typeface="Poppins" pitchFamily="2" charset="77"/>
                <a:cs typeface="Poppins" pitchFamily="2" charset="77"/>
              </a:rPr>
              <a:t>As a result, many felt a fundamental lack of trust in the advisory staff. Many wished for specialist information about their own access needs, and wished to talk about how adjustments could enable them to perform in different types of workplaces.  </a:t>
            </a:r>
          </a:p>
          <a:p>
            <a:pPr eaLnBrk="1" hangingPunct="1">
              <a:spcBef>
                <a:spcPts val="600"/>
              </a:spcBef>
            </a:pPr>
            <a:r>
              <a:rPr lang="en-GB" sz="1400" i="0" kern="0">
                <a:solidFill>
                  <a:srgbClr val="28325A"/>
                </a:solidFill>
                <a:latin typeface="Poppins" pitchFamily="2" charset="77"/>
                <a:cs typeface="Poppins" pitchFamily="2" charset="77"/>
              </a:rPr>
              <a:t>They rarely found that career advisors in their university offices were equipped to have these conversations.</a:t>
            </a:r>
          </a:p>
        </p:txBody>
      </p:sp>
      <p:sp>
        <p:nvSpPr>
          <p:cNvPr id="2" name="Speech Bubble: Rectangle with Corners Rounded 14">
            <a:extLst>
              <a:ext uri="{FF2B5EF4-FFF2-40B4-BE49-F238E27FC236}">
                <a16:creationId xmlns:a16="http://schemas.microsoft.com/office/drawing/2014/main" id="{106D1F0B-9C7A-C708-ED03-28E42660BADA}"/>
              </a:ext>
            </a:extLst>
          </p:cNvPr>
          <p:cNvSpPr/>
          <p:nvPr/>
        </p:nvSpPr>
        <p:spPr>
          <a:xfrm>
            <a:off x="8616874" y="1990948"/>
            <a:ext cx="3239090" cy="3510028"/>
          </a:xfrm>
          <a:prstGeom prst="wedgeRoundRectCallout">
            <a:avLst>
              <a:gd name="adj1" fmla="val 3771"/>
              <a:gd name="adj2" fmla="val 62959"/>
              <a:gd name="adj3" fmla="val 16667"/>
            </a:avLst>
          </a:prstGeom>
          <a:solidFill>
            <a:schemeClr val="accent5">
              <a:alpha val="11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0">
                <a:solidFill>
                  <a:schemeClr val="tx2"/>
                </a:solidFill>
                <a:latin typeface="Poppins" panose="00000500000000000000" pitchFamily="2" charset="0"/>
                <a:cs typeface="Poppins" panose="00000500000000000000" pitchFamily="2" charset="0"/>
              </a:rPr>
              <a:t>“I was quite unsure about what possibilities were going to align with my health needs. And that's something that they (the career advisory service at the university) weren't able to help with. I think it would have been helpful if they had someone who was trained or was able to facilitate those conversations.”</a:t>
            </a:r>
          </a:p>
          <a:p>
            <a:endParaRPr lang="en-GB" sz="1400" i="0">
              <a:solidFill>
                <a:schemeClr val="tx2"/>
              </a:solidFill>
              <a:latin typeface="Poppins" panose="00000500000000000000" pitchFamily="2" charset="0"/>
              <a:cs typeface="Poppins" panose="00000500000000000000" pitchFamily="2" charset="0"/>
            </a:endParaRPr>
          </a:p>
          <a:p>
            <a:pPr algn="r"/>
            <a:r>
              <a:rPr lang="en-GB" sz="1200" i="0">
                <a:solidFill>
                  <a:schemeClr val="tx2"/>
                </a:solidFill>
                <a:latin typeface="Poppins" panose="00000500000000000000" pitchFamily="2" charset="0"/>
                <a:cs typeface="Poppins" panose="00000500000000000000" pitchFamily="2" charset="0"/>
              </a:rPr>
              <a:t>-Female, 21-25, chronic condition, mobility impairment</a:t>
            </a:r>
          </a:p>
        </p:txBody>
      </p:sp>
      <p:sp>
        <p:nvSpPr>
          <p:cNvPr id="9" name="Rectangle 8">
            <a:extLst>
              <a:ext uri="{FF2B5EF4-FFF2-40B4-BE49-F238E27FC236}">
                <a16:creationId xmlns:a16="http://schemas.microsoft.com/office/drawing/2014/main" id="{69A44655-203B-037E-158E-5EB9733D8098}"/>
              </a:ext>
              <a:ext uri="{C183D7F6-B498-43B3-948B-1728B52AA6E4}">
                <adec:decorative xmlns:adec="http://schemas.microsoft.com/office/drawing/2017/decorative" val="1"/>
              </a:ext>
            </a:extLst>
          </p:cNvPr>
          <p:cNvSpPr/>
          <p:nvPr/>
        </p:nvSpPr>
        <p:spPr bwMode="auto">
          <a:xfrm>
            <a:off x="693684" y="2261197"/>
            <a:ext cx="7584902" cy="714544"/>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nvGrpSpPr>
          <p:cNvPr id="17" name="Group 16">
            <a:extLst>
              <a:ext uri="{FF2B5EF4-FFF2-40B4-BE49-F238E27FC236}">
                <a16:creationId xmlns:a16="http://schemas.microsoft.com/office/drawing/2014/main" id="{3350D7B3-6A54-03A6-D924-57A6F1F4CA21}"/>
              </a:ext>
              <a:ext uri="{C183D7F6-B498-43B3-948B-1728B52AA6E4}">
                <adec:decorative xmlns:adec="http://schemas.microsoft.com/office/drawing/2017/decorative" val="1"/>
              </a:ext>
            </a:extLst>
          </p:cNvPr>
          <p:cNvGrpSpPr>
            <a:grpSpLocks noChangeAspect="1"/>
          </p:cNvGrpSpPr>
          <p:nvPr/>
        </p:nvGrpSpPr>
        <p:grpSpPr>
          <a:xfrm>
            <a:off x="948910" y="2335852"/>
            <a:ext cx="579504" cy="575850"/>
            <a:chOff x="3213975" y="4819445"/>
            <a:chExt cx="900971" cy="895291"/>
          </a:xfrm>
        </p:grpSpPr>
        <p:pic>
          <p:nvPicPr>
            <p:cNvPr id="18" name="Picture 17">
              <a:extLst>
                <a:ext uri="{FF2B5EF4-FFF2-40B4-BE49-F238E27FC236}">
                  <a16:creationId xmlns:a16="http://schemas.microsoft.com/office/drawing/2014/main" id="{EDD6048C-5CCD-A226-60D4-0CE2EA2D8DF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9" name="Picture 18">
              <a:extLst>
                <a:ext uri="{FF2B5EF4-FFF2-40B4-BE49-F238E27FC236}">
                  <a16:creationId xmlns:a16="http://schemas.microsoft.com/office/drawing/2014/main" id="{E4C99E0D-5893-5739-2B83-3952F86163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20" name="Straight Arrow Connector 19">
              <a:extLst>
                <a:ext uri="{FF2B5EF4-FFF2-40B4-BE49-F238E27FC236}">
                  <a16:creationId xmlns:a16="http://schemas.microsoft.com/office/drawing/2014/main" id="{B6238AB7-E592-498F-F5FB-071AD8D7EDF4}"/>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E109E882-EC7F-F0E8-ED72-BDE27572889F}"/>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EDB75D55-F2F6-573D-8A16-1A79F152A7FD}"/>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a:xfrm>
            <a:off x="11603552" y="6236988"/>
            <a:ext cx="504825" cy="288925"/>
          </a:xfrm>
        </p:spPr>
        <p:txBody>
          <a:bodyPr/>
          <a:lstStyle/>
          <a:p>
            <a:pPr>
              <a:defRPr/>
            </a:pPr>
            <a:fld id="{D64D317C-1D9C-8244-B8ED-6D62FC9D5D05}" type="slidenum">
              <a:rPr lang="en-GB" smtClean="0"/>
              <a:pPr>
                <a:defRPr/>
              </a:pPr>
              <a:t>40</a:t>
            </a:fld>
            <a:endParaRPr lang="en-GB"/>
          </a:p>
        </p:txBody>
      </p:sp>
    </p:spTree>
    <p:extLst>
      <p:ext uri="{BB962C8B-B14F-4D97-AF65-F5344CB8AC3E}">
        <p14:creationId xmlns:p14="http://schemas.microsoft.com/office/powerpoint/2010/main" val="514267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16C614-8509-0421-E72B-98C9BB4D7911}"/>
              </a:ext>
              <a:ext uri="{C183D7F6-B498-43B3-948B-1728B52AA6E4}">
                <adec:decorative xmlns:adec="http://schemas.microsoft.com/office/drawing/2017/decorative" val="1"/>
              </a:ext>
            </a:extLst>
          </p:cNvPr>
          <p:cNvSpPr/>
          <p:nvPr/>
        </p:nvSpPr>
        <p:spPr bwMode="auto">
          <a:xfrm>
            <a:off x="732222" y="2019989"/>
            <a:ext cx="6948087" cy="988157"/>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Disability-specific support: Offerings available today</a:t>
            </a:r>
          </a:p>
        </p:txBody>
      </p:sp>
      <p:sp>
        <p:nvSpPr>
          <p:cNvPr id="10" name="TextBox 9">
            <a:extLst>
              <a:ext uri="{FF2B5EF4-FFF2-40B4-BE49-F238E27FC236}">
                <a16:creationId xmlns:a16="http://schemas.microsoft.com/office/drawing/2014/main" id="{6084F528-41AF-A70E-6225-1D51057F470F}"/>
              </a:ext>
            </a:extLst>
          </p:cNvPr>
          <p:cNvSpPr txBox="1"/>
          <p:nvPr/>
        </p:nvSpPr>
        <p:spPr>
          <a:xfrm>
            <a:off x="653144" y="1472320"/>
            <a:ext cx="11223667" cy="369332"/>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Specialist support for disabled job-seekers can be found in organisations with a disability focus</a:t>
            </a:r>
          </a:p>
        </p:txBody>
      </p:sp>
      <p:sp>
        <p:nvSpPr>
          <p:cNvPr id="24" name="TextBox 23">
            <a:extLst>
              <a:ext uri="{FF2B5EF4-FFF2-40B4-BE49-F238E27FC236}">
                <a16:creationId xmlns:a16="http://schemas.microsoft.com/office/drawing/2014/main" id="{BF5B4F97-982E-81A2-D356-5D4B430116EC}"/>
              </a:ext>
            </a:extLst>
          </p:cNvPr>
          <p:cNvSpPr txBox="1"/>
          <p:nvPr/>
        </p:nvSpPr>
        <p:spPr>
          <a:xfrm>
            <a:off x="1814174" y="2108242"/>
            <a:ext cx="5715579" cy="830997"/>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A variety of organisations exist in the UK to assist disabled people in their career journey. Many have services designed specifically for disabled graduates.</a:t>
            </a:r>
          </a:p>
        </p:txBody>
      </p:sp>
      <p:sp>
        <p:nvSpPr>
          <p:cNvPr id="6" name="Rectangle 5">
            <a:extLst>
              <a:ext uri="{FF2B5EF4-FFF2-40B4-BE49-F238E27FC236}">
                <a16:creationId xmlns:a16="http://schemas.microsoft.com/office/drawing/2014/main" id="{A1F387C9-729A-E8AF-E1F0-15DA25489D01}"/>
              </a:ext>
            </a:extLst>
          </p:cNvPr>
          <p:cNvSpPr/>
          <p:nvPr/>
        </p:nvSpPr>
        <p:spPr bwMode="auto">
          <a:xfrm>
            <a:off x="732222" y="2987377"/>
            <a:ext cx="6948087" cy="163732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eaLnBrk="1" hangingPunct="1"/>
            <a:r>
              <a:rPr lang="en-GB" sz="1400" i="0" kern="0">
                <a:solidFill>
                  <a:srgbClr val="28325A"/>
                </a:solidFill>
                <a:latin typeface="Poppins" pitchFamily="2" charset="77"/>
                <a:cs typeface="Poppins" pitchFamily="2" charset="77"/>
              </a:rPr>
              <a:t>Many universities are signposting to support organisations for disabled job-seekers, encouraging their students and graduates to supplement broader university services with specialist knowledge and support. </a:t>
            </a:r>
          </a:p>
          <a:p>
            <a:pPr eaLnBrk="1" hangingPunct="1">
              <a:spcBef>
                <a:spcPts val="600"/>
              </a:spcBef>
            </a:pPr>
            <a:r>
              <a:rPr lang="en-GB" sz="1400" i="0" kern="0">
                <a:solidFill>
                  <a:srgbClr val="28325A"/>
                </a:solidFill>
                <a:latin typeface="Poppins" pitchFamily="2" charset="77"/>
                <a:cs typeface="Poppins" pitchFamily="2" charset="77"/>
              </a:rPr>
              <a:t>Some graduates are finding these services without signposting, as Internet searches and personal networks lead them to specialist resources. </a:t>
            </a:r>
          </a:p>
        </p:txBody>
      </p:sp>
      <p:sp>
        <p:nvSpPr>
          <p:cNvPr id="15" name="TextBox 14">
            <a:extLst>
              <a:ext uri="{FF2B5EF4-FFF2-40B4-BE49-F238E27FC236}">
                <a16:creationId xmlns:a16="http://schemas.microsoft.com/office/drawing/2014/main" id="{1F474FFA-1B04-2DD4-2DBA-37843E688374}"/>
              </a:ext>
            </a:extLst>
          </p:cNvPr>
          <p:cNvSpPr txBox="1"/>
          <p:nvPr/>
        </p:nvSpPr>
        <p:spPr>
          <a:xfrm>
            <a:off x="7888993" y="2019989"/>
            <a:ext cx="3938831" cy="5001369"/>
          </a:xfrm>
          <a:prstGeom prst="rect">
            <a:avLst/>
          </a:prstGeom>
          <a:noFill/>
        </p:spPr>
        <p:txBody>
          <a:bodyPr wrap="square">
            <a:spAutoFit/>
          </a:bodyPr>
          <a:lstStyle/>
          <a:p>
            <a:pPr eaLnBrk="1" hangingPunct="1"/>
            <a:r>
              <a:rPr lang="en-GB" sz="1600" i="0" kern="0">
                <a:solidFill>
                  <a:srgbClr val="28325A"/>
                </a:solidFill>
                <a:latin typeface="Poppins" pitchFamily="2" charset="77"/>
                <a:cs typeface="Poppins" pitchFamily="2" charset="77"/>
              </a:rPr>
              <a:t>For this research, we talked with staff inside five organisations supporting disabled jobseekers in different aspects of their career journeys:</a:t>
            </a:r>
          </a:p>
          <a:p>
            <a:pPr eaLnBrk="1" hangingPunct="1"/>
            <a:endParaRPr lang="en-GB" sz="1400" i="0" kern="0">
              <a:solidFill>
                <a:srgbClr val="28325A"/>
              </a:solidFill>
              <a:latin typeface="Poppins" pitchFamily="2" charset="77"/>
              <a:cs typeface="Poppins" pitchFamily="2" charset="77"/>
            </a:endParaRPr>
          </a:p>
          <a:p>
            <a:pPr marL="342900" indent="-342900" eaLnBrk="1" hangingPunct="1">
              <a:spcBef>
                <a:spcPts val="600"/>
              </a:spcBef>
              <a:buFont typeface="+mj-lt"/>
              <a:buAutoNum type="arabicPeriod"/>
            </a:pPr>
            <a:r>
              <a:rPr lang="en-GB" sz="1400" i="0" kern="0">
                <a:solidFill>
                  <a:srgbClr val="28325A"/>
                </a:solidFill>
                <a:latin typeface="Poppins" pitchFamily="2" charset="77"/>
                <a:cs typeface="Poppins" pitchFamily="2" charset="77"/>
              </a:rPr>
              <a:t>A national charity supporting job-seekers with a range of access needs</a:t>
            </a:r>
          </a:p>
          <a:p>
            <a:pPr marL="342900" indent="-342900" eaLnBrk="1" hangingPunct="1">
              <a:spcBef>
                <a:spcPts val="600"/>
              </a:spcBef>
              <a:buFont typeface="+mj-lt"/>
              <a:buAutoNum type="arabicPeriod"/>
            </a:pPr>
            <a:r>
              <a:rPr lang="en-GB" sz="1400" i="0" kern="0">
                <a:solidFill>
                  <a:srgbClr val="28325A"/>
                </a:solidFill>
                <a:latin typeface="Poppins" pitchFamily="2" charset="77"/>
                <a:cs typeface="Poppins" pitchFamily="2" charset="77"/>
              </a:rPr>
              <a:t>A national charity for autistic people with a workplace support team</a:t>
            </a:r>
          </a:p>
          <a:p>
            <a:pPr marL="342900" indent="-342900" eaLnBrk="1" hangingPunct="1">
              <a:spcBef>
                <a:spcPts val="600"/>
              </a:spcBef>
              <a:buFont typeface="+mj-lt"/>
              <a:buAutoNum type="arabicPeriod"/>
            </a:pPr>
            <a:r>
              <a:rPr lang="en-GB" sz="1400" i="0" kern="0">
                <a:solidFill>
                  <a:srgbClr val="28325A"/>
                </a:solidFill>
                <a:latin typeface="Poppins" pitchFamily="2" charset="77"/>
                <a:cs typeface="Poppins" pitchFamily="2" charset="77"/>
              </a:rPr>
              <a:t>An organisation that supports blind and visually impaired job seekers</a:t>
            </a:r>
          </a:p>
          <a:p>
            <a:pPr marL="342900" indent="-342900" eaLnBrk="1" hangingPunct="1">
              <a:spcBef>
                <a:spcPts val="600"/>
              </a:spcBef>
              <a:buFont typeface="+mj-lt"/>
              <a:buAutoNum type="arabicPeriod"/>
            </a:pPr>
            <a:r>
              <a:rPr lang="en-GB" sz="1400" i="0" kern="0" err="1">
                <a:solidFill>
                  <a:srgbClr val="28325A"/>
                </a:solidFill>
                <a:latin typeface="Poppins" pitchFamily="2" charset="77"/>
                <a:cs typeface="Poppins" pitchFamily="2" charset="77"/>
              </a:rPr>
              <a:t>MyPlus</a:t>
            </a:r>
            <a:r>
              <a:rPr lang="en-GB" sz="1400" i="0" kern="0">
                <a:solidFill>
                  <a:srgbClr val="28325A"/>
                </a:solidFill>
                <a:latin typeface="Poppins" pitchFamily="2" charset="77"/>
                <a:cs typeface="Poppins" pitchFamily="2" charset="77"/>
              </a:rPr>
              <a:t>, a consultancy that supports disabled job-seekers with a range of access needs</a:t>
            </a:r>
          </a:p>
          <a:p>
            <a:pPr marL="342900" indent="-342900" eaLnBrk="1" hangingPunct="1">
              <a:spcBef>
                <a:spcPts val="600"/>
              </a:spcBef>
              <a:buFont typeface="+mj-lt"/>
              <a:buAutoNum type="arabicPeriod"/>
            </a:pPr>
            <a:r>
              <a:rPr lang="en-GB" sz="1400" i="0" kern="0" err="1">
                <a:solidFill>
                  <a:srgbClr val="28325A"/>
                </a:solidFill>
                <a:latin typeface="Poppins" pitchFamily="2" charset="77"/>
                <a:cs typeface="Poppins" pitchFamily="2" charset="77"/>
              </a:rPr>
              <a:t>Evenbreak</a:t>
            </a:r>
            <a:r>
              <a:rPr lang="en-GB" sz="1400" i="0" kern="0">
                <a:solidFill>
                  <a:srgbClr val="28325A"/>
                </a:solidFill>
                <a:latin typeface="Poppins" pitchFamily="2" charset="77"/>
                <a:cs typeface="Poppins" pitchFamily="2" charset="77"/>
              </a:rPr>
              <a:t>, a jobs board connecting disabled job-seekers with inclusive employers</a:t>
            </a:r>
          </a:p>
          <a:p>
            <a:pPr marL="285750" indent="-285750" eaLnBrk="1" hangingPunct="1">
              <a:buFont typeface="Arial" panose="020B0604020202020204" pitchFamily="34" charset="0"/>
              <a:buChar char="•"/>
            </a:pPr>
            <a:endParaRPr lang="en-GB" sz="1600" i="0" kern="0">
              <a:solidFill>
                <a:srgbClr val="28325A"/>
              </a:solidFill>
              <a:latin typeface="Poppins" pitchFamily="2" charset="77"/>
              <a:cs typeface="Poppins" pitchFamily="2" charset="77"/>
            </a:endParaRPr>
          </a:p>
          <a:p>
            <a:pPr eaLnBrk="1" hangingPunct="1"/>
            <a:endParaRPr lang="en-GB" sz="1600" i="0" kern="0">
              <a:solidFill>
                <a:srgbClr val="28325A"/>
              </a:solidFill>
              <a:latin typeface="Poppins" pitchFamily="2" charset="77"/>
              <a:cs typeface="Poppins" pitchFamily="2" charset="77"/>
            </a:endParaRPr>
          </a:p>
          <a:p>
            <a:pPr eaLnBrk="1" hangingPunct="1"/>
            <a:endParaRPr lang="en-GB" sz="1600" i="0" kern="0">
              <a:solidFill>
                <a:srgbClr val="28325A"/>
              </a:solidFill>
              <a:latin typeface="Poppins" pitchFamily="2" charset="77"/>
              <a:cs typeface="Poppins" pitchFamily="2" charset="77"/>
            </a:endParaRPr>
          </a:p>
        </p:txBody>
      </p:sp>
      <p:pic>
        <p:nvPicPr>
          <p:cNvPr id="20" name="Picture 19" descr="Myplus Logo">
            <a:extLst>
              <a:ext uri="{FF2B5EF4-FFF2-40B4-BE49-F238E27FC236}">
                <a16:creationId xmlns:a16="http://schemas.microsoft.com/office/drawing/2014/main" id="{A8085344-BF09-E4A0-954D-73E5A3324AE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6952" y="4967239"/>
            <a:ext cx="1827930" cy="836883"/>
          </a:xfrm>
          <a:prstGeom prst="rect">
            <a:avLst/>
          </a:prstGeom>
        </p:spPr>
      </p:pic>
      <p:pic>
        <p:nvPicPr>
          <p:cNvPr id="22" name="Picture 21" descr="Evenbreak logo">
            <a:extLst>
              <a:ext uri="{FF2B5EF4-FFF2-40B4-BE49-F238E27FC236}">
                <a16:creationId xmlns:a16="http://schemas.microsoft.com/office/drawing/2014/main" id="{2FD21A0F-6917-1ABA-BCD4-2691F96369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2670" y="4967239"/>
            <a:ext cx="2551141" cy="836882"/>
          </a:xfrm>
          <a:prstGeom prst="rect">
            <a:avLst/>
          </a:prstGeom>
        </p:spPr>
      </p:pic>
      <p:grpSp>
        <p:nvGrpSpPr>
          <p:cNvPr id="7" name="Group 6">
            <a:extLst>
              <a:ext uri="{FF2B5EF4-FFF2-40B4-BE49-F238E27FC236}">
                <a16:creationId xmlns:a16="http://schemas.microsoft.com/office/drawing/2014/main" id="{B4C172CE-7EE4-0738-ED2E-DDD239464D92}"/>
              </a:ext>
              <a:ext uri="{C183D7F6-B498-43B3-948B-1728B52AA6E4}">
                <adec:decorative xmlns:adec="http://schemas.microsoft.com/office/drawing/2017/decorative" val="1"/>
              </a:ext>
            </a:extLst>
          </p:cNvPr>
          <p:cNvGrpSpPr>
            <a:grpSpLocks noChangeAspect="1"/>
          </p:cNvGrpSpPr>
          <p:nvPr/>
        </p:nvGrpSpPr>
        <p:grpSpPr>
          <a:xfrm>
            <a:off x="987448" y="2207286"/>
            <a:ext cx="579504" cy="575850"/>
            <a:chOff x="3213975" y="4819445"/>
            <a:chExt cx="900971" cy="895291"/>
          </a:xfrm>
        </p:grpSpPr>
        <p:pic>
          <p:nvPicPr>
            <p:cNvPr id="16" name="Picture 15">
              <a:extLst>
                <a:ext uri="{FF2B5EF4-FFF2-40B4-BE49-F238E27FC236}">
                  <a16:creationId xmlns:a16="http://schemas.microsoft.com/office/drawing/2014/main" id="{0B0BB3F1-B706-17B8-31AF-197B53305DF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8" name="Picture 17">
              <a:extLst>
                <a:ext uri="{FF2B5EF4-FFF2-40B4-BE49-F238E27FC236}">
                  <a16:creationId xmlns:a16="http://schemas.microsoft.com/office/drawing/2014/main" id="{9B772F28-FF86-A8D1-8DFC-2C8A9E030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19" name="Straight Arrow Connector 18">
              <a:extLst>
                <a:ext uri="{FF2B5EF4-FFF2-40B4-BE49-F238E27FC236}">
                  <a16:creationId xmlns:a16="http://schemas.microsoft.com/office/drawing/2014/main" id="{DADBAC01-32B8-6DCD-71E8-BC29A9B8ABAE}"/>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82573F6B-2EBB-2C71-8004-F46DF02237E0}"/>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2911ABBD-F493-8915-B20E-5B84DE380308}"/>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cxnSp>
        <p:nvCxnSpPr>
          <p:cNvPr id="26" name="Straight Connector 25">
            <a:extLst>
              <a:ext uri="{FF2B5EF4-FFF2-40B4-BE49-F238E27FC236}">
                <a16:creationId xmlns:a16="http://schemas.microsoft.com/office/drawing/2014/main" id="{C4488529-910C-7BFA-2FC3-DF98232930E6}"/>
              </a:ext>
              <a:ext uri="{C183D7F6-B498-43B3-948B-1728B52AA6E4}">
                <adec:decorative xmlns:adec="http://schemas.microsoft.com/office/drawing/2017/decorative" val="1"/>
              </a:ext>
            </a:extLst>
          </p:cNvPr>
          <p:cNvCxnSpPr>
            <a:cxnSpLocks/>
          </p:cNvCxnSpPr>
          <p:nvPr/>
        </p:nvCxnSpPr>
        <p:spPr bwMode="auto">
          <a:xfrm>
            <a:off x="7970638" y="3200400"/>
            <a:ext cx="3714559" cy="0"/>
          </a:xfrm>
          <a:prstGeom prst="line">
            <a:avLst/>
          </a:prstGeom>
          <a:ln w="25400">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41</a:t>
            </a:fld>
            <a:endParaRPr lang="en-GB"/>
          </a:p>
        </p:txBody>
      </p:sp>
    </p:spTree>
    <p:extLst>
      <p:ext uri="{BB962C8B-B14F-4D97-AF65-F5344CB8AC3E}">
        <p14:creationId xmlns:p14="http://schemas.microsoft.com/office/powerpoint/2010/main" val="2361906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Disability-specific support: Practical help along the career journey</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386093"/>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Disability-focussed organisations offer support at every phase of the disabled graduate’s career journey, and can increase the candidate’s confidence and effectiveness</a:t>
            </a:r>
          </a:p>
        </p:txBody>
      </p:sp>
      <p:sp>
        <p:nvSpPr>
          <p:cNvPr id="15" name="Pentagon 14">
            <a:extLst>
              <a:ext uri="{FF2B5EF4-FFF2-40B4-BE49-F238E27FC236}">
                <a16:creationId xmlns:a16="http://schemas.microsoft.com/office/drawing/2014/main" id="{6BF88403-3F7E-4B4F-0421-FB64A4FBE67F}"/>
              </a:ext>
            </a:extLst>
          </p:cNvPr>
          <p:cNvSpPr/>
          <p:nvPr/>
        </p:nvSpPr>
        <p:spPr bwMode="auto">
          <a:xfrm>
            <a:off x="860132" y="2246638"/>
            <a:ext cx="2887601" cy="584774"/>
          </a:xfrm>
          <a:prstGeom prst="homePlate">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r>
              <a:rPr lang="en-GB" sz="1500" i="0">
                <a:solidFill>
                  <a:schemeClr val="bg1"/>
                </a:solidFill>
                <a:latin typeface="Poppins SemiBold" pitchFamily="2" charset="77"/>
                <a:cs typeface="Poppins SemiBold" pitchFamily="2" charset="77"/>
              </a:rPr>
              <a:t>Finding placements and jobs</a:t>
            </a:r>
          </a:p>
        </p:txBody>
      </p:sp>
      <p:sp>
        <p:nvSpPr>
          <p:cNvPr id="3" name="TextBox 2">
            <a:extLst>
              <a:ext uri="{FF2B5EF4-FFF2-40B4-BE49-F238E27FC236}">
                <a16:creationId xmlns:a16="http://schemas.microsoft.com/office/drawing/2014/main" id="{185D6A3D-59A3-00AE-25B1-4F1505C0F0F8}"/>
              </a:ext>
            </a:extLst>
          </p:cNvPr>
          <p:cNvSpPr txBox="1"/>
          <p:nvPr/>
        </p:nvSpPr>
        <p:spPr>
          <a:xfrm>
            <a:off x="860132" y="3079061"/>
            <a:ext cx="2407218" cy="293926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Advice on framing/ developing career interests</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Support using job search platforms</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Assessing the fit of a posted position</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Contacting employers when postings/jobs portals are inaccessible</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16" name="Chevron 15">
            <a:extLst>
              <a:ext uri="{FF2B5EF4-FFF2-40B4-BE49-F238E27FC236}">
                <a16:creationId xmlns:a16="http://schemas.microsoft.com/office/drawing/2014/main" id="{DE8940E3-8809-D45B-AE41-42805A55C901}"/>
              </a:ext>
            </a:extLst>
          </p:cNvPr>
          <p:cNvSpPr/>
          <p:nvPr/>
        </p:nvSpPr>
        <p:spPr bwMode="auto">
          <a:xfrm>
            <a:off x="3605152" y="2240321"/>
            <a:ext cx="2887601" cy="584774"/>
          </a:xfrm>
          <a:prstGeom prst="chevron">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r>
              <a:rPr lang="en-GB" sz="1500" b="1" i="0">
                <a:solidFill>
                  <a:schemeClr val="bg1"/>
                </a:solidFill>
                <a:latin typeface="Poppins SemiBold" pitchFamily="2" charset="77"/>
                <a:cs typeface="Poppins SemiBold" pitchFamily="2" charset="77"/>
              </a:rPr>
              <a:t>Applications </a:t>
            </a:r>
          </a:p>
          <a:p>
            <a:r>
              <a:rPr lang="en-GB" sz="1500" b="1" i="0">
                <a:solidFill>
                  <a:schemeClr val="bg1"/>
                </a:solidFill>
                <a:latin typeface="Poppins SemiBold" pitchFamily="2" charset="77"/>
                <a:cs typeface="Poppins SemiBold" pitchFamily="2" charset="77"/>
              </a:rPr>
              <a:t>and CVs</a:t>
            </a:r>
          </a:p>
        </p:txBody>
      </p:sp>
      <p:sp>
        <p:nvSpPr>
          <p:cNvPr id="6" name="TextBox 5">
            <a:extLst>
              <a:ext uri="{FF2B5EF4-FFF2-40B4-BE49-F238E27FC236}">
                <a16:creationId xmlns:a16="http://schemas.microsoft.com/office/drawing/2014/main" id="{A2A8B217-D9C1-8376-62A9-ACF3BF702491}"/>
              </a:ext>
            </a:extLst>
          </p:cNvPr>
          <p:cNvSpPr txBox="1"/>
          <p:nvPr/>
        </p:nvSpPr>
        <p:spPr>
          <a:xfrm>
            <a:off x="3605152" y="3079061"/>
            <a:ext cx="2632099" cy="315471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Advice on answering application questions</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Advice on content and assistance with formatting CVs</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Supporting site navigation/form filling for inaccessible application forms</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Contacting employers when applications/ portals are inaccessible</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17" name="Chevron 16">
            <a:extLst>
              <a:ext uri="{FF2B5EF4-FFF2-40B4-BE49-F238E27FC236}">
                <a16:creationId xmlns:a16="http://schemas.microsoft.com/office/drawing/2014/main" id="{86E58E87-DB00-D14D-53CF-48AC3B29E5E7}"/>
              </a:ext>
            </a:extLst>
          </p:cNvPr>
          <p:cNvSpPr/>
          <p:nvPr/>
        </p:nvSpPr>
        <p:spPr bwMode="auto">
          <a:xfrm>
            <a:off x="6365043" y="2245269"/>
            <a:ext cx="2887601" cy="584774"/>
          </a:xfrm>
          <a:prstGeom prst="chevron">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r>
              <a:rPr lang="en-GB" sz="1500" b="1" i="0">
                <a:solidFill>
                  <a:schemeClr val="bg1"/>
                </a:solidFill>
                <a:latin typeface="Poppins SemiBold" pitchFamily="2" charset="77"/>
                <a:cs typeface="Poppins SemiBold" pitchFamily="2" charset="77"/>
              </a:rPr>
              <a:t>Assessment and interview prep</a:t>
            </a:r>
          </a:p>
        </p:txBody>
      </p:sp>
      <p:sp>
        <p:nvSpPr>
          <p:cNvPr id="8" name="TextBox 7">
            <a:extLst>
              <a:ext uri="{FF2B5EF4-FFF2-40B4-BE49-F238E27FC236}">
                <a16:creationId xmlns:a16="http://schemas.microsoft.com/office/drawing/2014/main" id="{73CC42E4-4B83-E520-2E14-F8F3C7843968}"/>
              </a:ext>
            </a:extLst>
          </p:cNvPr>
          <p:cNvSpPr txBox="1"/>
          <p:nvPr/>
        </p:nvSpPr>
        <p:spPr>
          <a:xfrm>
            <a:off x="6365043" y="3079061"/>
            <a:ext cx="2632099" cy="293926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Advice on what to expect from interviews and assessments</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Advice on when to request adjustments</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Interview practice and feedback</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Contacting employers when assessments/ interview conditions are inaccessible</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18" name="Chevron 17">
            <a:extLst>
              <a:ext uri="{FF2B5EF4-FFF2-40B4-BE49-F238E27FC236}">
                <a16:creationId xmlns:a16="http://schemas.microsoft.com/office/drawing/2014/main" id="{C7625693-02C3-5063-E459-6E0E5ED70513}"/>
              </a:ext>
            </a:extLst>
          </p:cNvPr>
          <p:cNvSpPr/>
          <p:nvPr/>
        </p:nvSpPr>
        <p:spPr bwMode="auto">
          <a:xfrm>
            <a:off x="9112507" y="2266956"/>
            <a:ext cx="2887601" cy="584774"/>
          </a:xfrm>
          <a:prstGeom prst="chevron">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r>
              <a:rPr lang="en-GB" sz="1500" b="1" i="0">
                <a:solidFill>
                  <a:schemeClr val="bg1"/>
                </a:solidFill>
                <a:latin typeface="Poppins SemiBold" pitchFamily="2" charset="77"/>
                <a:cs typeface="Poppins SemiBold" pitchFamily="2" charset="77"/>
              </a:rPr>
              <a:t>Evaluation/ next steps</a:t>
            </a:r>
          </a:p>
        </p:txBody>
      </p:sp>
      <p:sp>
        <p:nvSpPr>
          <p:cNvPr id="9" name="TextBox 8">
            <a:extLst>
              <a:ext uri="{FF2B5EF4-FFF2-40B4-BE49-F238E27FC236}">
                <a16:creationId xmlns:a16="http://schemas.microsoft.com/office/drawing/2014/main" id="{56BF2520-46A5-90C3-C980-484AAF1D4ED1}"/>
              </a:ext>
            </a:extLst>
          </p:cNvPr>
          <p:cNvSpPr txBox="1"/>
          <p:nvPr/>
        </p:nvSpPr>
        <p:spPr>
          <a:xfrm>
            <a:off x="9112507" y="3079061"/>
            <a:ext cx="2632099" cy="272382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Contextualising rejections and feedback</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Suggesting next steps in the job search</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Advising on negotiations</a:t>
            </a:r>
          </a:p>
          <a:p>
            <a:pPr marL="285750" indent="-285750">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Support for Access to Work and other preparations for workplace adjustments</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42</a:t>
            </a:fld>
            <a:endParaRPr lang="en-GB"/>
          </a:p>
        </p:txBody>
      </p:sp>
    </p:spTree>
    <p:extLst>
      <p:ext uri="{BB962C8B-B14F-4D97-AF65-F5344CB8AC3E}">
        <p14:creationId xmlns:p14="http://schemas.microsoft.com/office/powerpoint/2010/main" val="3891780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EF7E46-7084-74F1-4A26-B168E36B9A36}"/>
              </a:ext>
              <a:ext uri="{C183D7F6-B498-43B3-948B-1728B52AA6E4}">
                <adec:decorative xmlns:adec="http://schemas.microsoft.com/office/drawing/2017/decorative" val="1"/>
              </a:ext>
            </a:extLst>
          </p:cNvPr>
          <p:cNvSpPr/>
          <p:nvPr/>
        </p:nvSpPr>
        <p:spPr bwMode="auto">
          <a:xfrm>
            <a:off x="827474" y="2408425"/>
            <a:ext cx="6948087" cy="836858"/>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Disability-specific support: Advice on framing disability in the workplace</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54673"/>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Disability-focussed organisations bring expertise to disabled graduates on how to shape the conversation about disability in the workplace</a:t>
            </a:r>
          </a:p>
        </p:txBody>
      </p:sp>
      <p:sp>
        <p:nvSpPr>
          <p:cNvPr id="23" name="TextBox 22">
            <a:extLst>
              <a:ext uri="{FF2B5EF4-FFF2-40B4-BE49-F238E27FC236}">
                <a16:creationId xmlns:a16="http://schemas.microsoft.com/office/drawing/2014/main" id="{6756A636-EE68-FFA0-F336-4197D8AFCBB2}"/>
              </a:ext>
            </a:extLst>
          </p:cNvPr>
          <p:cNvSpPr txBox="1"/>
          <p:nvPr/>
        </p:nvSpPr>
        <p:spPr>
          <a:xfrm>
            <a:off x="1917430" y="2539275"/>
            <a:ext cx="5715579"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Supporting organisations can provide advice disabled graduates seek around framing their disabilities</a:t>
            </a:r>
          </a:p>
        </p:txBody>
      </p:sp>
      <p:sp>
        <p:nvSpPr>
          <p:cNvPr id="7" name="Rectangle 6">
            <a:extLst>
              <a:ext uri="{FF2B5EF4-FFF2-40B4-BE49-F238E27FC236}">
                <a16:creationId xmlns:a16="http://schemas.microsoft.com/office/drawing/2014/main" id="{5791F520-65C2-2915-50B5-E4CCDB9D64E8}"/>
              </a:ext>
            </a:extLst>
          </p:cNvPr>
          <p:cNvSpPr/>
          <p:nvPr/>
        </p:nvSpPr>
        <p:spPr bwMode="auto">
          <a:xfrm>
            <a:off x="827474" y="3245181"/>
            <a:ext cx="6948087" cy="1637329"/>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r>
              <a:rPr lang="en-GB" sz="1400" i="0">
                <a:solidFill>
                  <a:srgbClr val="28325A"/>
                </a:solidFill>
                <a:latin typeface="Poppins"/>
                <a:cs typeface="Poppins"/>
              </a:rPr>
              <a:t>Graduates receiving specialist support told us that they felt supported for their interviews and job applications when advisors suggested specific approaches for talking about disability. </a:t>
            </a:r>
            <a:endParaRPr lang="en-GB" sz="1400" i="0">
              <a:solidFill>
                <a:srgbClr val="28325A"/>
              </a:solidFill>
              <a:latin typeface="Poppins" panose="00000500000000000000" pitchFamily="2" charset="0"/>
              <a:cs typeface="Poppins" panose="00000500000000000000" pitchFamily="2" charset="0"/>
            </a:endParaRPr>
          </a:p>
          <a:p>
            <a:pPr>
              <a:spcBef>
                <a:spcPts val="600"/>
              </a:spcBef>
            </a:pPr>
            <a:r>
              <a:rPr lang="en-GB" sz="1400" i="0">
                <a:solidFill>
                  <a:srgbClr val="28325A"/>
                </a:solidFill>
                <a:latin typeface="Poppins"/>
                <a:cs typeface="Poppins"/>
              </a:rPr>
              <a:t>Staff from supporting organisations told us that their role was to provide framing for the conversation around disability that kept the applicant’s skills and potential contributions in focus. </a:t>
            </a:r>
            <a:endParaRPr lang="en-GB" sz="1600" i="0">
              <a:solidFill>
                <a:srgbClr val="28325A"/>
              </a:solidFill>
              <a:latin typeface="Poppins" panose="00000500000000000000" pitchFamily="2" charset="0"/>
              <a:cs typeface="Poppins" panose="00000500000000000000" pitchFamily="2" charset="0"/>
            </a:endParaRPr>
          </a:p>
        </p:txBody>
      </p:sp>
      <p:sp>
        <p:nvSpPr>
          <p:cNvPr id="3" name="Speech Bubble: Rectangle with Corners Rounded 14">
            <a:extLst>
              <a:ext uri="{FF2B5EF4-FFF2-40B4-BE49-F238E27FC236}">
                <a16:creationId xmlns:a16="http://schemas.microsoft.com/office/drawing/2014/main" id="{1CAA6E9A-AAD4-53AE-B38B-EE92B7C1F817}"/>
              </a:ext>
            </a:extLst>
          </p:cNvPr>
          <p:cNvSpPr/>
          <p:nvPr/>
        </p:nvSpPr>
        <p:spPr>
          <a:xfrm>
            <a:off x="8045239" y="2305873"/>
            <a:ext cx="3646926" cy="3515944"/>
          </a:xfrm>
          <a:prstGeom prst="wedgeRoundRectCallout">
            <a:avLst>
              <a:gd name="adj1" fmla="val -548"/>
              <a:gd name="adj2" fmla="val 57489"/>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600"/>
              </a:spcAft>
            </a:pPr>
            <a:r>
              <a:rPr lang="en-GB" sz="1400" i="0">
                <a:solidFill>
                  <a:srgbClr val="28325A"/>
                </a:solidFill>
                <a:effectLst/>
                <a:latin typeface="Poppins"/>
                <a:ea typeface="Calibri" panose="020F0502020204030204" pitchFamily="34" charset="0"/>
                <a:cs typeface="Poppins"/>
              </a:rPr>
              <a:t>“It’s entirely up to the individual whether they mention their disability.</a:t>
            </a:r>
            <a:r>
              <a:rPr lang="en-GB" sz="1400" i="0">
                <a:solidFill>
                  <a:srgbClr val="28325A"/>
                </a:solidFill>
                <a:latin typeface="Poppins"/>
                <a:ea typeface="Calibri" panose="020F0502020204030204" pitchFamily="34" charset="0"/>
                <a:cs typeface="Poppins"/>
              </a:rPr>
              <a:t> </a:t>
            </a:r>
            <a:r>
              <a:rPr lang="en-GB" sz="1400" i="0">
                <a:solidFill>
                  <a:srgbClr val="28325A"/>
                </a:solidFill>
                <a:effectLst/>
                <a:latin typeface="Poppins"/>
                <a:ea typeface="Calibri" panose="020F0502020204030204" pitchFamily="34" charset="0"/>
                <a:cs typeface="Poppins"/>
              </a:rPr>
              <a:t> But if it benefits the candidate to mention it, then it's important that it's done in a very positive way. Not ‘Oh, really sorry to tell you that I’m….’ but actually ‘Oh, and also I have this condition, which means….’ Mention it in a very positive way.”</a:t>
            </a:r>
            <a:endParaRPr lang="en-GB" sz="1400" i="0">
              <a:solidFill>
                <a:srgbClr val="28325A"/>
              </a:solidFill>
              <a:latin typeface="Poppins"/>
              <a:ea typeface="Calibri" panose="020F0502020204030204" pitchFamily="34" charset="0"/>
              <a:cs typeface="Poppins"/>
            </a:endParaRPr>
          </a:p>
          <a:p>
            <a:pPr algn="r">
              <a:lnSpc>
                <a:spcPct val="107000"/>
              </a:lnSpc>
              <a:spcAft>
                <a:spcPts val="600"/>
              </a:spcAft>
            </a:pPr>
            <a:r>
              <a:rPr lang="en-GB" sz="1200" i="0">
                <a:solidFill>
                  <a:srgbClr val="28325A"/>
                </a:solidFill>
                <a:effectLst/>
                <a:latin typeface="Poppins"/>
                <a:ea typeface="Calibri" panose="020F0502020204030204" pitchFamily="34" charset="0"/>
                <a:cs typeface="Poppins"/>
              </a:rPr>
              <a:t>-Professional at </a:t>
            </a:r>
            <a:r>
              <a:rPr lang="en-GB" sz="1200" i="0" err="1">
                <a:solidFill>
                  <a:srgbClr val="28325A"/>
                </a:solidFill>
                <a:effectLst/>
                <a:latin typeface="Poppins"/>
                <a:ea typeface="Calibri" panose="020F0502020204030204" pitchFamily="34" charset="0"/>
                <a:cs typeface="Poppins"/>
              </a:rPr>
              <a:t>Evenbreak</a:t>
            </a:r>
            <a:r>
              <a:rPr lang="en-GB" sz="1200" i="0">
                <a:solidFill>
                  <a:srgbClr val="28325A"/>
                </a:solidFill>
                <a:effectLst/>
                <a:latin typeface="Poppins"/>
                <a:ea typeface="Calibri" panose="020F0502020204030204" pitchFamily="34" charset="0"/>
                <a:cs typeface="Poppins"/>
              </a:rPr>
              <a:t>, a jobs board connecting disabled job-seekers with inclusive employers</a:t>
            </a:r>
            <a:endParaRPr lang="en-GB" sz="1400" i="0">
              <a:solidFill>
                <a:srgbClr val="28325A"/>
              </a:solidFill>
              <a:effectLst/>
              <a:latin typeface="Poppins"/>
              <a:ea typeface="Calibri" panose="020F0502020204030204" pitchFamily="34" charset="0"/>
              <a:cs typeface="Poppins"/>
            </a:endParaRPr>
          </a:p>
        </p:txBody>
      </p:sp>
      <p:grpSp>
        <p:nvGrpSpPr>
          <p:cNvPr id="17" name="Group 16">
            <a:extLst>
              <a:ext uri="{FF2B5EF4-FFF2-40B4-BE49-F238E27FC236}">
                <a16:creationId xmlns:a16="http://schemas.microsoft.com/office/drawing/2014/main" id="{F2C09D2B-6DDF-0740-3785-84F7575F9D49}"/>
              </a:ext>
              <a:ext uri="{C183D7F6-B498-43B3-948B-1728B52AA6E4}">
                <adec:decorative xmlns:adec="http://schemas.microsoft.com/office/drawing/2017/decorative" val="1"/>
              </a:ext>
            </a:extLst>
          </p:cNvPr>
          <p:cNvGrpSpPr>
            <a:grpSpLocks noChangeAspect="1"/>
          </p:cNvGrpSpPr>
          <p:nvPr/>
        </p:nvGrpSpPr>
        <p:grpSpPr>
          <a:xfrm>
            <a:off x="1097152" y="2539275"/>
            <a:ext cx="579504" cy="575850"/>
            <a:chOff x="3213975" y="4819445"/>
            <a:chExt cx="900971" cy="895291"/>
          </a:xfrm>
        </p:grpSpPr>
        <p:pic>
          <p:nvPicPr>
            <p:cNvPr id="18" name="Picture 17">
              <a:extLst>
                <a:ext uri="{FF2B5EF4-FFF2-40B4-BE49-F238E27FC236}">
                  <a16:creationId xmlns:a16="http://schemas.microsoft.com/office/drawing/2014/main" id="{AC62FF6C-32FF-2F7E-50D8-C50731EA0E0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9" name="Picture 18">
              <a:extLst>
                <a:ext uri="{FF2B5EF4-FFF2-40B4-BE49-F238E27FC236}">
                  <a16:creationId xmlns:a16="http://schemas.microsoft.com/office/drawing/2014/main" id="{ACA73799-445A-518B-CC14-04521BB603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20" name="Straight Arrow Connector 19">
              <a:extLst>
                <a:ext uri="{FF2B5EF4-FFF2-40B4-BE49-F238E27FC236}">
                  <a16:creationId xmlns:a16="http://schemas.microsoft.com/office/drawing/2014/main" id="{3AC5B766-E122-E4C5-CDFF-8832BFB89BC1}"/>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9BDBD07-8EAE-3E5D-A52B-DECEC28C6CE7}"/>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A010A260-376B-3A58-ED30-DAE46D52C636}"/>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43</a:t>
            </a:fld>
            <a:endParaRPr lang="en-GB"/>
          </a:p>
        </p:txBody>
      </p:sp>
    </p:spTree>
    <p:extLst>
      <p:ext uri="{BB962C8B-B14F-4D97-AF65-F5344CB8AC3E}">
        <p14:creationId xmlns:p14="http://schemas.microsoft.com/office/powerpoint/2010/main" val="925716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Disability-specific support: Informing and influencing inclusive employers</a:t>
            </a:r>
          </a:p>
        </p:txBody>
      </p:sp>
      <p:sp>
        <p:nvSpPr>
          <p:cNvPr id="10" name="TextBox 9">
            <a:extLst>
              <a:ext uri="{FF2B5EF4-FFF2-40B4-BE49-F238E27FC236}">
                <a16:creationId xmlns:a16="http://schemas.microsoft.com/office/drawing/2014/main" id="{6084F528-41AF-A70E-6225-1D51057F470F}"/>
              </a:ext>
            </a:extLst>
          </p:cNvPr>
          <p:cNvSpPr txBox="1"/>
          <p:nvPr/>
        </p:nvSpPr>
        <p:spPr>
          <a:xfrm>
            <a:off x="827474" y="1285959"/>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Disability-focussed organisations are seeing an increase of employers seeking support in advertising, recruiting, and filling positions inclusively.  </a:t>
            </a:r>
          </a:p>
        </p:txBody>
      </p:sp>
      <p:sp>
        <p:nvSpPr>
          <p:cNvPr id="6" name="Rectangle 5">
            <a:extLst>
              <a:ext uri="{FF2B5EF4-FFF2-40B4-BE49-F238E27FC236}">
                <a16:creationId xmlns:a16="http://schemas.microsoft.com/office/drawing/2014/main" id="{41B5B948-4237-7648-F283-23AA8A9EC8B3}"/>
              </a:ext>
              <a:ext uri="{C183D7F6-B498-43B3-948B-1728B52AA6E4}">
                <adec:decorative xmlns:adec="http://schemas.microsoft.com/office/drawing/2017/decorative" val="0"/>
              </a:ext>
            </a:extLst>
          </p:cNvPr>
          <p:cNvSpPr/>
          <p:nvPr/>
        </p:nvSpPr>
        <p:spPr bwMode="auto">
          <a:xfrm>
            <a:off x="928737" y="2033510"/>
            <a:ext cx="4937794" cy="101647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901700" marR="0" algn="l" defTabSz="914400" rtl="0" eaLnBrk="0" fontAlgn="base" latinLnBrk="0" hangingPunct="0">
              <a:lnSpc>
                <a:spcPct val="100000"/>
              </a:lnSpc>
              <a:spcBef>
                <a:spcPct val="0"/>
              </a:spcBef>
              <a:spcAft>
                <a:spcPct val="0"/>
              </a:spcAft>
              <a:buNone/>
            </a:pPr>
            <a:r>
              <a:rPr lang="en-GB" sz="1400" i="0">
                <a:solidFill>
                  <a:schemeClr val="bg1"/>
                </a:solidFill>
                <a:latin typeface="Poppins" panose="00000500000000000000" pitchFamily="2" charset="0"/>
                <a:cs typeface="Poppins" panose="00000500000000000000" pitchFamily="2" charset="0"/>
              </a:rPr>
              <a:t>Disability-focussed organisations provide support to employers also, including:</a:t>
            </a:r>
            <a:endParaRPr kumimoji="0" lang="en-US" sz="1400" b="0" i="0" u="none" strike="noStrike" baseline="0">
              <a:solidFill>
                <a:schemeClr val="bg1"/>
              </a:solidFill>
              <a:effectLst/>
              <a:latin typeface="+mj-lt"/>
            </a:endParaRPr>
          </a:p>
        </p:txBody>
      </p:sp>
      <p:sp>
        <p:nvSpPr>
          <p:cNvPr id="7" name="Rectangle 6">
            <a:extLst>
              <a:ext uri="{FF2B5EF4-FFF2-40B4-BE49-F238E27FC236}">
                <a16:creationId xmlns:a16="http://schemas.microsoft.com/office/drawing/2014/main" id="{6F9436EB-3494-5460-3074-28DCF29DAE4C}"/>
              </a:ext>
            </a:extLst>
          </p:cNvPr>
          <p:cNvSpPr/>
          <p:nvPr/>
        </p:nvSpPr>
        <p:spPr bwMode="auto">
          <a:xfrm>
            <a:off x="932739" y="2983241"/>
            <a:ext cx="4933792" cy="304544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502920" lvl="1" indent="-276225">
              <a:buFont typeface="Arial" panose="020B0604020202020204" pitchFamily="34" charset="0"/>
              <a:buChar char="•"/>
            </a:pPr>
            <a:r>
              <a:rPr lang="en-GB" sz="1400" i="0">
                <a:solidFill>
                  <a:srgbClr val="28325A"/>
                </a:solidFill>
                <a:latin typeface="Poppins"/>
                <a:cs typeface="Poppins"/>
              </a:rPr>
              <a:t>Advising on inclusive approaches across the end-to-end journey of posting, recruiting, and filling positions</a:t>
            </a:r>
            <a:endParaRPr lang="en-US"/>
          </a:p>
          <a:p>
            <a:pPr marL="502920" lvl="1" indent="-276225">
              <a:spcBef>
                <a:spcPts val="600"/>
              </a:spcBef>
              <a:buFont typeface="Arial" panose="020B0604020202020204" pitchFamily="34" charset="0"/>
              <a:buChar char="•"/>
            </a:pPr>
            <a:r>
              <a:rPr lang="en-GB" sz="1400" i="0">
                <a:solidFill>
                  <a:srgbClr val="28325A"/>
                </a:solidFill>
                <a:latin typeface="Poppins"/>
                <a:cs typeface="Poppins"/>
              </a:rPr>
              <a:t>Framing language around disability in employer communications</a:t>
            </a:r>
          </a:p>
          <a:p>
            <a:pPr marL="502920" lvl="1" indent="-276225">
              <a:spcBef>
                <a:spcPts val="600"/>
              </a:spcBef>
              <a:buFont typeface="Arial" panose="020B0604020202020204" pitchFamily="34" charset="0"/>
              <a:buChar char="•"/>
            </a:pPr>
            <a:r>
              <a:rPr lang="en-GB" sz="1400" i="0">
                <a:solidFill>
                  <a:srgbClr val="28325A"/>
                </a:solidFill>
                <a:latin typeface="Poppins"/>
                <a:cs typeface="Poppins"/>
              </a:rPr>
              <a:t>Auditing and supporting accessibility of application materials and assessment/ interviewing formats</a:t>
            </a:r>
          </a:p>
          <a:p>
            <a:pPr marL="502920" lvl="1" indent="-276225">
              <a:spcBef>
                <a:spcPts val="600"/>
              </a:spcBef>
              <a:buFont typeface="Arial" panose="020B0604020202020204" pitchFamily="34" charset="0"/>
              <a:buChar char="•"/>
            </a:pPr>
            <a:r>
              <a:rPr lang="en-GB" sz="1400" i="0">
                <a:solidFill>
                  <a:srgbClr val="28325A"/>
                </a:solidFill>
                <a:latin typeface="Poppins"/>
                <a:cs typeface="Poppins"/>
              </a:rPr>
              <a:t>Assisting employers in finding disabled talent via more inclusive application processes and via direct matchmaking</a:t>
            </a:r>
            <a:endParaRPr lang="en-GB" sz="1600" i="0">
              <a:solidFill>
                <a:srgbClr val="28325A"/>
              </a:solidFill>
              <a:latin typeface="Poppins"/>
              <a:cs typeface="Poppins"/>
            </a:endParaRPr>
          </a:p>
        </p:txBody>
      </p:sp>
      <p:sp>
        <p:nvSpPr>
          <p:cNvPr id="9" name="Speech Bubble: Rectangle with Corners Rounded 14">
            <a:extLst>
              <a:ext uri="{FF2B5EF4-FFF2-40B4-BE49-F238E27FC236}">
                <a16:creationId xmlns:a16="http://schemas.microsoft.com/office/drawing/2014/main" id="{150D3D3F-52A2-5749-4F5F-F3741F4076B0}"/>
              </a:ext>
            </a:extLst>
          </p:cNvPr>
          <p:cNvSpPr/>
          <p:nvPr/>
        </p:nvSpPr>
        <p:spPr>
          <a:xfrm>
            <a:off x="6285714" y="2013743"/>
            <a:ext cx="5570250" cy="1899461"/>
          </a:xfrm>
          <a:prstGeom prst="wedgeRoundRectCallout">
            <a:avLst>
              <a:gd name="adj1" fmla="val 2604"/>
              <a:gd name="adj2" fmla="val 64147"/>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GB" sz="1400" i="0" kern="0">
                <a:solidFill>
                  <a:srgbClr val="28325A"/>
                </a:solidFill>
                <a:effectLst/>
                <a:latin typeface="Poppins" pitchFamily="2" charset="77"/>
                <a:ea typeface="Calibri" panose="020F0502020204030204" pitchFamily="34" charset="0"/>
                <a:cs typeface="Poppins" pitchFamily="2" charset="77"/>
              </a:rPr>
              <a:t>"A lot of employers that we engage with really want to create diverse teams of people who think differently. But they're still not quite ready to plunge into recruiting. They don’t want to do it until they are ready to do it well.”  </a:t>
            </a:r>
          </a:p>
          <a:p>
            <a:pPr>
              <a:lnSpc>
                <a:spcPct val="107000"/>
              </a:lnSpc>
              <a:spcAft>
                <a:spcPts val="600"/>
              </a:spcAft>
            </a:pPr>
            <a:r>
              <a:rPr lang="en-GB" sz="1200" i="0" kern="0">
                <a:solidFill>
                  <a:srgbClr val="28325A"/>
                </a:solidFill>
                <a:effectLst/>
                <a:latin typeface="Poppins" pitchFamily="2" charset="77"/>
                <a:ea typeface="Calibri" panose="020F0502020204030204" pitchFamily="34" charset="0"/>
                <a:cs typeface="Poppins" pitchFamily="2" charset="77"/>
              </a:rPr>
              <a:t>- Professional at a national charity for autistic people with a workplace support team</a:t>
            </a:r>
            <a:endParaRPr lang="en-GB" sz="1200" i="0">
              <a:solidFill>
                <a:srgbClr val="28325A"/>
              </a:solidFill>
              <a:latin typeface="Poppins" pitchFamily="2" charset="77"/>
              <a:cs typeface="Poppins" pitchFamily="2" charset="77"/>
            </a:endParaRPr>
          </a:p>
        </p:txBody>
      </p:sp>
      <p:sp>
        <p:nvSpPr>
          <p:cNvPr id="3" name="Speech Bubble: Rectangle with Corners Rounded 14">
            <a:extLst>
              <a:ext uri="{FF2B5EF4-FFF2-40B4-BE49-F238E27FC236}">
                <a16:creationId xmlns:a16="http://schemas.microsoft.com/office/drawing/2014/main" id="{1CAA6E9A-AAD4-53AE-B38B-EE92B7C1F817}"/>
              </a:ext>
            </a:extLst>
          </p:cNvPr>
          <p:cNvSpPr/>
          <p:nvPr/>
        </p:nvSpPr>
        <p:spPr>
          <a:xfrm>
            <a:off x="6285714" y="4310437"/>
            <a:ext cx="5698000" cy="1731496"/>
          </a:xfrm>
          <a:prstGeom prst="wedgeRoundRectCallout">
            <a:avLst>
              <a:gd name="adj1" fmla="val -1174"/>
              <a:gd name="adj2" fmla="val -63317"/>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GB" sz="1400" i="0">
                <a:solidFill>
                  <a:srgbClr val="28325A"/>
                </a:solidFill>
                <a:effectLst/>
                <a:latin typeface="Poppins" pitchFamily="2" charset="77"/>
                <a:ea typeface="Calibri" panose="020F0502020204030204" pitchFamily="34" charset="0"/>
                <a:cs typeface="Poppins" pitchFamily="2" charset="77"/>
              </a:rPr>
              <a:t>“The employers who advertise with us are actively looking to seek more disabled candidates. We also offer support to employers to become more inclusive and accessible through a Best Practice Portal, through bespoke training and consultancy.</a:t>
            </a:r>
          </a:p>
          <a:p>
            <a:pPr algn="r">
              <a:lnSpc>
                <a:spcPct val="107000"/>
              </a:lnSpc>
              <a:spcAft>
                <a:spcPts val="600"/>
              </a:spcAft>
            </a:pPr>
            <a:r>
              <a:rPr lang="en-GB" sz="1200" i="0">
                <a:solidFill>
                  <a:srgbClr val="28325A"/>
                </a:solidFill>
                <a:effectLst/>
                <a:latin typeface="Poppins" pitchFamily="2" charset="77"/>
                <a:ea typeface="Calibri" panose="020F0502020204030204" pitchFamily="34" charset="0"/>
                <a:cs typeface="Poppins" pitchFamily="2" charset="77"/>
              </a:rPr>
              <a:t> - Professional at </a:t>
            </a:r>
            <a:r>
              <a:rPr lang="en-GB" sz="1200" i="0" err="1">
                <a:solidFill>
                  <a:srgbClr val="28325A"/>
                </a:solidFill>
                <a:effectLst/>
                <a:latin typeface="Poppins" pitchFamily="2" charset="77"/>
                <a:ea typeface="Calibri" panose="020F0502020204030204" pitchFamily="34" charset="0"/>
                <a:cs typeface="Poppins" pitchFamily="2" charset="77"/>
              </a:rPr>
              <a:t>Evenbreak</a:t>
            </a:r>
            <a:r>
              <a:rPr lang="en-GB" sz="1200" i="0">
                <a:solidFill>
                  <a:srgbClr val="28325A"/>
                </a:solidFill>
                <a:effectLst/>
                <a:latin typeface="Poppins" pitchFamily="2" charset="77"/>
                <a:ea typeface="Calibri" panose="020F0502020204030204" pitchFamily="34" charset="0"/>
                <a:cs typeface="Poppins" pitchFamily="2" charset="77"/>
              </a:rPr>
              <a:t>, a jobs board connecting disabled job-seekers with inclusive employers</a:t>
            </a:r>
          </a:p>
        </p:txBody>
      </p:sp>
      <p:grpSp>
        <p:nvGrpSpPr>
          <p:cNvPr id="8" name="Group 7">
            <a:extLst>
              <a:ext uri="{FF2B5EF4-FFF2-40B4-BE49-F238E27FC236}">
                <a16:creationId xmlns:a16="http://schemas.microsoft.com/office/drawing/2014/main" id="{5A318471-3E01-6C8A-24CE-477E2C08294D}"/>
              </a:ext>
              <a:ext uri="{C183D7F6-B498-43B3-948B-1728B52AA6E4}">
                <adec:decorative xmlns:adec="http://schemas.microsoft.com/office/drawing/2017/decorative" val="1"/>
              </a:ext>
            </a:extLst>
          </p:cNvPr>
          <p:cNvGrpSpPr>
            <a:grpSpLocks noChangeAspect="1"/>
          </p:cNvGrpSpPr>
          <p:nvPr/>
        </p:nvGrpSpPr>
        <p:grpSpPr>
          <a:xfrm>
            <a:off x="1169758" y="2253821"/>
            <a:ext cx="579504" cy="575850"/>
            <a:chOff x="3213975" y="4819445"/>
            <a:chExt cx="900971" cy="895291"/>
          </a:xfrm>
        </p:grpSpPr>
        <p:pic>
          <p:nvPicPr>
            <p:cNvPr id="11" name="Picture 10">
              <a:extLst>
                <a:ext uri="{FF2B5EF4-FFF2-40B4-BE49-F238E27FC236}">
                  <a16:creationId xmlns:a16="http://schemas.microsoft.com/office/drawing/2014/main" id="{8FB607CB-6B61-94AE-4C7F-2C1A8CF0FE3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3" name="Picture 12">
              <a:extLst>
                <a:ext uri="{FF2B5EF4-FFF2-40B4-BE49-F238E27FC236}">
                  <a16:creationId xmlns:a16="http://schemas.microsoft.com/office/drawing/2014/main" id="{8489F55D-303E-FF51-1D86-08E2BE8AA7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14" name="Straight Arrow Connector 13">
              <a:extLst>
                <a:ext uri="{FF2B5EF4-FFF2-40B4-BE49-F238E27FC236}">
                  <a16:creationId xmlns:a16="http://schemas.microsoft.com/office/drawing/2014/main" id="{5418E06A-4D9B-8388-32FA-BD4A267E873E}"/>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28B7EB82-DEA5-675A-4CC4-E526D3E31346}"/>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DD552F28-1684-8CBB-7711-757C459386D4}"/>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44</a:t>
            </a:fld>
            <a:endParaRPr lang="en-GB"/>
          </a:p>
        </p:txBody>
      </p:sp>
    </p:spTree>
    <p:extLst>
      <p:ext uri="{BB962C8B-B14F-4D97-AF65-F5344CB8AC3E}">
        <p14:creationId xmlns:p14="http://schemas.microsoft.com/office/powerpoint/2010/main" val="2576573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66E927-A69A-9551-E9A4-88C270C801E8}"/>
              </a:ext>
              <a:ext uri="{C183D7F6-B498-43B3-948B-1728B52AA6E4}">
                <adec:decorative xmlns:adec="http://schemas.microsoft.com/office/drawing/2017/decorative" val="1"/>
              </a:ext>
            </a:extLst>
          </p:cNvPr>
          <p:cNvSpPr/>
          <p:nvPr/>
        </p:nvSpPr>
        <p:spPr bwMode="auto">
          <a:xfrm>
            <a:off x="832275" y="2344638"/>
            <a:ext cx="5263725" cy="101647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732221" y="482729"/>
            <a:ext cx="11459779" cy="454868"/>
          </a:xfrm>
        </p:spPr>
        <p:txBody>
          <a:bodyPr/>
          <a:lstStyle/>
          <a:p>
            <a:r>
              <a:rPr lang="en-GB" sz="2200"/>
              <a:t>Disability-specific support: Connecting to mentors with related access needs</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54673"/>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Disability-focussed organisations are well-positioned to connect graduates with mentors who can demystify the process of navigating the workplace with specific access needs </a:t>
            </a:r>
          </a:p>
        </p:txBody>
      </p:sp>
      <p:sp>
        <p:nvSpPr>
          <p:cNvPr id="7" name="TextBox 6">
            <a:extLst>
              <a:ext uri="{FF2B5EF4-FFF2-40B4-BE49-F238E27FC236}">
                <a16:creationId xmlns:a16="http://schemas.microsoft.com/office/drawing/2014/main" id="{AFC7FBD8-578C-97F8-D756-983D96EA14AE}"/>
              </a:ext>
            </a:extLst>
          </p:cNvPr>
          <p:cNvSpPr txBox="1"/>
          <p:nvPr/>
        </p:nvSpPr>
        <p:spPr>
          <a:xfrm>
            <a:off x="1687583" y="2453724"/>
            <a:ext cx="4267200" cy="1077218"/>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The advice of professionals with shared access needs can inform a graduate’s career journey at every stage.  </a:t>
            </a:r>
          </a:p>
          <a:p>
            <a:pPr marL="285750" indent="-285750">
              <a:buFont typeface="Arial" panose="020B0604020202020204" pitchFamily="34" charset="0"/>
              <a:buChar char="•"/>
            </a:pPr>
            <a:endParaRPr lang="en-GB" sz="1600" i="0">
              <a:solidFill>
                <a:schemeClr val="bg1"/>
              </a:solidFill>
              <a:latin typeface="Poppins" panose="00000500000000000000" pitchFamily="2" charset="0"/>
              <a:cs typeface="Poppins" panose="00000500000000000000" pitchFamily="2" charset="0"/>
            </a:endParaRPr>
          </a:p>
        </p:txBody>
      </p:sp>
      <p:sp>
        <p:nvSpPr>
          <p:cNvPr id="16" name="Rectangle 15">
            <a:extLst>
              <a:ext uri="{FF2B5EF4-FFF2-40B4-BE49-F238E27FC236}">
                <a16:creationId xmlns:a16="http://schemas.microsoft.com/office/drawing/2014/main" id="{93F468CC-2BDB-51FF-6D3A-3E653FDDBBCF}"/>
              </a:ext>
            </a:extLst>
          </p:cNvPr>
          <p:cNvSpPr/>
          <p:nvPr/>
        </p:nvSpPr>
        <p:spPr bwMode="auto">
          <a:xfrm>
            <a:off x="836278" y="3358755"/>
            <a:ext cx="5259722" cy="1952118"/>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rgbClr val="28325A"/>
                </a:solidFill>
                <a:latin typeface="Poppins" panose="00000500000000000000" pitchFamily="2" charset="0"/>
                <a:cs typeface="Poppins" panose="00000500000000000000" pitchFamily="2" charset="0"/>
              </a:rPr>
              <a:t>Staff inside specialist organisations are well positioned to connect disabled graduates with experienced professionals who share their access needs.  </a:t>
            </a:r>
          </a:p>
          <a:p>
            <a:pPr>
              <a:spcBef>
                <a:spcPts val="600"/>
              </a:spcBef>
            </a:pPr>
            <a:r>
              <a:rPr lang="en-GB" sz="1600" i="0">
                <a:solidFill>
                  <a:srgbClr val="28325A"/>
                </a:solidFill>
                <a:latin typeface="Poppins" panose="00000500000000000000" pitchFamily="2" charset="0"/>
                <a:cs typeface="Poppins" panose="00000500000000000000" pitchFamily="2" charset="0"/>
              </a:rPr>
              <a:t>Graduates receiving specialist support described these connections as invaluable for shaping their career journeys. </a:t>
            </a:r>
          </a:p>
          <a:p>
            <a:pPr marL="285750" indent="-285750">
              <a:buFont typeface="Arial" panose="020B0604020202020204" pitchFamily="34" charset="0"/>
              <a:buChar char="•"/>
            </a:pPr>
            <a:endParaRPr lang="en-GB" sz="1800" i="0">
              <a:solidFill>
                <a:srgbClr val="28325A"/>
              </a:solidFill>
              <a:latin typeface="Poppins" panose="00000500000000000000" pitchFamily="2" charset="0"/>
              <a:cs typeface="Poppins" panose="00000500000000000000" pitchFamily="2" charset="0"/>
            </a:endParaRPr>
          </a:p>
          <a:p>
            <a:pPr marL="227013" lvl="1"/>
            <a:endParaRPr lang="en-GB" sz="1600" i="0">
              <a:solidFill>
                <a:srgbClr val="28325A"/>
              </a:solidFill>
              <a:latin typeface="Poppins" panose="00000500000000000000" pitchFamily="2" charset="0"/>
              <a:cs typeface="Poppins" panose="00000500000000000000" pitchFamily="2" charset="0"/>
            </a:endParaRPr>
          </a:p>
        </p:txBody>
      </p:sp>
      <p:sp>
        <p:nvSpPr>
          <p:cNvPr id="6" name="Speech Bubble: Rectangle with Corners Rounded 14">
            <a:extLst>
              <a:ext uri="{FF2B5EF4-FFF2-40B4-BE49-F238E27FC236}">
                <a16:creationId xmlns:a16="http://schemas.microsoft.com/office/drawing/2014/main" id="{D8B4D620-0F02-89ED-6489-FBC1A9890B15}"/>
              </a:ext>
            </a:extLst>
          </p:cNvPr>
          <p:cNvSpPr/>
          <p:nvPr/>
        </p:nvSpPr>
        <p:spPr>
          <a:xfrm>
            <a:off x="6667060" y="2318178"/>
            <a:ext cx="4745655" cy="2642323"/>
          </a:xfrm>
          <a:prstGeom prst="wedgeRoundRectCallout">
            <a:avLst>
              <a:gd name="adj1" fmla="val 61445"/>
              <a:gd name="adj2" fmla="val -1470"/>
              <a:gd name="adj3" fmla="val 16667"/>
            </a:avLst>
          </a:prstGeom>
          <a:solidFill>
            <a:schemeClr val="accent5">
              <a:alpha val="1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600"/>
              </a:spcAft>
            </a:pPr>
            <a:r>
              <a:rPr lang="en-GB" sz="1400" i="0">
                <a:solidFill>
                  <a:srgbClr val="28325A"/>
                </a:solidFill>
                <a:effectLst/>
                <a:latin typeface="Poppins" pitchFamily="2" charset="77"/>
                <a:ea typeface="Calibri" panose="020F0502020204030204" pitchFamily="34" charset="0"/>
                <a:cs typeface="Poppins" pitchFamily="2" charset="77"/>
              </a:rPr>
              <a:t>”Quite often when I'm working with university students who come along to one of our events, they've not met somebody else with a visual impairment or somebody that has kind of the same condition that they do.” </a:t>
            </a:r>
          </a:p>
          <a:p>
            <a:pPr algn="r">
              <a:lnSpc>
                <a:spcPct val="107000"/>
              </a:lnSpc>
              <a:spcAft>
                <a:spcPts val="600"/>
              </a:spcAft>
            </a:pPr>
            <a:r>
              <a:rPr lang="en-GB" sz="1200" i="0">
                <a:solidFill>
                  <a:srgbClr val="28325A"/>
                </a:solidFill>
                <a:effectLst/>
                <a:latin typeface="Poppins" pitchFamily="2" charset="77"/>
                <a:ea typeface="Calibri" panose="020F0502020204030204" pitchFamily="34" charset="0"/>
                <a:cs typeface="Poppins" pitchFamily="2" charset="77"/>
              </a:rPr>
              <a:t> - Professional at an organisation supporting blind and visually impaired job seekers</a:t>
            </a:r>
          </a:p>
        </p:txBody>
      </p:sp>
      <p:grpSp>
        <p:nvGrpSpPr>
          <p:cNvPr id="17" name="Group 16">
            <a:extLst>
              <a:ext uri="{FF2B5EF4-FFF2-40B4-BE49-F238E27FC236}">
                <a16:creationId xmlns:a16="http://schemas.microsoft.com/office/drawing/2014/main" id="{649C009D-10D4-E4FE-B60D-920B4D6D0E0A}"/>
              </a:ext>
              <a:ext uri="{C183D7F6-B498-43B3-948B-1728B52AA6E4}">
                <adec:decorative xmlns:adec="http://schemas.microsoft.com/office/drawing/2017/decorative" val="1"/>
              </a:ext>
            </a:extLst>
          </p:cNvPr>
          <p:cNvGrpSpPr>
            <a:grpSpLocks noChangeAspect="1"/>
          </p:cNvGrpSpPr>
          <p:nvPr/>
        </p:nvGrpSpPr>
        <p:grpSpPr>
          <a:xfrm>
            <a:off x="1073297" y="2564949"/>
            <a:ext cx="579504" cy="575850"/>
            <a:chOff x="3213975" y="4819445"/>
            <a:chExt cx="900971" cy="895291"/>
          </a:xfrm>
        </p:grpSpPr>
        <p:pic>
          <p:nvPicPr>
            <p:cNvPr id="18" name="Picture 17">
              <a:extLst>
                <a:ext uri="{FF2B5EF4-FFF2-40B4-BE49-F238E27FC236}">
                  <a16:creationId xmlns:a16="http://schemas.microsoft.com/office/drawing/2014/main" id="{18AB7962-21E2-0CB9-1E70-FCBB84F6943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9" name="Picture 18">
              <a:extLst>
                <a:ext uri="{FF2B5EF4-FFF2-40B4-BE49-F238E27FC236}">
                  <a16:creationId xmlns:a16="http://schemas.microsoft.com/office/drawing/2014/main" id="{2ED8219B-5FB4-0D62-FE4D-DE9495A72C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20" name="Straight Arrow Connector 19">
              <a:extLst>
                <a:ext uri="{FF2B5EF4-FFF2-40B4-BE49-F238E27FC236}">
                  <a16:creationId xmlns:a16="http://schemas.microsoft.com/office/drawing/2014/main" id="{3D194511-3F93-7818-E7B7-9879C3FBDDC9}"/>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C703F493-54A4-CE96-924C-C15A45652905}"/>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2FD6631D-1686-11BD-774A-D45F4D2728B7}"/>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45</a:t>
            </a:fld>
            <a:endParaRPr lang="en-GB"/>
          </a:p>
        </p:txBody>
      </p:sp>
    </p:spTree>
    <p:extLst>
      <p:ext uri="{BB962C8B-B14F-4D97-AF65-F5344CB8AC3E}">
        <p14:creationId xmlns:p14="http://schemas.microsoft.com/office/powerpoint/2010/main" val="2903872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CE91FC-DFE0-231A-C46C-71142F37FA38}"/>
              </a:ext>
              <a:ext uri="{C183D7F6-B498-43B3-948B-1728B52AA6E4}">
                <adec:decorative xmlns:adec="http://schemas.microsoft.com/office/drawing/2017/decorative" val="1"/>
              </a:ext>
            </a:extLst>
          </p:cNvPr>
          <p:cNvSpPr/>
          <p:nvPr/>
        </p:nvSpPr>
        <p:spPr bwMode="auto">
          <a:xfrm>
            <a:off x="832275" y="2261320"/>
            <a:ext cx="3792011" cy="1406144"/>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732222" y="482729"/>
            <a:ext cx="11459778" cy="454868"/>
          </a:xfrm>
        </p:spPr>
        <p:txBody>
          <a:bodyPr/>
          <a:lstStyle/>
          <a:p>
            <a:r>
              <a:rPr lang="en-GB" sz="2100"/>
              <a:t>Disability-specific support: Work placement schemes</a:t>
            </a: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454673"/>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Disability-specific work placement schemes (and disability-specific tracks inside mainstream schemes) exist to increase the recruitment of disabled talent into the workforce</a:t>
            </a:r>
          </a:p>
        </p:txBody>
      </p:sp>
      <p:sp>
        <p:nvSpPr>
          <p:cNvPr id="3" name="TextBox 2">
            <a:extLst>
              <a:ext uri="{FF2B5EF4-FFF2-40B4-BE49-F238E27FC236}">
                <a16:creationId xmlns:a16="http://schemas.microsoft.com/office/drawing/2014/main" id="{EA574058-E077-8DC3-E1B3-8DA5122C5A32}"/>
              </a:ext>
            </a:extLst>
          </p:cNvPr>
          <p:cNvSpPr txBox="1"/>
          <p:nvPr/>
        </p:nvSpPr>
        <p:spPr>
          <a:xfrm>
            <a:off x="886669" y="2387922"/>
            <a:ext cx="3792011" cy="1323439"/>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We talked with graduates who participated in one such scheme: the </a:t>
            </a:r>
            <a:r>
              <a:rPr lang="en-GB" sz="1600" b="1" i="0">
                <a:solidFill>
                  <a:schemeClr val="bg1"/>
                </a:solidFill>
                <a:latin typeface="Poppins SemiBold" pitchFamily="2" charset="77"/>
                <a:cs typeface="Poppins SemiBold" pitchFamily="2" charset="77"/>
              </a:rPr>
              <a:t>Leonard Cheshire Change 100 </a:t>
            </a:r>
            <a:r>
              <a:rPr lang="en-GB" sz="1600" i="0">
                <a:solidFill>
                  <a:schemeClr val="bg1"/>
                </a:solidFill>
                <a:latin typeface="Poppins" panose="00000500000000000000" pitchFamily="2" charset="0"/>
                <a:cs typeface="Poppins" panose="00000500000000000000" pitchFamily="2" charset="0"/>
              </a:rPr>
              <a:t>programme</a:t>
            </a:r>
          </a:p>
          <a:p>
            <a:pPr marL="285750" indent="-285750">
              <a:buFont typeface="Arial" panose="020B0604020202020204" pitchFamily="34" charset="0"/>
              <a:buChar char="•"/>
            </a:pPr>
            <a:endParaRPr lang="en-GB" sz="1600" i="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16DF1705-D622-8FC6-E0D7-56CC7DB4B9EE}"/>
              </a:ext>
            </a:extLst>
          </p:cNvPr>
          <p:cNvSpPr txBox="1"/>
          <p:nvPr/>
        </p:nvSpPr>
        <p:spPr>
          <a:xfrm>
            <a:off x="4733074" y="2371593"/>
            <a:ext cx="6377940" cy="1169551"/>
          </a:xfrm>
          <a:prstGeom prst="rect">
            <a:avLst/>
          </a:prstGeom>
          <a:noFill/>
        </p:spPr>
        <p:txBody>
          <a:bodyPr wrap="square">
            <a:spAutoFit/>
          </a:bodyPr>
          <a:lstStyle/>
          <a:p>
            <a:r>
              <a:rPr lang="en-GB" sz="1400" i="0">
                <a:solidFill>
                  <a:srgbClr val="28325A"/>
                </a:solidFill>
                <a:latin typeface="Poppins" panose="00000500000000000000" pitchFamily="2" charset="0"/>
                <a:cs typeface="Poppins" panose="00000500000000000000" pitchFamily="2" charset="0"/>
              </a:rPr>
              <a:t>The Change 100 programme provides summer work placements and career advising to disabled students and graduates.  Like other schemes, the programme is competitive: candidates complete an application and interview process to obtain a placement, and are then matched to a participating employer.</a:t>
            </a:r>
          </a:p>
        </p:txBody>
      </p:sp>
      <p:sp>
        <p:nvSpPr>
          <p:cNvPr id="14" name="TextBox 13" descr="Banner of the Change 100 programme page on the Leonard Cheshire website&#10;">
            <a:extLst>
              <a:ext uri="{FF2B5EF4-FFF2-40B4-BE49-F238E27FC236}">
                <a16:creationId xmlns:a16="http://schemas.microsoft.com/office/drawing/2014/main" id="{64D8B155-39D8-6174-5F3D-128B0852929C}"/>
              </a:ext>
            </a:extLst>
          </p:cNvPr>
          <p:cNvSpPr txBox="1"/>
          <p:nvPr/>
        </p:nvSpPr>
        <p:spPr>
          <a:xfrm>
            <a:off x="9570166" y="5162975"/>
            <a:ext cx="1722419" cy="707886"/>
          </a:xfrm>
          <a:prstGeom prst="rect">
            <a:avLst/>
          </a:prstGeom>
          <a:noFill/>
        </p:spPr>
        <p:txBody>
          <a:bodyPr wrap="square">
            <a:spAutoFit/>
          </a:bodyPr>
          <a:lstStyle/>
          <a:p>
            <a:r>
              <a:rPr lang="en-GB" sz="1000" i="0">
                <a:solidFill>
                  <a:srgbClr val="28325A"/>
                </a:solidFill>
                <a:latin typeface="Poppins" panose="00000500000000000000" pitchFamily="2" charset="0"/>
                <a:cs typeface="Poppins" panose="00000500000000000000" pitchFamily="2" charset="0"/>
              </a:rPr>
              <a:t>Banner of the Change 100 programme page on the Leonard Cheshire website</a:t>
            </a:r>
          </a:p>
        </p:txBody>
      </p:sp>
      <p:pic>
        <p:nvPicPr>
          <p:cNvPr id="16" name="Picture 15" descr="Screenshot of the Leonard Cheshire Change 100 webpage">
            <a:extLst>
              <a:ext uri="{FF2B5EF4-FFF2-40B4-BE49-F238E27FC236}">
                <a16:creationId xmlns:a16="http://schemas.microsoft.com/office/drawing/2014/main" id="{C20CFD83-FFAC-A3B9-A5A4-E52009A997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680" y="4102830"/>
            <a:ext cx="8696243" cy="1768031"/>
          </a:xfrm>
          <a:prstGeom prst="rect">
            <a:avLst/>
          </a:prstGeom>
          <a:ln>
            <a:solidFill>
              <a:schemeClr val="tx2"/>
            </a:solidFill>
          </a:ln>
        </p:spPr>
      </p:pic>
      <p:sp>
        <p:nvSpPr>
          <p:cNvPr id="6" name="Rectangle 5">
            <a:extLst>
              <a:ext uri="{FF2B5EF4-FFF2-40B4-BE49-F238E27FC236}">
                <a16:creationId xmlns:a16="http://schemas.microsoft.com/office/drawing/2014/main" id="{DB782940-E913-789E-BC97-417F0734F07E}"/>
              </a:ext>
              <a:ext uri="{C183D7F6-B498-43B3-948B-1728B52AA6E4}">
                <adec:decorative xmlns:adec="http://schemas.microsoft.com/office/drawing/2017/decorative" val="1"/>
              </a:ext>
            </a:extLst>
          </p:cNvPr>
          <p:cNvSpPr/>
          <p:nvPr/>
        </p:nvSpPr>
        <p:spPr bwMode="auto">
          <a:xfrm>
            <a:off x="4624286" y="2261319"/>
            <a:ext cx="6979266" cy="1406144"/>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46</a:t>
            </a:fld>
            <a:endParaRPr lang="en-GB"/>
          </a:p>
        </p:txBody>
      </p:sp>
    </p:spTree>
    <p:extLst>
      <p:ext uri="{BB962C8B-B14F-4D97-AF65-F5344CB8AC3E}">
        <p14:creationId xmlns:p14="http://schemas.microsoft.com/office/powerpoint/2010/main" val="1577710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19FCA-6F5B-45A6-BA60-E32D1B138ED3}"/>
              </a:ext>
              <a:ext uri="{C183D7F6-B498-43B3-948B-1728B52AA6E4}">
                <adec:decorative xmlns:adec="http://schemas.microsoft.com/office/drawing/2017/decorative" val="1"/>
              </a:ext>
            </a:extLst>
          </p:cNvPr>
          <p:cNvSpPr/>
          <p:nvPr/>
        </p:nvSpPr>
        <p:spPr bwMode="auto">
          <a:xfrm>
            <a:off x="760724" y="2342597"/>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C2AB40A9-BBF2-F25A-19C3-2AB8075C4957}"/>
              </a:ext>
              <a:ext uri="{C183D7F6-B498-43B3-948B-1728B52AA6E4}">
                <adec:decorative xmlns:adec="http://schemas.microsoft.com/office/drawing/2017/decorative" val="1"/>
              </a:ext>
            </a:extLst>
          </p:cNvPr>
          <p:cNvSpPr/>
          <p:nvPr/>
        </p:nvSpPr>
        <p:spPr bwMode="auto">
          <a:xfrm>
            <a:off x="4457478" y="2342597"/>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70618C73-9133-669C-562D-E91D1A55FDAD}"/>
              </a:ext>
              <a:ext uri="{C183D7F6-B498-43B3-948B-1728B52AA6E4}">
                <adec:decorative xmlns:adec="http://schemas.microsoft.com/office/drawing/2017/decorative" val="1"/>
              </a:ext>
            </a:extLst>
          </p:cNvPr>
          <p:cNvSpPr/>
          <p:nvPr/>
        </p:nvSpPr>
        <p:spPr bwMode="auto">
          <a:xfrm>
            <a:off x="8154232" y="2342597"/>
            <a:ext cx="3733633"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732222" y="482729"/>
            <a:ext cx="11459778" cy="454868"/>
          </a:xfrm>
        </p:spPr>
        <p:txBody>
          <a:bodyPr/>
          <a:lstStyle/>
          <a:p>
            <a:r>
              <a:rPr lang="en-GB" sz="2100"/>
              <a:t>Disability-specific support: Placement and work experience schemes</a:t>
            </a:r>
          </a:p>
        </p:txBody>
      </p:sp>
      <p:sp>
        <p:nvSpPr>
          <p:cNvPr id="25" name="TextBox 24">
            <a:extLst>
              <a:ext uri="{FF2B5EF4-FFF2-40B4-BE49-F238E27FC236}">
                <a16:creationId xmlns:a16="http://schemas.microsoft.com/office/drawing/2014/main" id="{DBB0CA2A-DD37-EEF0-F3ED-4FA5D0EF5B14}"/>
              </a:ext>
            </a:extLst>
          </p:cNvPr>
          <p:cNvSpPr txBox="1"/>
          <p:nvPr/>
        </p:nvSpPr>
        <p:spPr>
          <a:xfrm>
            <a:off x="775632" y="1390332"/>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Prior participants in the Leonard Cheshire Change 100 programme told us what worked well for them during their participation, and about the ongoing support they receive.</a:t>
            </a:r>
          </a:p>
        </p:txBody>
      </p:sp>
      <p:sp>
        <p:nvSpPr>
          <p:cNvPr id="19" name="TextBox 18">
            <a:extLst>
              <a:ext uri="{FF2B5EF4-FFF2-40B4-BE49-F238E27FC236}">
                <a16:creationId xmlns:a16="http://schemas.microsoft.com/office/drawing/2014/main" id="{5D630780-9407-930F-8E67-8C5FDF938C46}"/>
              </a:ext>
            </a:extLst>
          </p:cNvPr>
          <p:cNvSpPr txBox="1"/>
          <p:nvPr/>
        </p:nvSpPr>
        <p:spPr>
          <a:xfrm>
            <a:off x="890094" y="2433428"/>
            <a:ext cx="3187240" cy="338554"/>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Workplace adjustments  </a:t>
            </a:r>
          </a:p>
        </p:txBody>
      </p:sp>
      <p:sp>
        <p:nvSpPr>
          <p:cNvPr id="18" name="TextBox 17">
            <a:extLst>
              <a:ext uri="{FF2B5EF4-FFF2-40B4-BE49-F238E27FC236}">
                <a16:creationId xmlns:a16="http://schemas.microsoft.com/office/drawing/2014/main" id="{FA4B3EC4-EB0D-0AD0-98A6-4C83DB359CBC}"/>
              </a:ext>
            </a:extLst>
          </p:cNvPr>
          <p:cNvSpPr txBox="1"/>
          <p:nvPr/>
        </p:nvSpPr>
        <p:spPr>
          <a:xfrm>
            <a:off x="861122" y="3330886"/>
            <a:ext cx="3320850" cy="2354491"/>
          </a:xfrm>
          <a:prstGeom prst="rect">
            <a:avLst/>
          </a:prstGeom>
          <a:noFill/>
        </p:spPr>
        <p:txBody>
          <a:bodyPr wrap="square" rtlCol="0">
            <a:spAutoFit/>
          </a:bodyPr>
          <a:lstStyle/>
          <a:p>
            <a:pPr>
              <a:spcBef>
                <a:spcPts val="600"/>
              </a:spcBef>
            </a:pPr>
            <a:r>
              <a:rPr lang="en-GB" sz="1400" i="0">
                <a:solidFill>
                  <a:srgbClr val="28325A"/>
                </a:solidFill>
                <a:latin typeface="Poppins" panose="00000500000000000000" pitchFamily="2" charset="0"/>
                <a:cs typeface="Poppins" panose="00000500000000000000" pitchFamily="2" charset="0"/>
              </a:rPr>
              <a:t>The Change 100 staff mediated the process of negotiating workplace adjustments with placement providers. The process felt safe and supported.</a:t>
            </a:r>
          </a:p>
          <a:p>
            <a:pPr>
              <a:spcBef>
                <a:spcPts val="600"/>
              </a:spcBef>
            </a:pPr>
            <a:r>
              <a:rPr lang="en-GB" sz="1400" i="0">
                <a:solidFill>
                  <a:srgbClr val="28325A"/>
                </a:solidFill>
                <a:latin typeface="Poppins" panose="00000500000000000000" pitchFamily="2" charset="0"/>
                <a:cs typeface="Poppins" panose="00000500000000000000" pitchFamily="2" charset="0"/>
              </a:rPr>
              <a:t>Participants appreciated the chance to experience real-world negotiations in a safe environment.</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949DB5CE-D213-D1B6-A7B0-09EA89A205F7}"/>
              </a:ext>
            </a:extLst>
          </p:cNvPr>
          <p:cNvSpPr txBox="1"/>
          <p:nvPr/>
        </p:nvSpPr>
        <p:spPr>
          <a:xfrm>
            <a:off x="4553121" y="2433428"/>
            <a:ext cx="3426003"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Professional development presentations  </a:t>
            </a:r>
          </a:p>
        </p:txBody>
      </p:sp>
      <p:sp>
        <p:nvSpPr>
          <p:cNvPr id="27" name="TextBox 26">
            <a:extLst>
              <a:ext uri="{FF2B5EF4-FFF2-40B4-BE49-F238E27FC236}">
                <a16:creationId xmlns:a16="http://schemas.microsoft.com/office/drawing/2014/main" id="{D13BA1BC-2EDB-4EC9-E868-6A421F00DA76}"/>
              </a:ext>
            </a:extLst>
          </p:cNvPr>
          <p:cNvSpPr txBox="1"/>
          <p:nvPr/>
        </p:nvSpPr>
        <p:spPr>
          <a:xfrm>
            <a:off x="4553120" y="3259301"/>
            <a:ext cx="3252635" cy="1923604"/>
          </a:xfrm>
          <a:prstGeom prst="rect">
            <a:avLst/>
          </a:prstGeom>
          <a:noFill/>
        </p:spPr>
        <p:txBody>
          <a:bodyPr wrap="square" rtlCol="0">
            <a:spAutoFit/>
          </a:bodyPr>
          <a:lstStyle/>
          <a:p>
            <a:r>
              <a:rPr lang="en-GB" sz="1400" i="0">
                <a:solidFill>
                  <a:srgbClr val="28325A"/>
                </a:solidFill>
                <a:latin typeface="Poppins" panose="00000500000000000000" pitchFamily="2" charset="0"/>
                <a:cs typeface="Poppins" panose="00000500000000000000" pitchFamily="2" charset="0"/>
              </a:rPr>
              <a:t>Professional development talks were helpful to all. Some wished lessons could be applied more directly to them (see next slide). </a:t>
            </a:r>
          </a:p>
          <a:p>
            <a:pPr>
              <a:spcBef>
                <a:spcPts val="600"/>
              </a:spcBef>
            </a:pPr>
            <a:r>
              <a:rPr lang="en-GB" sz="1400" i="0">
                <a:solidFill>
                  <a:srgbClr val="28325A"/>
                </a:solidFill>
                <a:latin typeface="Poppins" panose="00000500000000000000" pitchFamily="2" charset="0"/>
                <a:cs typeface="Poppins" panose="00000500000000000000" pitchFamily="2" charset="0"/>
              </a:rPr>
              <a:t>Some wished they could return and re-watch the presentations after the programme ended. </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32CF1CB3-3F30-F24F-9B70-547CCF69A403}"/>
              </a:ext>
            </a:extLst>
          </p:cNvPr>
          <p:cNvSpPr txBox="1"/>
          <p:nvPr/>
        </p:nvSpPr>
        <p:spPr>
          <a:xfrm>
            <a:off x="8214872" y="2433428"/>
            <a:ext cx="3733633" cy="338554"/>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The power of the network</a:t>
            </a:r>
          </a:p>
        </p:txBody>
      </p:sp>
      <p:sp>
        <p:nvSpPr>
          <p:cNvPr id="23" name="TextBox 22">
            <a:extLst>
              <a:ext uri="{FF2B5EF4-FFF2-40B4-BE49-F238E27FC236}">
                <a16:creationId xmlns:a16="http://schemas.microsoft.com/office/drawing/2014/main" id="{BC0F6DD6-8B8B-0DD6-8C1F-DD75958196B5}"/>
              </a:ext>
            </a:extLst>
          </p:cNvPr>
          <p:cNvSpPr txBox="1"/>
          <p:nvPr/>
        </p:nvSpPr>
        <p:spPr>
          <a:xfrm>
            <a:off x="8214871" y="3273978"/>
            <a:ext cx="3733633" cy="2569934"/>
          </a:xfrm>
          <a:prstGeom prst="rect">
            <a:avLst/>
          </a:prstGeom>
          <a:noFill/>
        </p:spPr>
        <p:txBody>
          <a:bodyPr wrap="square" rtlCol="0">
            <a:spAutoFit/>
          </a:bodyPr>
          <a:lstStyle/>
          <a:p>
            <a:r>
              <a:rPr lang="en-GB" sz="1400" i="0">
                <a:solidFill>
                  <a:srgbClr val="28325A"/>
                </a:solidFill>
                <a:latin typeface="Poppins" panose="00000500000000000000" pitchFamily="2" charset="0"/>
                <a:cs typeface="Poppins" panose="00000500000000000000" pitchFamily="2" charset="0"/>
              </a:rPr>
              <a:t>The network formed through the programme was one of the most positive parts of the experience. This included mentors/potential future employers and talented disabled graduates.  </a:t>
            </a:r>
          </a:p>
          <a:p>
            <a:pPr>
              <a:spcBef>
                <a:spcPts val="600"/>
              </a:spcBef>
            </a:pPr>
            <a:r>
              <a:rPr lang="en-GB" sz="1400" i="0">
                <a:solidFill>
                  <a:srgbClr val="28325A"/>
                </a:solidFill>
                <a:latin typeface="Poppins" panose="00000500000000000000" pitchFamily="2" charset="0"/>
                <a:cs typeface="Poppins" panose="00000500000000000000" pitchFamily="2" charset="0"/>
              </a:rPr>
              <a:t>Many continue to reach to their contacts in the Change 100 programme for ongoing professional advice and workplace support. </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1A8FF39B-2E2C-6DB6-C7FB-AD542DA469CC}"/>
              </a:ext>
              <a:ext uri="{C183D7F6-B498-43B3-948B-1728B52AA6E4}">
                <adec:decorative xmlns:adec="http://schemas.microsoft.com/office/drawing/2017/decorative" val="1"/>
              </a:ext>
            </a:extLst>
          </p:cNvPr>
          <p:cNvSpPr/>
          <p:nvPr/>
        </p:nvSpPr>
        <p:spPr bwMode="auto">
          <a:xfrm>
            <a:off x="760724" y="3203995"/>
            <a:ext cx="3521646"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718C394A-6300-6341-6AE1-71338FBCEA31}"/>
              </a:ext>
              <a:ext uri="{C183D7F6-B498-43B3-948B-1728B52AA6E4}">
                <adec:decorative xmlns:adec="http://schemas.microsoft.com/office/drawing/2017/decorative" val="1"/>
              </a:ext>
            </a:extLst>
          </p:cNvPr>
          <p:cNvSpPr/>
          <p:nvPr/>
        </p:nvSpPr>
        <p:spPr bwMode="auto">
          <a:xfrm>
            <a:off x="4456557" y="3187668"/>
            <a:ext cx="3521646"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AAD031D6-FD35-1A49-400F-1D9B7FF62B1B}"/>
              </a:ext>
              <a:ext uri="{C183D7F6-B498-43B3-948B-1728B52AA6E4}">
                <adec:decorative xmlns:adec="http://schemas.microsoft.com/office/drawing/2017/decorative" val="1"/>
              </a:ext>
            </a:extLst>
          </p:cNvPr>
          <p:cNvSpPr/>
          <p:nvPr/>
        </p:nvSpPr>
        <p:spPr bwMode="auto">
          <a:xfrm>
            <a:off x="8152389" y="3171843"/>
            <a:ext cx="3733633"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pic>
        <p:nvPicPr>
          <p:cNvPr id="10" name="Picture 9">
            <a:extLst>
              <a:ext uri="{FF2B5EF4-FFF2-40B4-BE49-F238E27FC236}">
                <a16:creationId xmlns:a16="http://schemas.microsoft.com/office/drawing/2014/main" id="{D9AA2494-5CF4-AD5D-D261-9FC7074EC14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0063" y="2452665"/>
            <a:ext cx="504825" cy="504825"/>
          </a:xfrm>
          <a:prstGeom prst="rect">
            <a:avLst/>
          </a:prstGeom>
        </p:spPr>
      </p:pic>
      <p:pic>
        <p:nvPicPr>
          <p:cNvPr id="11" name="Picture 10">
            <a:extLst>
              <a:ext uri="{FF2B5EF4-FFF2-40B4-BE49-F238E27FC236}">
                <a16:creationId xmlns:a16="http://schemas.microsoft.com/office/drawing/2014/main" id="{64F4BE84-24CF-1C90-9EB9-FEDCD7A6A5C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2506" y="2452665"/>
            <a:ext cx="504825" cy="504825"/>
          </a:xfrm>
          <a:prstGeom prst="rect">
            <a:avLst/>
          </a:prstGeom>
        </p:spPr>
      </p:pic>
      <p:pic>
        <p:nvPicPr>
          <p:cNvPr id="12" name="Picture 11">
            <a:extLst>
              <a:ext uri="{FF2B5EF4-FFF2-40B4-BE49-F238E27FC236}">
                <a16:creationId xmlns:a16="http://schemas.microsoft.com/office/drawing/2014/main" id="{ECBFF3F2-6CF1-4527-C0E0-60A530E3C6D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21588" y="2452665"/>
            <a:ext cx="504825" cy="504825"/>
          </a:xfrm>
          <a:prstGeom prst="rect">
            <a:avLst/>
          </a:prstGeom>
        </p:spPr>
      </p:pic>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47</a:t>
            </a:fld>
            <a:endParaRPr lang="en-GB"/>
          </a:p>
        </p:txBody>
      </p:sp>
    </p:spTree>
    <p:extLst>
      <p:ext uri="{BB962C8B-B14F-4D97-AF65-F5344CB8AC3E}">
        <p14:creationId xmlns:p14="http://schemas.microsoft.com/office/powerpoint/2010/main" val="3541700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619FCA-6F5B-45A6-BA60-E32D1B138ED3}"/>
              </a:ext>
              <a:ext uri="{C183D7F6-B498-43B3-948B-1728B52AA6E4}">
                <adec:decorative xmlns:adec="http://schemas.microsoft.com/office/drawing/2017/decorative" val="1"/>
              </a:ext>
            </a:extLst>
          </p:cNvPr>
          <p:cNvSpPr/>
          <p:nvPr/>
        </p:nvSpPr>
        <p:spPr bwMode="auto">
          <a:xfrm>
            <a:off x="760724" y="2342597"/>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C2AB40A9-BBF2-F25A-19C3-2AB8075C4957}"/>
              </a:ext>
              <a:ext uri="{C183D7F6-B498-43B3-948B-1728B52AA6E4}">
                <adec:decorative xmlns:adec="http://schemas.microsoft.com/office/drawing/2017/decorative" val="1"/>
              </a:ext>
            </a:extLst>
          </p:cNvPr>
          <p:cNvSpPr/>
          <p:nvPr/>
        </p:nvSpPr>
        <p:spPr bwMode="auto">
          <a:xfrm>
            <a:off x="4457478" y="2342597"/>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70618C73-9133-669C-562D-E91D1A55FDAD}"/>
              </a:ext>
              <a:ext uri="{C183D7F6-B498-43B3-948B-1728B52AA6E4}">
                <adec:decorative xmlns:adec="http://schemas.microsoft.com/office/drawing/2017/decorative" val="1"/>
              </a:ext>
            </a:extLst>
          </p:cNvPr>
          <p:cNvSpPr/>
          <p:nvPr/>
        </p:nvSpPr>
        <p:spPr bwMode="auto">
          <a:xfrm>
            <a:off x="8154232" y="2342597"/>
            <a:ext cx="3733633"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732222" y="482729"/>
            <a:ext cx="11459778" cy="454868"/>
          </a:xfrm>
        </p:spPr>
        <p:txBody>
          <a:bodyPr/>
          <a:lstStyle/>
          <a:p>
            <a:r>
              <a:rPr lang="en-GB" sz="2100"/>
              <a:t>Disability-specific support: Placement and work experience schemes</a:t>
            </a:r>
          </a:p>
        </p:txBody>
      </p:sp>
      <p:sp>
        <p:nvSpPr>
          <p:cNvPr id="16" name="TextBox 15">
            <a:extLst>
              <a:ext uri="{FF2B5EF4-FFF2-40B4-BE49-F238E27FC236}">
                <a16:creationId xmlns:a16="http://schemas.microsoft.com/office/drawing/2014/main" id="{5277DAB3-E6CC-4DF1-9F52-B6F0A57AACDA}"/>
              </a:ext>
            </a:extLst>
          </p:cNvPr>
          <p:cNvSpPr txBox="1"/>
          <p:nvPr/>
        </p:nvSpPr>
        <p:spPr>
          <a:xfrm>
            <a:off x="732222" y="1438078"/>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Prior participants in the Leonard Cheshire Change 100 programme told us about the improvements they would like to see in this or parallel schemes</a:t>
            </a: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48</a:t>
            </a:fld>
            <a:endParaRPr lang="en-GB"/>
          </a:p>
        </p:txBody>
      </p:sp>
      <p:sp>
        <p:nvSpPr>
          <p:cNvPr id="19" name="TextBox 18">
            <a:extLst>
              <a:ext uri="{FF2B5EF4-FFF2-40B4-BE49-F238E27FC236}">
                <a16:creationId xmlns:a16="http://schemas.microsoft.com/office/drawing/2014/main" id="{5D630780-9407-930F-8E67-8C5FDF938C46}"/>
              </a:ext>
            </a:extLst>
          </p:cNvPr>
          <p:cNvSpPr txBox="1"/>
          <p:nvPr/>
        </p:nvSpPr>
        <p:spPr>
          <a:xfrm>
            <a:off x="890094" y="2433428"/>
            <a:ext cx="3187240"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Advice too broad </a:t>
            </a:r>
          </a:p>
          <a:p>
            <a:r>
              <a:rPr lang="en-GB" sz="1600" i="0">
                <a:solidFill>
                  <a:schemeClr val="bg1"/>
                </a:solidFill>
                <a:latin typeface="Poppins" panose="00000500000000000000" pitchFamily="2" charset="0"/>
                <a:cs typeface="Poppins" panose="00000500000000000000" pitchFamily="2" charset="0"/>
              </a:rPr>
              <a:t>to apply</a:t>
            </a:r>
          </a:p>
        </p:txBody>
      </p:sp>
      <p:sp>
        <p:nvSpPr>
          <p:cNvPr id="17" name="TextBox 16">
            <a:extLst>
              <a:ext uri="{FF2B5EF4-FFF2-40B4-BE49-F238E27FC236}">
                <a16:creationId xmlns:a16="http://schemas.microsoft.com/office/drawing/2014/main" id="{F2FCBAE3-C65D-2985-02D2-8F12DB6FDC43}"/>
              </a:ext>
            </a:extLst>
          </p:cNvPr>
          <p:cNvSpPr txBox="1"/>
          <p:nvPr/>
        </p:nvSpPr>
        <p:spPr>
          <a:xfrm>
            <a:off x="836428" y="3307776"/>
            <a:ext cx="3399029" cy="2139047"/>
          </a:xfrm>
          <a:prstGeom prst="rect">
            <a:avLst/>
          </a:prstGeom>
          <a:noFill/>
        </p:spPr>
        <p:txBody>
          <a:bodyPr wrap="square" rtlCol="0">
            <a:spAutoFit/>
          </a:bodyPr>
          <a:lstStyle/>
          <a:p>
            <a:r>
              <a:rPr lang="en-GB" sz="1400" i="0">
                <a:solidFill>
                  <a:srgbClr val="28325A"/>
                </a:solidFill>
                <a:latin typeface="Poppins" panose="00000500000000000000" pitchFamily="2" charset="0"/>
                <a:cs typeface="Poppins" panose="00000500000000000000" pitchFamily="2" charset="0"/>
              </a:rPr>
              <a:t>Pan-disability framing of advice provided to all participants made it hard to apply personally at work.  </a:t>
            </a:r>
          </a:p>
          <a:p>
            <a:pPr>
              <a:spcBef>
                <a:spcPts val="600"/>
              </a:spcBef>
            </a:pPr>
            <a:r>
              <a:rPr lang="en-GB" sz="1400" i="0">
                <a:solidFill>
                  <a:srgbClr val="28325A"/>
                </a:solidFill>
                <a:latin typeface="Poppins" panose="00000500000000000000" pitchFamily="2" charset="0"/>
                <a:cs typeface="Poppins" panose="00000500000000000000" pitchFamily="2" charset="0"/>
              </a:rPr>
              <a:t>Many wished for sub-groups within the scheme, where participants could network with others in similar situations, and talk with advisors about their specific access needs.  </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949DB5CE-D213-D1B6-A7B0-09EA89A205F7}"/>
              </a:ext>
            </a:extLst>
          </p:cNvPr>
          <p:cNvSpPr txBox="1"/>
          <p:nvPr/>
        </p:nvSpPr>
        <p:spPr>
          <a:xfrm>
            <a:off x="4553121" y="2433428"/>
            <a:ext cx="2833491"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Misaligned to interests and skills</a:t>
            </a:r>
          </a:p>
        </p:txBody>
      </p:sp>
      <p:sp>
        <p:nvSpPr>
          <p:cNvPr id="20" name="TextBox 19">
            <a:extLst>
              <a:ext uri="{FF2B5EF4-FFF2-40B4-BE49-F238E27FC236}">
                <a16:creationId xmlns:a16="http://schemas.microsoft.com/office/drawing/2014/main" id="{DDB25D36-B290-B2FC-2EA1-649CDC26D429}"/>
              </a:ext>
            </a:extLst>
          </p:cNvPr>
          <p:cNvSpPr txBox="1"/>
          <p:nvPr/>
        </p:nvSpPr>
        <p:spPr>
          <a:xfrm>
            <a:off x="4557446" y="3307779"/>
            <a:ext cx="3333992" cy="2139047"/>
          </a:xfrm>
          <a:prstGeom prst="rect">
            <a:avLst/>
          </a:prstGeom>
          <a:noFill/>
        </p:spPr>
        <p:txBody>
          <a:bodyPr wrap="square" rtlCol="0">
            <a:spAutoFit/>
          </a:bodyPr>
          <a:lstStyle/>
          <a:p>
            <a:r>
              <a:rPr lang="en-GB" sz="1400" i="0">
                <a:solidFill>
                  <a:srgbClr val="28325A"/>
                </a:solidFill>
                <a:latin typeface="Poppins" panose="00000500000000000000" pitchFamily="2" charset="0"/>
                <a:cs typeface="Poppins" panose="00000500000000000000" pitchFamily="2" charset="0"/>
              </a:rPr>
              <a:t>Participants understood that it’s  challenging to match skills and interests of candidates with internship providers’ roles. </a:t>
            </a:r>
          </a:p>
          <a:p>
            <a:pPr>
              <a:spcBef>
                <a:spcPts val="600"/>
              </a:spcBef>
            </a:pPr>
            <a:r>
              <a:rPr lang="en-GB" sz="1400" i="0">
                <a:solidFill>
                  <a:srgbClr val="28325A"/>
                </a:solidFill>
                <a:latin typeface="Poppins" panose="00000500000000000000" pitchFamily="2" charset="0"/>
                <a:cs typeface="Poppins" panose="00000500000000000000" pitchFamily="2" charset="0"/>
              </a:rPr>
              <a:t>Some raised that they nevertheless hoped for a better sector match than the one they received in the summer internship programme. </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32CF1CB3-3F30-F24F-9B70-547CCF69A403}"/>
              </a:ext>
            </a:extLst>
          </p:cNvPr>
          <p:cNvSpPr txBox="1"/>
          <p:nvPr/>
        </p:nvSpPr>
        <p:spPr>
          <a:xfrm>
            <a:off x="8214873" y="2433426"/>
            <a:ext cx="2879966"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Communication challenges</a:t>
            </a:r>
          </a:p>
        </p:txBody>
      </p:sp>
      <p:sp>
        <p:nvSpPr>
          <p:cNvPr id="22" name="TextBox 21">
            <a:extLst>
              <a:ext uri="{FF2B5EF4-FFF2-40B4-BE49-F238E27FC236}">
                <a16:creationId xmlns:a16="http://schemas.microsoft.com/office/drawing/2014/main" id="{CE75FAF4-992B-BB6F-C473-25F2F6FDD2FC}"/>
              </a:ext>
            </a:extLst>
          </p:cNvPr>
          <p:cNvSpPr txBox="1"/>
          <p:nvPr/>
        </p:nvSpPr>
        <p:spPr>
          <a:xfrm>
            <a:off x="8214873" y="3229728"/>
            <a:ext cx="3608128" cy="2354491"/>
          </a:xfrm>
          <a:prstGeom prst="rect">
            <a:avLst/>
          </a:prstGeom>
          <a:noFill/>
        </p:spPr>
        <p:txBody>
          <a:bodyPr wrap="square" rtlCol="0">
            <a:spAutoFit/>
          </a:bodyPr>
          <a:lstStyle/>
          <a:p>
            <a:r>
              <a:rPr lang="en-GB" sz="1400" i="0">
                <a:solidFill>
                  <a:srgbClr val="28325A"/>
                </a:solidFill>
                <a:latin typeface="Poppins" panose="00000500000000000000" pitchFamily="2" charset="0"/>
                <a:cs typeface="Poppins" panose="00000500000000000000" pitchFamily="2" charset="0"/>
              </a:rPr>
              <a:t>Some participants noted communications gaps between Change 100 staff and the internship providers. They felt communication support could be improved.  </a:t>
            </a:r>
          </a:p>
          <a:p>
            <a:pPr>
              <a:spcBef>
                <a:spcPts val="600"/>
              </a:spcBef>
            </a:pPr>
            <a:r>
              <a:rPr lang="en-GB" sz="1400" i="0">
                <a:solidFill>
                  <a:srgbClr val="28325A"/>
                </a:solidFill>
                <a:latin typeface="Poppins" panose="00000500000000000000" pitchFamily="2" charset="0"/>
                <a:cs typeface="Poppins" panose="00000500000000000000" pitchFamily="2" charset="0"/>
              </a:rPr>
              <a:t>A graduate with autism commented that appropriate communication was critical to ensure a positive experience for her.</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grpSp>
        <p:nvGrpSpPr>
          <p:cNvPr id="11" name="Group 10">
            <a:extLst>
              <a:ext uri="{FF2B5EF4-FFF2-40B4-BE49-F238E27FC236}">
                <a16:creationId xmlns:a16="http://schemas.microsoft.com/office/drawing/2014/main" id="{EF114BF8-F773-6DA4-4612-699ABE703699}"/>
              </a:ext>
              <a:ext uri="{C183D7F6-B498-43B3-948B-1728B52AA6E4}">
                <adec:decorative xmlns:adec="http://schemas.microsoft.com/office/drawing/2017/decorative" val="1"/>
              </a:ext>
            </a:extLst>
          </p:cNvPr>
          <p:cNvGrpSpPr/>
          <p:nvPr/>
        </p:nvGrpSpPr>
        <p:grpSpPr>
          <a:xfrm>
            <a:off x="760724" y="3171843"/>
            <a:ext cx="11125298" cy="2525142"/>
            <a:chOff x="760724" y="3171843"/>
            <a:chExt cx="11125298" cy="2525142"/>
          </a:xfrm>
        </p:grpSpPr>
        <p:sp>
          <p:nvSpPr>
            <p:cNvPr id="7" name="Rectangle 6">
              <a:extLst>
                <a:ext uri="{FF2B5EF4-FFF2-40B4-BE49-F238E27FC236}">
                  <a16:creationId xmlns:a16="http://schemas.microsoft.com/office/drawing/2014/main" id="{1A8FF39B-2E2C-6DB6-C7FB-AD542DA469CC}"/>
                </a:ext>
                <a:ext uri="{C183D7F6-B498-43B3-948B-1728B52AA6E4}">
                  <adec:decorative xmlns:adec="http://schemas.microsoft.com/office/drawing/2017/decorative" val="1"/>
                </a:ext>
              </a:extLst>
            </p:cNvPr>
            <p:cNvSpPr/>
            <p:nvPr/>
          </p:nvSpPr>
          <p:spPr bwMode="auto">
            <a:xfrm>
              <a:off x="760724" y="3203995"/>
              <a:ext cx="3521646"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718C394A-6300-6341-6AE1-71338FBCEA31}"/>
                </a:ext>
                <a:ext uri="{C183D7F6-B498-43B3-948B-1728B52AA6E4}">
                  <adec:decorative xmlns:adec="http://schemas.microsoft.com/office/drawing/2017/decorative" val="1"/>
                </a:ext>
              </a:extLst>
            </p:cNvPr>
            <p:cNvSpPr/>
            <p:nvPr/>
          </p:nvSpPr>
          <p:spPr bwMode="auto">
            <a:xfrm>
              <a:off x="4456557" y="3187668"/>
              <a:ext cx="3521646"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9" name="Rectangle 8">
              <a:extLst>
                <a:ext uri="{FF2B5EF4-FFF2-40B4-BE49-F238E27FC236}">
                  <a16:creationId xmlns:a16="http://schemas.microsoft.com/office/drawing/2014/main" id="{AAD031D6-FD35-1A49-400F-1D9B7FF62B1B}"/>
                </a:ext>
                <a:ext uri="{C183D7F6-B498-43B3-948B-1728B52AA6E4}">
                  <adec:decorative xmlns:adec="http://schemas.microsoft.com/office/drawing/2017/decorative" val="1"/>
                </a:ext>
              </a:extLst>
            </p:cNvPr>
            <p:cNvSpPr/>
            <p:nvPr/>
          </p:nvSpPr>
          <p:spPr bwMode="auto">
            <a:xfrm>
              <a:off x="8152389" y="3171843"/>
              <a:ext cx="3733633"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grpSp>
      <p:grpSp>
        <p:nvGrpSpPr>
          <p:cNvPr id="10" name="Group 9">
            <a:extLst>
              <a:ext uri="{FF2B5EF4-FFF2-40B4-BE49-F238E27FC236}">
                <a16:creationId xmlns:a16="http://schemas.microsoft.com/office/drawing/2014/main" id="{6949CC66-2FDB-892D-EAD0-2B960B0421E6}"/>
              </a:ext>
              <a:ext uri="{C183D7F6-B498-43B3-948B-1728B52AA6E4}">
                <adec:decorative xmlns:adec="http://schemas.microsoft.com/office/drawing/2017/decorative" val="1"/>
              </a:ext>
            </a:extLst>
          </p:cNvPr>
          <p:cNvGrpSpPr/>
          <p:nvPr/>
        </p:nvGrpSpPr>
        <p:grpSpPr>
          <a:xfrm>
            <a:off x="3644671" y="2452665"/>
            <a:ext cx="8130102" cy="522461"/>
            <a:chOff x="3644671" y="2452665"/>
            <a:chExt cx="8130102" cy="522461"/>
          </a:xfrm>
        </p:grpSpPr>
        <p:pic>
          <p:nvPicPr>
            <p:cNvPr id="13" name="Picture 12">
              <a:extLst>
                <a:ext uri="{FF2B5EF4-FFF2-40B4-BE49-F238E27FC236}">
                  <a16:creationId xmlns:a16="http://schemas.microsoft.com/office/drawing/2014/main" id="{0531775B-C3AA-1926-C6B0-4F25524D500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44671" y="2452665"/>
              <a:ext cx="504826" cy="504826"/>
            </a:xfrm>
            <a:prstGeom prst="rect">
              <a:avLst/>
            </a:prstGeom>
          </p:spPr>
        </p:pic>
        <p:pic>
          <p:nvPicPr>
            <p:cNvPr id="14" name="Picture 13">
              <a:extLst>
                <a:ext uri="{FF2B5EF4-FFF2-40B4-BE49-F238E27FC236}">
                  <a16:creationId xmlns:a16="http://schemas.microsoft.com/office/drawing/2014/main" id="{1ACD9D57-997E-E82B-2741-69D04C7D007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6612" y="2466246"/>
              <a:ext cx="504826" cy="504826"/>
            </a:xfrm>
            <a:prstGeom prst="rect">
              <a:avLst/>
            </a:prstGeom>
          </p:spPr>
        </p:pic>
        <p:pic>
          <p:nvPicPr>
            <p:cNvPr id="15" name="Picture 14">
              <a:extLst>
                <a:ext uri="{FF2B5EF4-FFF2-40B4-BE49-F238E27FC236}">
                  <a16:creationId xmlns:a16="http://schemas.microsoft.com/office/drawing/2014/main" id="{8D92787F-39F3-2449-942C-225CA5DE611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69947" y="2470300"/>
              <a:ext cx="504826" cy="504826"/>
            </a:xfrm>
            <a:prstGeom prst="rect">
              <a:avLst/>
            </a:prstGeom>
          </p:spPr>
        </p:pic>
      </p:grpSp>
    </p:spTree>
    <p:extLst>
      <p:ext uri="{BB962C8B-B14F-4D97-AF65-F5344CB8AC3E}">
        <p14:creationId xmlns:p14="http://schemas.microsoft.com/office/powerpoint/2010/main" val="1933239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F56673-8E17-01F2-2B2C-09974E2590F9}"/>
              </a:ext>
              <a:ext uri="{C183D7F6-B498-43B3-948B-1728B52AA6E4}">
                <adec:decorative xmlns:adec="http://schemas.microsoft.com/office/drawing/2017/decorative" val="1"/>
              </a:ext>
            </a:extLst>
          </p:cNvPr>
          <p:cNvSpPr/>
          <p:nvPr/>
        </p:nvSpPr>
        <p:spPr bwMode="auto">
          <a:xfrm>
            <a:off x="3936569" y="6385300"/>
            <a:ext cx="2836190" cy="313335"/>
          </a:xfrm>
          <a:prstGeom prst="rect">
            <a:avLst/>
          </a:prstGeom>
          <a:solidFill>
            <a:srgbClr val="ECEFF3"/>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a:xfrm>
            <a:off x="732222" y="482729"/>
            <a:ext cx="11459778" cy="454868"/>
          </a:xfrm>
        </p:spPr>
        <p:txBody>
          <a:bodyPr/>
          <a:lstStyle/>
          <a:p>
            <a:r>
              <a:rPr lang="en-GB" sz="2100"/>
              <a:t>Informal support</a:t>
            </a:r>
          </a:p>
        </p:txBody>
      </p:sp>
      <p:sp>
        <p:nvSpPr>
          <p:cNvPr id="14" name="Rectangle 13">
            <a:extLst>
              <a:ext uri="{FF2B5EF4-FFF2-40B4-BE49-F238E27FC236}">
                <a16:creationId xmlns:a16="http://schemas.microsoft.com/office/drawing/2014/main" id="{AE4FD1D9-4E40-3C4E-9F01-5367D1D57771}"/>
              </a:ext>
              <a:ext uri="{C183D7F6-B498-43B3-948B-1728B52AA6E4}">
                <adec:decorative xmlns:adec="http://schemas.microsoft.com/office/drawing/2017/decorative" val="1"/>
              </a:ext>
            </a:extLst>
          </p:cNvPr>
          <p:cNvSpPr/>
          <p:nvPr/>
        </p:nvSpPr>
        <p:spPr bwMode="auto">
          <a:xfrm>
            <a:off x="832275" y="2049908"/>
            <a:ext cx="10871330" cy="87144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6084F528-41AF-A70E-6225-1D51057F470F}"/>
              </a:ext>
            </a:extLst>
          </p:cNvPr>
          <p:cNvSpPr txBox="1"/>
          <p:nvPr/>
        </p:nvSpPr>
        <p:spPr>
          <a:xfrm>
            <a:off x="732222" y="1388448"/>
            <a:ext cx="10871330" cy="646331"/>
          </a:xfrm>
          <a:prstGeom prst="rect">
            <a:avLst/>
          </a:prstGeom>
          <a:noFill/>
        </p:spPr>
        <p:txBody>
          <a:bodyPr wrap="square" rtlCol="0">
            <a:spAutoFit/>
          </a:bodyPr>
          <a:lstStyle/>
          <a:p>
            <a:r>
              <a:rPr lang="en-GB" sz="1800" i="0">
                <a:solidFill>
                  <a:srgbClr val="28325A"/>
                </a:solidFill>
                <a:latin typeface="Poppins" panose="00000500000000000000" pitchFamily="2" charset="0"/>
                <a:cs typeface="Poppins" panose="00000500000000000000" pitchFamily="2" charset="0"/>
              </a:rPr>
              <a:t>Graduates often turn to informal networks of family and friends. They can add to or substitute for the lack of suitable and known existing career support and programmes.  </a:t>
            </a:r>
          </a:p>
        </p:txBody>
      </p:sp>
      <p:sp>
        <p:nvSpPr>
          <p:cNvPr id="3" name="TextBox 2">
            <a:extLst>
              <a:ext uri="{FF2B5EF4-FFF2-40B4-BE49-F238E27FC236}">
                <a16:creationId xmlns:a16="http://schemas.microsoft.com/office/drawing/2014/main" id="{033371D1-0671-3434-8A90-993E620DC689}"/>
              </a:ext>
            </a:extLst>
          </p:cNvPr>
          <p:cNvSpPr txBox="1"/>
          <p:nvPr/>
        </p:nvSpPr>
        <p:spPr>
          <a:xfrm>
            <a:off x="1893823" y="2198120"/>
            <a:ext cx="9709728"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Family and friends can be crucial resources when there is a gap in the support from other providers</a:t>
            </a:r>
          </a:p>
        </p:txBody>
      </p:sp>
      <p:sp>
        <p:nvSpPr>
          <p:cNvPr id="15" name="Rectangle 14">
            <a:extLst>
              <a:ext uri="{FF2B5EF4-FFF2-40B4-BE49-F238E27FC236}">
                <a16:creationId xmlns:a16="http://schemas.microsoft.com/office/drawing/2014/main" id="{7F0D03B5-F808-892E-7B87-B1CE6DDF81B1}"/>
              </a:ext>
            </a:extLst>
          </p:cNvPr>
          <p:cNvSpPr/>
          <p:nvPr/>
        </p:nvSpPr>
        <p:spPr bwMode="auto">
          <a:xfrm>
            <a:off x="832275" y="2916007"/>
            <a:ext cx="10871330" cy="1540877"/>
          </a:xfrm>
          <a:prstGeom prst="rect">
            <a:avLst/>
          </a:prstGeom>
          <a:no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rgbClr val="28325A"/>
                </a:solidFill>
                <a:latin typeface="Poppins" panose="00000500000000000000" pitchFamily="2" charset="0"/>
                <a:cs typeface="Poppins" panose="00000500000000000000" pitchFamily="2" charset="0"/>
              </a:rPr>
              <a:t>Informal support plays an important role in disabled graduates’ career journeys today. </a:t>
            </a:r>
          </a:p>
          <a:p>
            <a:pPr>
              <a:spcBef>
                <a:spcPts val="600"/>
              </a:spcBef>
            </a:pPr>
            <a:r>
              <a:rPr lang="en-GB" sz="1600" i="0">
                <a:solidFill>
                  <a:srgbClr val="28325A"/>
                </a:solidFill>
                <a:latin typeface="Poppins" panose="00000500000000000000" pitchFamily="2" charset="0"/>
                <a:cs typeface="Poppins" panose="00000500000000000000" pitchFamily="2" charset="0"/>
              </a:rPr>
              <a:t>Family members helped graduates edit and submit application materials when formal support providers were oversubscribed or simply unable to respond within a desired timeframe.  </a:t>
            </a:r>
          </a:p>
          <a:p>
            <a:pPr>
              <a:spcBef>
                <a:spcPts val="600"/>
              </a:spcBef>
            </a:pPr>
            <a:r>
              <a:rPr lang="en-GB" sz="1600" i="0">
                <a:solidFill>
                  <a:srgbClr val="28325A"/>
                </a:solidFill>
                <a:latin typeface="Poppins" panose="00000500000000000000" pitchFamily="2" charset="0"/>
                <a:cs typeface="Poppins" panose="00000500000000000000" pitchFamily="2" charset="0"/>
              </a:rPr>
              <a:t>Family and friends were often the first readers of application content, and gave advice on framing disability during the application, assessment, and interview stages of the career journey. </a:t>
            </a:r>
          </a:p>
        </p:txBody>
      </p:sp>
      <p:grpSp>
        <p:nvGrpSpPr>
          <p:cNvPr id="16" name="Group 15">
            <a:extLst>
              <a:ext uri="{FF2B5EF4-FFF2-40B4-BE49-F238E27FC236}">
                <a16:creationId xmlns:a16="http://schemas.microsoft.com/office/drawing/2014/main" id="{C5403C2F-E813-E12C-D015-841E9F9CCD6C}"/>
              </a:ext>
              <a:ext uri="{C183D7F6-B498-43B3-948B-1728B52AA6E4}">
                <adec:decorative xmlns:adec="http://schemas.microsoft.com/office/drawing/2017/decorative" val="1"/>
              </a:ext>
            </a:extLst>
          </p:cNvPr>
          <p:cNvGrpSpPr>
            <a:grpSpLocks noChangeAspect="1"/>
          </p:cNvGrpSpPr>
          <p:nvPr/>
        </p:nvGrpSpPr>
        <p:grpSpPr>
          <a:xfrm>
            <a:off x="1073297" y="2204903"/>
            <a:ext cx="579504" cy="575850"/>
            <a:chOff x="3213975" y="4819445"/>
            <a:chExt cx="900971" cy="895291"/>
          </a:xfrm>
        </p:grpSpPr>
        <p:pic>
          <p:nvPicPr>
            <p:cNvPr id="17" name="Picture 16">
              <a:extLst>
                <a:ext uri="{FF2B5EF4-FFF2-40B4-BE49-F238E27FC236}">
                  <a16:creationId xmlns:a16="http://schemas.microsoft.com/office/drawing/2014/main" id="{083C6740-27BA-DE5F-E543-E1DAE679221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18" name="Picture 17">
              <a:extLst>
                <a:ext uri="{FF2B5EF4-FFF2-40B4-BE49-F238E27FC236}">
                  <a16:creationId xmlns:a16="http://schemas.microsoft.com/office/drawing/2014/main" id="{16F3EFC9-8728-AF13-6269-F55088FF72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19" name="Straight Arrow Connector 18">
              <a:extLst>
                <a:ext uri="{FF2B5EF4-FFF2-40B4-BE49-F238E27FC236}">
                  <a16:creationId xmlns:a16="http://schemas.microsoft.com/office/drawing/2014/main" id="{7EBE7F95-1F38-4DEB-B03F-37D9CBC01C5A}"/>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885AD407-4F49-421C-2E15-B850E54E7EC3}"/>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BAC22E7C-7E94-DA69-EA16-D566482226C5}"/>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sp>
        <p:nvSpPr>
          <p:cNvPr id="27" name="Rectangle 26">
            <a:extLst>
              <a:ext uri="{FF2B5EF4-FFF2-40B4-BE49-F238E27FC236}">
                <a16:creationId xmlns:a16="http://schemas.microsoft.com/office/drawing/2014/main" id="{30FE3DDA-64CB-93B9-592E-6ED92B4440B9}"/>
              </a:ext>
              <a:ext uri="{C183D7F6-B498-43B3-948B-1728B52AA6E4}">
                <adec:decorative xmlns:adec="http://schemas.microsoft.com/office/drawing/2017/decorative" val="1"/>
              </a:ext>
            </a:extLst>
          </p:cNvPr>
          <p:cNvSpPr/>
          <p:nvPr/>
        </p:nvSpPr>
        <p:spPr bwMode="auto">
          <a:xfrm>
            <a:off x="832275" y="4554858"/>
            <a:ext cx="10871330" cy="871443"/>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8DCD59F9-1484-3251-C3FD-48327B2702A6}"/>
              </a:ext>
            </a:extLst>
          </p:cNvPr>
          <p:cNvSpPr txBox="1"/>
          <p:nvPr/>
        </p:nvSpPr>
        <p:spPr>
          <a:xfrm>
            <a:off x="1893823" y="4704097"/>
            <a:ext cx="9692039"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Not all providers of informal support are equally positioned to provide professional advice and critical feedback. Socio-economic equity impacts informal support</a:t>
            </a:r>
          </a:p>
        </p:txBody>
      </p:sp>
      <p:sp>
        <p:nvSpPr>
          <p:cNvPr id="28" name="Rectangle 27">
            <a:extLst>
              <a:ext uri="{FF2B5EF4-FFF2-40B4-BE49-F238E27FC236}">
                <a16:creationId xmlns:a16="http://schemas.microsoft.com/office/drawing/2014/main" id="{EC8EC284-2D28-9388-ECB7-65C2AAA4E639}"/>
              </a:ext>
            </a:extLst>
          </p:cNvPr>
          <p:cNvSpPr/>
          <p:nvPr/>
        </p:nvSpPr>
        <p:spPr bwMode="auto">
          <a:xfrm>
            <a:off x="832275" y="5420958"/>
            <a:ext cx="10871330" cy="1169191"/>
          </a:xfrm>
          <a:prstGeom prst="rect">
            <a:avLst/>
          </a:prstGeom>
          <a:solidFill>
            <a:srgbClr val="ECEFF3"/>
          </a:solidFill>
          <a:ln w="9525" cap="flat" cmpd="sng" algn="ctr">
            <a:solidFill>
              <a:schemeClr val="tx2"/>
            </a:solidFill>
            <a:prstDash val="solid"/>
            <a:round/>
            <a:headEnd type="none" w="med" len="med"/>
            <a:tailEnd type="none" w="med" len="med"/>
          </a:ln>
          <a:effectLst/>
        </p:spPr>
        <p:txBody>
          <a:bodyPr vert="horz" wrap="square" lIns="108000" tIns="108000" rIns="108000" bIns="108000" rtlCol="0" anchor="t" compatLnSpc="1"/>
          <a:lstStyle/>
          <a:p>
            <a:r>
              <a:rPr lang="en-GB" sz="1600" i="0">
                <a:solidFill>
                  <a:srgbClr val="28325A"/>
                </a:solidFill>
                <a:latin typeface="Poppins"/>
                <a:cs typeface="Poppins"/>
              </a:rPr>
              <a:t>Graduates who reported the most satisfaction and success with informal support were often those who could access professional expertise inside their informal networks.  Graduates reported mixed outcomes when reaching to family and friends who were not experienced in their chosen sector. Feedback could also be more encouraging than constructively critical relative to professional support.</a:t>
            </a:r>
            <a:endParaRPr lang="en-GB" sz="1600" i="0">
              <a:solidFill>
                <a:srgbClr val="28325A"/>
              </a:solidFill>
              <a:latin typeface="Poppins" panose="00000500000000000000" pitchFamily="2" charset="0"/>
              <a:cs typeface="Poppins" panose="00000500000000000000" pitchFamily="2" charset="0"/>
            </a:endParaRPr>
          </a:p>
          <a:p>
            <a:endParaRPr lang="en-GB" sz="1600" i="0">
              <a:solidFill>
                <a:srgbClr val="28325A"/>
              </a:solidFill>
              <a:latin typeface="Poppins" panose="00000500000000000000" pitchFamily="2" charset="0"/>
              <a:cs typeface="Poppins" panose="00000500000000000000" pitchFamily="2" charset="0"/>
            </a:endParaRPr>
          </a:p>
        </p:txBody>
      </p:sp>
      <p:grpSp>
        <p:nvGrpSpPr>
          <p:cNvPr id="35" name="Group 34">
            <a:extLst>
              <a:ext uri="{FF2B5EF4-FFF2-40B4-BE49-F238E27FC236}">
                <a16:creationId xmlns:a16="http://schemas.microsoft.com/office/drawing/2014/main" id="{3A44D560-89F5-92DA-9496-FBEE001D55AB}"/>
              </a:ext>
              <a:ext uri="{C183D7F6-B498-43B3-948B-1728B52AA6E4}">
                <adec:decorative xmlns:adec="http://schemas.microsoft.com/office/drawing/2017/decorative" val="1"/>
              </a:ext>
            </a:extLst>
          </p:cNvPr>
          <p:cNvGrpSpPr>
            <a:grpSpLocks noChangeAspect="1"/>
          </p:cNvGrpSpPr>
          <p:nvPr/>
        </p:nvGrpSpPr>
        <p:grpSpPr>
          <a:xfrm>
            <a:off x="1058250" y="4670733"/>
            <a:ext cx="609599" cy="618139"/>
            <a:chOff x="2058059" y="3420154"/>
            <a:chExt cx="900970" cy="913591"/>
          </a:xfrm>
        </p:grpSpPr>
        <p:pic>
          <p:nvPicPr>
            <p:cNvPr id="36" name="Picture 35" descr="A circle with a black background&#10;&#10;Description automatically generated">
              <a:extLst>
                <a:ext uri="{FF2B5EF4-FFF2-40B4-BE49-F238E27FC236}">
                  <a16:creationId xmlns:a16="http://schemas.microsoft.com/office/drawing/2014/main" id="{BB8C501B-A6C2-1771-FEE5-0513DA6804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37" name="Group 36">
              <a:extLst>
                <a:ext uri="{FF2B5EF4-FFF2-40B4-BE49-F238E27FC236}">
                  <a16:creationId xmlns:a16="http://schemas.microsoft.com/office/drawing/2014/main" id="{7104B451-D167-8527-8D4E-192C033FAC58}"/>
                </a:ext>
              </a:extLst>
            </p:cNvPr>
            <p:cNvGrpSpPr/>
            <p:nvPr/>
          </p:nvGrpSpPr>
          <p:grpSpPr>
            <a:xfrm>
              <a:off x="2233079" y="3683535"/>
              <a:ext cx="583119" cy="386831"/>
              <a:chOff x="2233079" y="3683535"/>
              <a:chExt cx="583119" cy="386831"/>
            </a:xfrm>
          </p:grpSpPr>
          <p:pic>
            <p:nvPicPr>
              <p:cNvPr id="38" name="Picture 37">
                <a:extLst>
                  <a:ext uri="{FF2B5EF4-FFF2-40B4-BE49-F238E27FC236}">
                    <a16:creationId xmlns:a16="http://schemas.microsoft.com/office/drawing/2014/main" id="{96B05999-0F00-4223-7A47-8572CD7220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39" name="Cross 38">
                <a:extLst>
                  <a:ext uri="{FF2B5EF4-FFF2-40B4-BE49-F238E27FC236}">
                    <a16:creationId xmlns:a16="http://schemas.microsoft.com/office/drawing/2014/main" id="{CBD49478-3152-7320-6AF6-68805A13348D}"/>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49</a:t>
            </a:fld>
            <a:endParaRPr lang="en-GB"/>
          </a:p>
        </p:txBody>
      </p:sp>
    </p:spTree>
    <p:extLst>
      <p:ext uri="{BB962C8B-B14F-4D97-AF65-F5344CB8AC3E}">
        <p14:creationId xmlns:p14="http://schemas.microsoft.com/office/powerpoint/2010/main" val="5805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D3104E-CC47-EED1-70B7-2011EA5CBD95}"/>
              </a:ext>
            </a:extLst>
          </p:cNvPr>
          <p:cNvSpPr>
            <a:spLocks noGrp="1"/>
          </p:cNvSpPr>
          <p:nvPr>
            <p:ph type="title"/>
          </p:nvPr>
        </p:nvSpPr>
        <p:spPr/>
        <p:txBody>
          <a:bodyPr/>
          <a:lstStyle/>
          <a:p>
            <a:r>
              <a:rPr lang="en-GB" sz="2200"/>
              <a:t>Research approach</a:t>
            </a:r>
          </a:p>
        </p:txBody>
      </p:sp>
      <p:sp>
        <p:nvSpPr>
          <p:cNvPr id="21" name="TextBox 20">
            <a:extLst>
              <a:ext uri="{FF2B5EF4-FFF2-40B4-BE49-F238E27FC236}">
                <a16:creationId xmlns:a16="http://schemas.microsoft.com/office/drawing/2014/main" id="{D3EE51BA-43C8-D16A-2669-265C108B8449}"/>
              </a:ext>
            </a:extLst>
          </p:cNvPr>
          <p:cNvSpPr txBox="1"/>
          <p:nvPr/>
        </p:nvSpPr>
        <p:spPr>
          <a:xfrm>
            <a:off x="706342" y="1354270"/>
            <a:ext cx="7120860" cy="369332"/>
          </a:xfrm>
          <a:prstGeom prst="rect">
            <a:avLst/>
          </a:prstGeom>
          <a:noFill/>
        </p:spPr>
        <p:txBody>
          <a:bodyPr wrap="none" rtlCol="0">
            <a:spAutoFit/>
          </a:bodyPr>
          <a:lstStyle/>
          <a:p>
            <a:r>
              <a:rPr lang="en-GB" sz="1800" i="0">
                <a:solidFill>
                  <a:srgbClr val="28325A"/>
                </a:solidFill>
                <a:latin typeface="Poppins" pitchFamily="2" charset="77"/>
                <a:cs typeface="Poppins" pitchFamily="2" charset="77"/>
              </a:rPr>
              <a:t>We used two qualitative research methods to gather insight:</a:t>
            </a:r>
          </a:p>
        </p:txBody>
      </p:sp>
      <p:grpSp>
        <p:nvGrpSpPr>
          <p:cNvPr id="18" name="Group 17">
            <a:extLst>
              <a:ext uri="{FF2B5EF4-FFF2-40B4-BE49-F238E27FC236}">
                <a16:creationId xmlns:a16="http://schemas.microsoft.com/office/drawing/2014/main" id="{B90E2C11-718B-69B5-20E4-75838205631E}"/>
              </a:ext>
              <a:ext uri="{C183D7F6-B498-43B3-948B-1728B52AA6E4}">
                <adec:decorative xmlns:adec="http://schemas.microsoft.com/office/drawing/2017/decorative" val="1"/>
              </a:ext>
            </a:extLst>
          </p:cNvPr>
          <p:cNvGrpSpPr/>
          <p:nvPr/>
        </p:nvGrpSpPr>
        <p:grpSpPr>
          <a:xfrm>
            <a:off x="809660" y="1853698"/>
            <a:ext cx="5113588" cy="3798958"/>
            <a:chOff x="809660" y="1853698"/>
            <a:chExt cx="5113588" cy="3798958"/>
          </a:xfrm>
        </p:grpSpPr>
        <p:grpSp>
          <p:nvGrpSpPr>
            <p:cNvPr id="11" name="Group 10">
              <a:extLst>
                <a:ext uri="{FF2B5EF4-FFF2-40B4-BE49-F238E27FC236}">
                  <a16:creationId xmlns:a16="http://schemas.microsoft.com/office/drawing/2014/main" id="{3A3A6DB7-7BC4-A37D-9D36-51AD21C5B4EE}"/>
                </a:ext>
                <a:ext uri="{C183D7F6-B498-43B3-948B-1728B52AA6E4}">
                  <adec:decorative xmlns:adec="http://schemas.microsoft.com/office/drawing/2017/decorative" val="1"/>
                </a:ext>
              </a:extLst>
            </p:cNvPr>
            <p:cNvGrpSpPr/>
            <p:nvPr/>
          </p:nvGrpSpPr>
          <p:grpSpPr>
            <a:xfrm>
              <a:off x="809660" y="1853698"/>
              <a:ext cx="5113588" cy="3798958"/>
              <a:chOff x="809660" y="1853698"/>
              <a:chExt cx="5113588" cy="3798958"/>
            </a:xfrm>
          </p:grpSpPr>
          <p:sp>
            <p:nvSpPr>
              <p:cNvPr id="3" name="Rectangle 2">
                <a:extLst>
                  <a:ext uri="{FF2B5EF4-FFF2-40B4-BE49-F238E27FC236}">
                    <a16:creationId xmlns:a16="http://schemas.microsoft.com/office/drawing/2014/main" id="{B71FB09C-0939-8A26-A276-19535B1F486D}"/>
                  </a:ext>
                </a:extLst>
              </p:cNvPr>
              <p:cNvSpPr/>
              <p:nvPr/>
            </p:nvSpPr>
            <p:spPr bwMode="auto">
              <a:xfrm>
                <a:off x="809660" y="1853698"/>
                <a:ext cx="5113588" cy="630032"/>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6" name="Rectangle 5">
                <a:extLst>
                  <a:ext uri="{FF2B5EF4-FFF2-40B4-BE49-F238E27FC236}">
                    <a16:creationId xmlns:a16="http://schemas.microsoft.com/office/drawing/2014/main" id="{6FE2393F-33B8-E698-B812-EEEE1A1353BA}"/>
                  </a:ext>
                </a:extLst>
              </p:cNvPr>
              <p:cNvSpPr/>
              <p:nvPr/>
            </p:nvSpPr>
            <p:spPr bwMode="auto">
              <a:xfrm>
                <a:off x="809660" y="1853698"/>
                <a:ext cx="5113588" cy="3798958"/>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pic>
            <p:nvPicPr>
              <p:cNvPr id="14" name="Graphic 13">
                <a:extLst>
                  <a:ext uri="{FF2B5EF4-FFF2-40B4-BE49-F238E27FC236}">
                    <a16:creationId xmlns:a16="http://schemas.microsoft.com/office/drawing/2014/main" id="{FE08BCA1-7BC8-18A6-FF39-2F4421B5C88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4960" y="1853698"/>
                <a:ext cx="1384410" cy="1240710"/>
              </a:xfrm>
              <a:prstGeom prst="rect">
                <a:avLst/>
              </a:prstGeom>
            </p:spPr>
          </p:pic>
        </p:grpSp>
        <p:pic>
          <p:nvPicPr>
            <p:cNvPr id="22" name="Graphic 21">
              <a:extLst>
                <a:ext uri="{FF2B5EF4-FFF2-40B4-BE49-F238E27FC236}">
                  <a16:creationId xmlns:a16="http://schemas.microsoft.com/office/drawing/2014/main" id="{F7164795-1619-34DD-C392-9D91F93D2B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2547" y="2125684"/>
              <a:ext cx="630031" cy="630031"/>
            </a:xfrm>
            <a:prstGeom prst="rect">
              <a:avLst/>
            </a:prstGeom>
          </p:spPr>
        </p:pic>
      </p:grpSp>
      <p:grpSp>
        <p:nvGrpSpPr>
          <p:cNvPr id="16" name="Group 15">
            <a:extLst>
              <a:ext uri="{FF2B5EF4-FFF2-40B4-BE49-F238E27FC236}">
                <a16:creationId xmlns:a16="http://schemas.microsoft.com/office/drawing/2014/main" id="{93AF0422-F5A7-27FC-F92F-35612E06CC29}"/>
              </a:ext>
              <a:ext uri="{C183D7F6-B498-43B3-948B-1728B52AA6E4}">
                <adec:decorative xmlns:adec="http://schemas.microsoft.com/office/drawing/2017/decorative" val="1"/>
              </a:ext>
            </a:extLst>
          </p:cNvPr>
          <p:cNvGrpSpPr/>
          <p:nvPr/>
        </p:nvGrpSpPr>
        <p:grpSpPr>
          <a:xfrm>
            <a:off x="6489964" y="1861630"/>
            <a:ext cx="5113588" cy="3801382"/>
            <a:chOff x="6489964" y="1861630"/>
            <a:chExt cx="5113588" cy="3801382"/>
          </a:xfrm>
        </p:grpSpPr>
        <p:sp>
          <p:nvSpPr>
            <p:cNvPr id="15" name="Rectangle 14">
              <a:extLst>
                <a:ext uri="{FF2B5EF4-FFF2-40B4-BE49-F238E27FC236}">
                  <a16:creationId xmlns:a16="http://schemas.microsoft.com/office/drawing/2014/main" id="{4073AAEF-B004-26B2-2F79-5ECFF77161A9}"/>
                </a:ext>
              </a:extLst>
            </p:cNvPr>
            <p:cNvSpPr/>
            <p:nvPr/>
          </p:nvSpPr>
          <p:spPr bwMode="auto">
            <a:xfrm>
              <a:off x="6489964" y="1861630"/>
              <a:ext cx="5113588" cy="630032"/>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grpSp>
          <p:nvGrpSpPr>
            <p:cNvPr id="7" name="Group 6">
              <a:extLst>
                <a:ext uri="{FF2B5EF4-FFF2-40B4-BE49-F238E27FC236}">
                  <a16:creationId xmlns:a16="http://schemas.microsoft.com/office/drawing/2014/main" id="{E45A3312-8699-3EC9-38EE-6EDE9E7D0470}"/>
                </a:ext>
                <a:ext uri="{C183D7F6-B498-43B3-948B-1728B52AA6E4}">
                  <adec:decorative xmlns:adec="http://schemas.microsoft.com/office/drawing/2017/decorative" val="1"/>
                </a:ext>
              </a:extLst>
            </p:cNvPr>
            <p:cNvGrpSpPr/>
            <p:nvPr/>
          </p:nvGrpSpPr>
          <p:grpSpPr>
            <a:xfrm>
              <a:off x="6626495" y="1874445"/>
              <a:ext cx="1384410" cy="1240710"/>
              <a:chOff x="6626495" y="1874445"/>
              <a:chExt cx="1384410" cy="1240710"/>
            </a:xfrm>
          </p:grpSpPr>
          <p:pic>
            <p:nvPicPr>
              <p:cNvPr id="24" name="Graphic 23">
                <a:extLst>
                  <a:ext uri="{FF2B5EF4-FFF2-40B4-BE49-F238E27FC236}">
                    <a16:creationId xmlns:a16="http://schemas.microsoft.com/office/drawing/2014/main" id="{730F2FAA-55E6-E23F-CD27-758DFDE7F4D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6495" y="1874445"/>
                <a:ext cx="1384410" cy="1240710"/>
              </a:xfrm>
              <a:prstGeom prst="rect">
                <a:avLst/>
              </a:prstGeom>
            </p:spPr>
          </p:pic>
          <p:pic>
            <p:nvPicPr>
              <p:cNvPr id="19" name="Picture 18">
                <a:extLst>
                  <a:ext uri="{FF2B5EF4-FFF2-40B4-BE49-F238E27FC236}">
                    <a16:creationId xmlns:a16="http://schemas.microsoft.com/office/drawing/2014/main" id="{C2DD6B35-11CC-4A21-5232-86277F6560B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8154" y="2175858"/>
                <a:ext cx="722733" cy="722733"/>
              </a:xfrm>
              <a:prstGeom prst="rect">
                <a:avLst/>
              </a:prstGeom>
            </p:spPr>
          </p:pic>
        </p:grpSp>
        <p:sp>
          <p:nvSpPr>
            <p:cNvPr id="13" name="Rectangle 12">
              <a:extLst>
                <a:ext uri="{FF2B5EF4-FFF2-40B4-BE49-F238E27FC236}">
                  <a16:creationId xmlns:a16="http://schemas.microsoft.com/office/drawing/2014/main" id="{BF391688-9D02-E571-4D8B-95EDE63E4261}"/>
                </a:ext>
              </a:extLst>
            </p:cNvPr>
            <p:cNvSpPr/>
            <p:nvPr/>
          </p:nvSpPr>
          <p:spPr bwMode="auto">
            <a:xfrm>
              <a:off x="6489964" y="1864054"/>
              <a:ext cx="5113588" cy="3798958"/>
            </a:xfrm>
            <a:prstGeom prst="rect">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grpSp>
      <p:sp>
        <p:nvSpPr>
          <p:cNvPr id="2" name="TextBox 1">
            <a:extLst>
              <a:ext uri="{FF2B5EF4-FFF2-40B4-BE49-F238E27FC236}">
                <a16:creationId xmlns:a16="http://schemas.microsoft.com/office/drawing/2014/main" id="{98157E10-884F-3AE2-8434-2F5F91C64C72}"/>
              </a:ext>
            </a:extLst>
          </p:cNvPr>
          <p:cNvSpPr txBox="1"/>
          <p:nvPr/>
        </p:nvSpPr>
        <p:spPr>
          <a:xfrm>
            <a:off x="2556246" y="2004444"/>
            <a:ext cx="3258894" cy="369332"/>
          </a:xfrm>
          <a:prstGeom prst="rect">
            <a:avLst/>
          </a:prstGeom>
          <a:noFill/>
        </p:spPr>
        <p:txBody>
          <a:bodyPr wrap="square" rtlCol="0">
            <a:spAutoFit/>
          </a:bodyPr>
          <a:lstStyle/>
          <a:p>
            <a:r>
              <a:rPr lang="en-GB" sz="1800" b="1" i="0">
                <a:solidFill>
                  <a:srgbClr val="28325A"/>
                </a:solidFill>
                <a:latin typeface="Poppins SemiBold" pitchFamily="2" charset="77"/>
                <a:cs typeface="Poppins SemiBold" pitchFamily="2" charset="77"/>
              </a:rPr>
              <a:t>Depth interviews</a:t>
            </a:r>
          </a:p>
        </p:txBody>
      </p:sp>
      <p:sp>
        <p:nvSpPr>
          <p:cNvPr id="9" name="TextBox 8">
            <a:extLst>
              <a:ext uri="{FF2B5EF4-FFF2-40B4-BE49-F238E27FC236}">
                <a16:creationId xmlns:a16="http://schemas.microsoft.com/office/drawing/2014/main" id="{22C24C5A-BE67-FF64-823A-D1575EC446F6}"/>
              </a:ext>
            </a:extLst>
          </p:cNvPr>
          <p:cNvSpPr txBox="1"/>
          <p:nvPr/>
        </p:nvSpPr>
        <p:spPr>
          <a:xfrm>
            <a:off x="2470165" y="2712494"/>
            <a:ext cx="3258894" cy="954107"/>
          </a:xfrm>
          <a:prstGeom prst="rect">
            <a:avLst/>
          </a:prstGeom>
          <a:noFill/>
        </p:spPr>
        <p:txBody>
          <a:bodyPr wrap="square" rtlCol="0">
            <a:spAutoFit/>
          </a:bodyPr>
          <a:lstStyle/>
          <a:p>
            <a:r>
              <a:rPr lang="en-GB" sz="1400" i="0">
                <a:solidFill>
                  <a:srgbClr val="28325A"/>
                </a:solidFill>
                <a:latin typeface="Poppins" pitchFamily="2" charset="77"/>
                <a:cs typeface="Poppins" pitchFamily="2" charset="77"/>
              </a:rPr>
              <a:t>Exploring disabled graduates’ job-seeking experiences and professionals’ approaches to addressing the employment gap</a:t>
            </a:r>
          </a:p>
        </p:txBody>
      </p:sp>
      <p:sp>
        <p:nvSpPr>
          <p:cNvPr id="12" name="TextBox 11">
            <a:extLst>
              <a:ext uri="{FF2B5EF4-FFF2-40B4-BE49-F238E27FC236}">
                <a16:creationId xmlns:a16="http://schemas.microsoft.com/office/drawing/2014/main" id="{76144F4C-3D18-15A1-95AF-ACA44377B50B}"/>
              </a:ext>
            </a:extLst>
          </p:cNvPr>
          <p:cNvSpPr txBox="1"/>
          <p:nvPr/>
        </p:nvSpPr>
        <p:spPr>
          <a:xfrm>
            <a:off x="1004960" y="3748261"/>
            <a:ext cx="4830228" cy="1754326"/>
          </a:xfrm>
          <a:prstGeom prst="rect">
            <a:avLst/>
          </a:prstGeom>
          <a:noFill/>
        </p:spPr>
        <p:txBody>
          <a:bodyPr wrap="square">
            <a:spAutoFit/>
          </a:bodyPr>
          <a:lstStyle/>
          <a:p>
            <a:pPr>
              <a:spcBef>
                <a:spcPts val="600"/>
              </a:spcBef>
            </a:pPr>
            <a:r>
              <a:rPr lang="en-GB" sz="1600" b="1" i="0">
                <a:solidFill>
                  <a:srgbClr val="28325A"/>
                </a:solidFill>
                <a:latin typeface="Poppins SemiBold" pitchFamily="2" charset="77"/>
                <a:cs typeface="Poppins SemiBold" pitchFamily="2" charset="77"/>
              </a:rPr>
              <a:t>18 disabled graduates</a:t>
            </a:r>
          </a:p>
          <a:p>
            <a:pPr marL="285750" indent="-285750">
              <a:spcBef>
                <a:spcPts val="600"/>
              </a:spcBef>
              <a:buFont typeface="Arial" panose="020B0604020202020204" pitchFamily="34" charset="0"/>
              <a:buChar char="•"/>
            </a:pPr>
            <a:r>
              <a:rPr lang="en-GB" sz="1400" i="0">
                <a:solidFill>
                  <a:srgbClr val="28325A"/>
                </a:solidFill>
                <a:latin typeface="Poppins" pitchFamily="2" charset="77"/>
                <a:cs typeface="Poppins" pitchFamily="2" charset="77"/>
              </a:rPr>
              <a:t>Graduated with their first degree in the past five years</a:t>
            </a:r>
          </a:p>
          <a:p>
            <a:pPr>
              <a:spcBef>
                <a:spcPts val="1200"/>
              </a:spcBef>
            </a:pPr>
            <a:r>
              <a:rPr lang="en-GB" sz="1600" b="1" i="0">
                <a:solidFill>
                  <a:srgbClr val="28325A"/>
                </a:solidFill>
                <a:latin typeface="Poppins SemiBold" pitchFamily="2" charset="77"/>
                <a:cs typeface="Poppins SemiBold" pitchFamily="2" charset="77"/>
              </a:rPr>
              <a:t>5 professionals in support organisations</a:t>
            </a:r>
          </a:p>
          <a:p>
            <a:pPr marL="285750" indent="-285750">
              <a:spcBef>
                <a:spcPts val="600"/>
              </a:spcBef>
              <a:buFont typeface="Arial" panose="020B0604020202020204" pitchFamily="34" charset="0"/>
              <a:buChar char="•"/>
            </a:pPr>
            <a:r>
              <a:rPr lang="en-GB" sz="1400" i="0">
                <a:solidFill>
                  <a:srgbClr val="28325A"/>
                </a:solidFill>
                <a:latin typeface="Poppins" pitchFamily="2" charset="77"/>
                <a:cs typeface="Poppins" pitchFamily="2" charset="77"/>
              </a:rPr>
              <a:t>Currently providing career support tailored for disabled graduates</a:t>
            </a:r>
          </a:p>
        </p:txBody>
      </p:sp>
      <p:sp>
        <p:nvSpPr>
          <p:cNvPr id="10" name="TextBox 9">
            <a:extLst>
              <a:ext uri="{FF2B5EF4-FFF2-40B4-BE49-F238E27FC236}">
                <a16:creationId xmlns:a16="http://schemas.microsoft.com/office/drawing/2014/main" id="{D551B771-9765-B6B8-64BD-03D569775ECA}"/>
              </a:ext>
            </a:extLst>
          </p:cNvPr>
          <p:cNvSpPr txBox="1"/>
          <p:nvPr/>
        </p:nvSpPr>
        <p:spPr>
          <a:xfrm>
            <a:off x="8170547" y="2004444"/>
            <a:ext cx="3381108" cy="369332"/>
          </a:xfrm>
          <a:prstGeom prst="rect">
            <a:avLst/>
          </a:prstGeom>
          <a:noFill/>
        </p:spPr>
        <p:txBody>
          <a:bodyPr wrap="square" rtlCol="0">
            <a:spAutoFit/>
          </a:bodyPr>
          <a:lstStyle/>
          <a:p>
            <a:r>
              <a:rPr lang="en-GB" sz="1800" b="1" i="0">
                <a:solidFill>
                  <a:srgbClr val="28325A"/>
                </a:solidFill>
                <a:latin typeface="Poppins SemiBold" pitchFamily="2" charset="77"/>
                <a:cs typeface="Poppins SemiBold" pitchFamily="2" charset="77"/>
              </a:rPr>
              <a:t>Focus group</a:t>
            </a:r>
            <a:endParaRPr lang="en-GB" sz="1400">
              <a:solidFill>
                <a:srgbClr val="28325A"/>
              </a:solidFill>
              <a:latin typeface="Poppins" pitchFamily="2" charset="77"/>
              <a:cs typeface="Poppins" pitchFamily="2" charset="77"/>
            </a:endParaRPr>
          </a:p>
        </p:txBody>
      </p:sp>
      <p:sp>
        <p:nvSpPr>
          <p:cNvPr id="20" name="TextBox 19">
            <a:extLst>
              <a:ext uri="{FF2B5EF4-FFF2-40B4-BE49-F238E27FC236}">
                <a16:creationId xmlns:a16="http://schemas.microsoft.com/office/drawing/2014/main" id="{F811C802-C979-719F-F554-4824EA918AC2}"/>
              </a:ext>
            </a:extLst>
          </p:cNvPr>
          <p:cNvSpPr txBox="1"/>
          <p:nvPr/>
        </p:nvSpPr>
        <p:spPr>
          <a:xfrm>
            <a:off x="8037234" y="2710310"/>
            <a:ext cx="3381108" cy="738664"/>
          </a:xfrm>
          <a:prstGeom prst="rect">
            <a:avLst/>
          </a:prstGeom>
          <a:noFill/>
        </p:spPr>
        <p:txBody>
          <a:bodyPr wrap="square" rtlCol="0">
            <a:spAutoFit/>
          </a:bodyPr>
          <a:lstStyle/>
          <a:p>
            <a:r>
              <a:rPr lang="en-GB" sz="1400" i="0">
                <a:solidFill>
                  <a:srgbClr val="28325A"/>
                </a:solidFill>
                <a:latin typeface="Poppins" pitchFamily="2" charset="77"/>
                <a:cs typeface="Poppins" pitchFamily="2" charset="77"/>
              </a:rPr>
              <a:t>Exploring the experiences of disabled graduates with disability-focussed career support services</a:t>
            </a:r>
          </a:p>
        </p:txBody>
      </p:sp>
      <p:sp>
        <p:nvSpPr>
          <p:cNvPr id="17" name="TextBox 16">
            <a:extLst>
              <a:ext uri="{FF2B5EF4-FFF2-40B4-BE49-F238E27FC236}">
                <a16:creationId xmlns:a16="http://schemas.microsoft.com/office/drawing/2014/main" id="{D5475AF3-E871-AD7A-CD65-0AF357CF2517}"/>
              </a:ext>
            </a:extLst>
          </p:cNvPr>
          <p:cNvSpPr txBox="1"/>
          <p:nvPr/>
        </p:nvSpPr>
        <p:spPr>
          <a:xfrm>
            <a:off x="6626495" y="3717483"/>
            <a:ext cx="4977058" cy="1492716"/>
          </a:xfrm>
          <a:prstGeom prst="rect">
            <a:avLst/>
          </a:prstGeom>
          <a:noFill/>
        </p:spPr>
        <p:txBody>
          <a:bodyPr wrap="square">
            <a:spAutoFit/>
          </a:bodyPr>
          <a:lstStyle/>
          <a:p>
            <a:pPr>
              <a:spcBef>
                <a:spcPts val="600"/>
              </a:spcBef>
            </a:pPr>
            <a:r>
              <a:rPr lang="en-GB" sz="1600" b="1" i="0">
                <a:solidFill>
                  <a:srgbClr val="28325A"/>
                </a:solidFill>
                <a:latin typeface="Poppins SemiBold" pitchFamily="2" charset="77"/>
                <a:cs typeface="Poppins SemiBold" pitchFamily="2" charset="77"/>
              </a:rPr>
              <a:t>6 disabled graduates</a:t>
            </a:r>
          </a:p>
          <a:p>
            <a:pPr marL="285750" indent="-285750">
              <a:spcBef>
                <a:spcPts val="600"/>
              </a:spcBef>
              <a:buFont typeface="Arial" panose="020B0604020202020204" pitchFamily="34" charset="0"/>
              <a:buChar char="•"/>
            </a:pPr>
            <a:r>
              <a:rPr lang="en-GB" sz="1400" i="0">
                <a:solidFill>
                  <a:srgbClr val="28325A"/>
                </a:solidFill>
                <a:latin typeface="Poppins" pitchFamily="2" charset="77"/>
                <a:cs typeface="Poppins" pitchFamily="2" charset="77"/>
              </a:rPr>
              <a:t>Graduated with their first degree in the past ten years</a:t>
            </a:r>
          </a:p>
          <a:p>
            <a:pPr marL="285750" indent="-285750">
              <a:buFont typeface="Arial" panose="020B0604020202020204" pitchFamily="34" charset="0"/>
              <a:buChar char="•"/>
            </a:pPr>
            <a:endParaRPr lang="en-GB" sz="1400" i="0">
              <a:solidFill>
                <a:srgbClr val="28325A"/>
              </a:solidFill>
              <a:latin typeface="Poppins" pitchFamily="2" charset="77"/>
              <a:cs typeface="Poppins" pitchFamily="2" charset="77"/>
            </a:endParaRPr>
          </a:p>
          <a:p>
            <a:pPr marL="285750" indent="-285750">
              <a:buFont typeface="Arial" panose="020B0604020202020204" pitchFamily="34" charset="0"/>
              <a:buChar char="•"/>
            </a:pPr>
            <a:r>
              <a:rPr lang="en-GB" sz="1400" i="0">
                <a:solidFill>
                  <a:srgbClr val="28325A"/>
                </a:solidFill>
                <a:latin typeface="Poppins" pitchFamily="2" charset="77"/>
                <a:cs typeface="Poppins" pitchFamily="2" charset="77"/>
              </a:rPr>
              <a:t>Worked closely with disability-focussed career support organisations during the past five years</a:t>
            </a:r>
          </a:p>
        </p:txBody>
      </p:sp>
      <p:sp>
        <p:nvSpPr>
          <p:cNvPr id="8" name="TextBox 7">
            <a:extLst>
              <a:ext uri="{FF2B5EF4-FFF2-40B4-BE49-F238E27FC236}">
                <a16:creationId xmlns:a16="http://schemas.microsoft.com/office/drawing/2014/main" id="{7C53B94E-0ADD-C344-F7D4-ED0F50B3A3AF}"/>
              </a:ext>
            </a:extLst>
          </p:cNvPr>
          <p:cNvSpPr txBox="1"/>
          <p:nvPr/>
        </p:nvSpPr>
        <p:spPr>
          <a:xfrm>
            <a:off x="773657" y="5773557"/>
            <a:ext cx="10644685" cy="307777"/>
          </a:xfrm>
          <a:prstGeom prst="rect">
            <a:avLst/>
          </a:prstGeom>
          <a:noFill/>
        </p:spPr>
        <p:txBody>
          <a:bodyPr wrap="square">
            <a:spAutoFit/>
          </a:bodyPr>
          <a:lstStyle/>
          <a:p>
            <a:r>
              <a:rPr lang="en-GB" sz="1400" i="0">
                <a:solidFill>
                  <a:srgbClr val="29325A"/>
                </a:solidFill>
                <a:latin typeface="Poppins" pitchFamily="2" charset="77"/>
                <a:cs typeface="Poppins" pitchFamily="2" charset="77"/>
              </a:rPr>
              <a:t>Characteristics of all participating graduates, including age, gender, and access needs, appear in Appendix 1.</a:t>
            </a:r>
          </a:p>
        </p:txBody>
      </p:sp>
      <p:sp>
        <p:nvSpPr>
          <p:cNvPr id="5" name="Slide Number Placeholder 4">
            <a:extLst>
              <a:ext uri="{FF2B5EF4-FFF2-40B4-BE49-F238E27FC236}">
                <a16:creationId xmlns:a16="http://schemas.microsoft.com/office/drawing/2014/main" id="{23A13047-20FE-5B4B-2622-BF8A14CA9313}"/>
              </a:ext>
            </a:extLst>
          </p:cNvPr>
          <p:cNvSpPr>
            <a:spLocks noGrp="1"/>
          </p:cNvSpPr>
          <p:nvPr>
            <p:ph type="sldNum" sz="quarter" idx="10"/>
          </p:nvPr>
        </p:nvSpPr>
        <p:spPr/>
        <p:txBody>
          <a:bodyPr/>
          <a:lstStyle/>
          <a:p>
            <a:pPr>
              <a:defRPr/>
            </a:pPr>
            <a:fld id="{D64D317C-1D9C-8244-B8ED-6D62FC9D5D05}" type="slidenum">
              <a:rPr lang="en-GB" smtClean="0"/>
              <a:pPr>
                <a:defRPr/>
              </a:pPr>
              <a:t>5</a:t>
            </a:fld>
            <a:endParaRPr lang="en-GB"/>
          </a:p>
        </p:txBody>
      </p:sp>
    </p:spTree>
    <p:extLst>
      <p:ext uri="{BB962C8B-B14F-4D97-AF65-F5344CB8AC3E}">
        <p14:creationId xmlns:p14="http://schemas.microsoft.com/office/powerpoint/2010/main" val="41608981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C146-2FB4-AA20-C50B-E1C20E2A81F8}"/>
              </a:ext>
            </a:extLst>
          </p:cNvPr>
          <p:cNvSpPr>
            <a:spLocks noGrp="1"/>
          </p:cNvSpPr>
          <p:nvPr>
            <p:ph type="title"/>
          </p:nvPr>
        </p:nvSpPr>
        <p:spPr>
          <a:xfrm>
            <a:off x="2353597" y="2961323"/>
            <a:ext cx="7831413" cy="1408680"/>
          </a:xfrm>
        </p:spPr>
        <p:txBody>
          <a:bodyPr/>
          <a:lstStyle/>
          <a:p>
            <a:r>
              <a:rPr lang="en-GB"/>
              <a:t>6. Future Opportunities </a:t>
            </a:r>
          </a:p>
        </p:txBody>
      </p:sp>
    </p:spTree>
    <p:extLst>
      <p:ext uri="{BB962C8B-B14F-4D97-AF65-F5344CB8AC3E}">
        <p14:creationId xmlns:p14="http://schemas.microsoft.com/office/powerpoint/2010/main" val="2576444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5A7728-58A8-6983-09A7-100E33C0E886}"/>
              </a:ext>
            </a:extLst>
          </p:cNvPr>
          <p:cNvSpPr>
            <a:spLocks noGrp="1"/>
          </p:cNvSpPr>
          <p:nvPr>
            <p:ph type="title"/>
          </p:nvPr>
        </p:nvSpPr>
        <p:spPr>
          <a:xfrm>
            <a:off x="239026" y="312235"/>
            <a:ext cx="10544203" cy="830286"/>
          </a:xfrm>
        </p:spPr>
        <p:txBody>
          <a:bodyPr/>
          <a:lstStyle/>
          <a:p>
            <a:r>
              <a:rPr lang="en-GB" sz="2200"/>
              <a:t>What actions can individuals, support networks or employers take to progress career start opportunities for disabled graduates?</a:t>
            </a:r>
          </a:p>
        </p:txBody>
      </p:sp>
      <p:sp>
        <p:nvSpPr>
          <p:cNvPr id="5" name="Slide Number Placeholder 4">
            <a:extLst>
              <a:ext uri="{FF2B5EF4-FFF2-40B4-BE49-F238E27FC236}">
                <a16:creationId xmlns:a16="http://schemas.microsoft.com/office/drawing/2014/main" id="{935504F1-2A17-3FFB-1D49-FF588121AB21}"/>
              </a:ext>
            </a:extLst>
          </p:cNvPr>
          <p:cNvSpPr>
            <a:spLocks noGrp="1"/>
          </p:cNvSpPr>
          <p:nvPr>
            <p:ph type="sldNum" sz="quarter" idx="10"/>
          </p:nvPr>
        </p:nvSpPr>
        <p:spPr/>
        <p:txBody>
          <a:bodyPr/>
          <a:lstStyle/>
          <a:p>
            <a:pPr>
              <a:defRPr/>
            </a:pPr>
            <a:fld id="{D64D317C-1D9C-8244-B8ED-6D62FC9D5D05}" type="slidenum">
              <a:rPr lang="en-GB" smtClean="0"/>
              <a:pPr>
                <a:defRPr/>
              </a:pPr>
              <a:t>51</a:t>
            </a:fld>
            <a:endParaRPr lang="en-GB"/>
          </a:p>
        </p:txBody>
      </p:sp>
      <p:grpSp>
        <p:nvGrpSpPr>
          <p:cNvPr id="21" name="Group 20">
            <a:extLst>
              <a:ext uri="{FF2B5EF4-FFF2-40B4-BE49-F238E27FC236}">
                <a16:creationId xmlns:a16="http://schemas.microsoft.com/office/drawing/2014/main" id="{DA06C3A1-D0B7-47E9-F287-312FB101DB3E}"/>
              </a:ext>
              <a:ext uri="{C183D7F6-B498-43B3-948B-1728B52AA6E4}">
                <adec:decorative xmlns:adec="http://schemas.microsoft.com/office/drawing/2017/decorative" val="1"/>
              </a:ext>
            </a:extLst>
          </p:cNvPr>
          <p:cNvGrpSpPr/>
          <p:nvPr/>
        </p:nvGrpSpPr>
        <p:grpSpPr>
          <a:xfrm>
            <a:off x="962511" y="2005616"/>
            <a:ext cx="3384408" cy="3358877"/>
            <a:chOff x="3303280" y="1550748"/>
            <a:chExt cx="4908647" cy="4890208"/>
          </a:xfrm>
        </p:grpSpPr>
        <p:pic>
          <p:nvPicPr>
            <p:cNvPr id="15" name="Picture 14" descr="A person in a wheelchair talking to a person in a wheelchair&#10;&#10;Description automatically generated">
              <a:extLst>
                <a:ext uri="{FF2B5EF4-FFF2-40B4-BE49-F238E27FC236}">
                  <a16:creationId xmlns:a16="http://schemas.microsoft.com/office/drawing/2014/main" id="{A68DCE8E-F45B-D821-FA18-588A66D22DA7}"/>
                </a:ext>
              </a:extLst>
            </p:cNvPr>
            <p:cNvPicPr>
              <a:picLocks noChangeAspect="1"/>
            </p:cNvPicPr>
            <p:nvPr/>
          </p:nvPicPr>
          <p:blipFill rotWithShape="1">
            <a:blip r:embed="rId3" cstate="screen">
              <a:alphaModFix amt="59000"/>
              <a:extLst>
                <a:ext uri="{28A0092B-C50C-407E-A947-70E740481C1C}">
                  <a14:useLocalDpi xmlns:a14="http://schemas.microsoft.com/office/drawing/2010/main"/>
                </a:ext>
              </a:extLst>
            </a:blip>
            <a:srcRect/>
            <a:stretch/>
          </p:blipFill>
          <p:spPr>
            <a:xfrm>
              <a:off x="5243288" y="3576912"/>
              <a:ext cx="2953741" cy="2864044"/>
            </a:xfrm>
            <a:prstGeom prst="ellipse">
              <a:avLst/>
            </a:prstGeom>
            <a:ln w="38100">
              <a:solidFill>
                <a:srgbClr val="28325A"/>
              </a:solidFill>
            </a:ln>
          </p:spPr>
        </p:pic>
        <p:pic>
          <p:nvPicPr>
            <p:cNvPr id="16" name="Content Placeholder 9" descr="A person talking to another person&#10;&#10;Description automatically generated">
              <a:extLst>
                <a:ext uri="{FF2B5EF4-FFF2-40B4-BE49-F238E27FC236}">
                  <a16:creationId xmlns:a16="http://schemas.microsoft.com/office/drawing/2014/main" id="{5681D536-1F22-F38E-C384-4C974DDEA95C}"/>
                </a:ext>
              </a:extLst>
            </p:cNvPr>
            <p:cNvPicPr>
              <a:picLocks noChangeAspect="1"/>
            </p:cNvPicPr>
            <p:nvPr/>
          </p:nvPicPr>
          <p:blipFill rotWithShape="1">
            <a:blip r:embed="rId4" cstate="screen">
              <a:alphaModFix amt="73000"/>
              <a:extLst>
                <a:ext uri="{28A0092B-C50C-407E-A947-70E740481C1C}">
                  <a14:useLocalDpi xmlns:a14="http://schemas.microsoft.com/office/drawing/2010/main"/>
                </a:ext>
              </a:extLst>
            </a:blip>
            <a:srcRect/>
            <a:stretch/>
          </p:blipFill>
          <p:spPr>
            <a:xfrm>
              <a:off x="5232818" y="1550748"/>
              <a:ext cx="2974683" cy="2808826"/>
            </a:xfrm>
            <a:prstGeom prst="ellipse">
              <a:avLst/>
            </a:prstGeom>
            <a:ln w="38100">
              <a:solidFill>
                <a:srgbClr val="28325A"/>
              </a:solidFill>
            </a:ln>
          </p:spPr>
        </p:pic>
        <p:pic>
          <p:nvPicPr>
            <p:cNvPr id="13" name="Picture 12" descr="A person sitting in a chair using a computer&#10;&#10;Description automatically generated">
              <a:extLst>
                <a:ext uri="{FF2B5EF4-FFF2-40B4-BE49-F238E27FC236}">
                  <a16:creationId xmlns:a16="http://schemas.microsoft.com/office/drawing/2014/main" id="{5E203FE8-4119-51B7-617A-02056A53702D}"/>
                </a:ext>
              </a:extLst>
            </p:cNvPr>
            <p:cNvPicPr>
              <a:picLocks noChangeAspect="1"/>
            </p:cNvPicPr>
            <p:nvPr/>
          </p:nvPicPr>
          <p:blipFill rotWithShape="1">
            <a:blip r:embed="rId5" cstate="screen">
              <a:alphaModFix amt="73000"/>
              <a:extLst>
                <a:ext uri="{28A0092B-C50C-407E-A947-70E740481C1C}">
                  <a14:useLocalDpi xmlns:a14="http://schemas.microsoft.com/office/drawing/2010/main"/>
                </a:ext>
              </a:extLst>
            </a:blip>
            <a:srcRect/>
            <a:stretch/>
          </p:blipFill>
          <p:spPr>
            <a:xfrm flipH="1">
              <a:off x="3303280" y="2190888"/>
              <a:ext cx="3012264" cy="3011262"/>
            </a:xfrm>
            <a:prstGeom prst="ellipse">
              <a:avLst/>
            </a:prstGeom>
            <a:noFill/>
            <a:ln w="38100">
              <a:solidFill>
                <a:srgbClr val="28325A"/>
              </a:solidFill>
            </a:ln>
          </p:spPr>
        </p:pic>
        <p:pic>
          <p:nvPicPr>
            <p:cNvPr id="17" name="Picture 16" descr="A person sitting in a chair using a computer&#10;&#10;Description automatically generated">
              <a:extLst>
                <a:ext uri="{FF2B5EF4-FFF2-40B4-BE49-F238E27FC236}">
                  <a16:creationId xmlns:a16="http://schemas.microsoft.com/office/drawing/2014/main" id="{D39C85C5-222F-42AE-FB4C-00EE9A067D00}"/>
                </a:ext>
              </a:extLst>
            </p:cNvPr>
            <p:cNvPicPr>
              <a:picLocks noChangeAspect="1"/>
            </p:cNvPicPr>
            <p:nvPr/>
          </p:nvPicPr>
          <p:blipFill rotWithShape="1">
            <a:blip r:embed="rId6" cstate="screen">
              <a:alphaModFix amt="0"/>
              <a:extLst>
                <a:ext uri="{28A0092B-C50C-407E-A947-70E740481C1C}">
                  <a14:useLocalDpi xmlns:a14="http://schemas.microsoft.com/office/drawing/2010/main"/>
                </a:ext>
              </a:extLst>
            </a:blip>
            <a:srcRect/>
            <a:stretch/>
          </p:blipFill>
          <p:spPr>
            <a:xfrm flipH="1">
              <a:off x="3310741" y="2200108"/>
              <a:ext cx="3012264" cy="3011262"/>
            </a:xfrm>
            <a:prstGeom prst="ellipse">
              <a:avLst/>
            </a:prstGeom>
            <a:noFill/>
            <a:ln w="38100">
              <a:solidFill>
                <a:srgbClr val="28325A"/>
              </a:solidFill>
            </a:ln>
          </p:spPr>
        </p:pic>
        <p:pic>
          <p:nvPicPr>
            <p:cNvPr id="19" name="Content Placeholder 9" descr="A person talking to another person&#10;&#10;Description automatically generated">
              <a:extLst>
                <a:ext uri="{FF2B5EF4-FFF2-40B4-BE49-F238E27FC236}">
                  <a16:creationId xmlns:a16="http://schemas.microsoft.com/office/drawing/2014/main" id="{47830222-0D00-FA52-76DB-5C2F74DE2477}"/>
                </a:ext>
              </a:extLst>
            </p:cNvPr>
            <p:cNvPicPr>
              <a:picLocks noChangeAspect="1"/>
            </p:cNvPicPr>
            <p:nvPr/>
          </p:nvPicPr>
          <p:blipFill rotWithShape="1">
            <a:blip r:embed="rId4" cstate="screen">
              <a:alphaModFix amt="0"/>
              <a:extLst>
                <a:ext uri="{28A0092B-C50C-407E-A947-70E740481C1C}">
                  <a14:useLocalDpi xmlns:a14="http://schemas.microsoft.com/office/drawing/2010/main"/>
                </a:ext>
              </a:extLst>
            </a:blip>
            <a:srcRect/>
            <a:stretch/>
          </p:blipFill>
          <p:spPr>
            <a:xfrm>
              <a:off x="5237244" y="1550748"/>
              <a:ext cx="2974683" cy="2808826"/>
            </a:xfrm>
            <a:prstGeom prst="ellipse">
              <a:avLst/>
            </a:prstGeom>
            <a:ln w="38100">
              <a:solidFill>
                <a:srgbClr val="28325A"/>
              </a:solidFill>
            </a:ln>
          </p:spPr>
        </p:pic>
        <p:pic>
          <p:nvPicPr>
            <p:cNvPr id="20" name="Picture 19" descr="A person in a wheelchair talking to a person in a wheelchair&#10;&#10;Description automatically generated">
              <a:extLst>
                <a:ext uri="{FF2B5EF4-FFF2-40B4-BE49-F238E27FC236}">
                  <a16:creationId xmlns:a16="http://schemas.microsoft.com/office/drawing/2014/main" id="{3F81E284-1480-A4DE-F77A-60332A006EC9}"/>
                </a:ext>
              </a:extLst>
            </p:cNvPr>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5230697" y="3571440"/>
              <a:ext cx="2953741" cy="2864044"/>
            </a:xfrm>
            <a:prstGeom prst="ellipse">
              <a:avLst/>
            </a:prstGeom>
            <a:ln w="38100">
              <a:solidFill>
                <a:srgbClr val="28325A"/>
              </a:solidFill>
            </a:ln>
          </p:spPr>
        </p:pic>
      </p:grpSp>
      <p:sp>
        <p:nvSpPr>
          <p:cNvPr id="2" name="TextBox 1">
            <a:extLst>
              <a:ext uri="{FF2B5EF4-FFF2-40B4-BE49-F238E27FC236}">
                <a16:creationId xmlns:a16="http://schemas.microsoft.com/office/drawing/2014/main" id="{88EFA136-9F39-7452-F985-EC613D294BAC}"/>
              </a:ext>
            </a:extLst>
          </p:cNvPr>
          <p:cNvSpPr txBox="1"/>
          <p:nvPr/>
        </p:nvSpPr>
        <p:spPr>
          <a:xfrm>
            <a:off x="5167139" y="1365147"/>
            <a:ext cx="6781421" cy="1523494"/>
          </a:xfrm>
          <a:prstGeom prst="rect">
            <a:avLst/>
          </a:prstGeom>
          <a:noFill/>
        </p:spPr>
        <p:txBody>
          <a:bodyPr wrap="square">
            <a:spAutoFit/>
          </a:bodyPr>
          <a:lstStyle/>
          <a:p>
            <a:r>
              <a:rPr lang="en-GB" sz="1800" i="0">
                <a:solidFill>
                  <a:srgbClr val="28325A"/>
                </a:solidFill>
                <a:latin typeface="Poppins" pitchFamily="2" charset="77"/>
                <a:cs typeface="Poppins" pitchFamily="2" charset="77"/>
              </a:rPr>
              <a:t>The Individual</a:t>
            </a:r>
          </a:p>
          <a:p>
            <a:pPr marL="342900" indent="-342900">
              <a:spcBef>
                <a:spcPts val="600"/>
              </a:spcBef>
              <a:buFont typeface="+mj-lt"/>
              <a:buAutoNum type="arabicPeriod"/>
            </a:pPr>
            <a:r>
              <a:rPr lang="en-GB" sz="1400" i="0">
                <a:solidFill>
                  <a:srgbClr val="28325A"/>
                </a:solidFill>
                <a:latin typeface="Poppins" pitchFamily="2" charset="77"/>
                <a:cs typeface="Poppins" pitchFamily="2" charset="77"/>
              </a:rPr>
              <a:t>Seek resources </a:t>
            </a:r>
          </a:p>
          <a:p>
            <a:pPr marL="342900" indent="-342900">
              <a:buFont typeface="+mj-lt"/>
              <a:buAutoNum type="arabicPeriod"/>
            </a:pPr>
            <a:r>
              <a:rPr lang="en-GB" sz="1400" i="0">
                <a:solidFill>
                  <a:srgbClr val="28325A"/>
                </a:solidFill>
                <a:latin typeface="Poppins" pitchFamily="2" charset="77"/>
                <a:cs typeface="Poppins" pitchFamily="2" charset="77"/>
              </a:rPr>
              <a:t>Learn from others / share experiences with others</a:t>
            </a:r>
          </a:p>
          <a:p>
            <a:pPr marL="342900" indent="-342900">
              <a:buFont typeface="+mj-lt"/>
              <a:buAutoNum type="arabicPeriod"/>
            </a:pPr>
            <a:r>
              <a:rPr lang="en-GB" sz="1400" i="0">
                <a:solidFill>
                  <a:srgbClr val="28325A"/>
                </a:solidFill>
                <a:latin typeface="Poppins" pitchFamily="2" charset="77"/>
                <a:cs typeface="Poppins" pitchFamily="2" charset="77"/>
              </a:rPr>
              <a:t>Consider what suits personal skills and interests</a:t>
            </a:r>
          </a:p>
          <a:p>
            <a:pPr marL="342900" indent="-342900">
              <a:buFont typeface="+mj-lt"/>
              <a:buAutoNum type="arabicPeriod"/>
            </a:pPr>
            <a:r>
              <a:rPr lang="en-GB" sz="1400" i="0">
                <a:solidFill>
                  <a:srgbClr val="28325A"/>
                </a:solidFill>
                <a:latin typeface="Poppins" pitchFamily="2" charset="77"/>
                <a:cs typeface="Poppins" pitchFamily="2" charset="77"/>
              </a:rPr>
              <a:t>Practice how to present and package skills and experiences</a:t>
            </a:r>
          </a:p>
          <a:p>
            <a:pPr marL="342900" indent="-342900">
              <a:buFont typeface="+mj-lt"/>
              <a:buAutoNum type="arabicPeriod"/>
            </a:pPr>
            <a:r>
              <a:rPr lang="en-GB" sz="1400" i="0">
                <a:solidFill>
                  <a:srgbClr val="28325A"/>
                </a:solidFill>
                <a:latin typeface="Poppins" pitchFamily="2" charset="77"/>
                <a:cs typeface="Poppins" pitchFamily="2" charset="77"/>
              </a:rPr>
              <a:t>Work out when adjustments may be needed and how to ask for them</a:t>
            </a:r>
            <a:endParaRPr lang="en-GB" sz="1600" i="0">
              <a:solidFill>
                <a:srgbClr val="28325A"/>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C035E1EA-403B-9030-950A-4D365D9E22C5}"/>
              </a:ext>
            </a:extLst>
          </p:cNvPr>
          <p:cNvSpPr txBox="1"/>
          <p:nvPr/>
        </p:nvSpPr>
        <p:spPr>
          <a:xfrm>
            <a:off x="5167139" y="2939378"/>
            <a:ext cx="7024861" cy="1523494"/>
          </a:xfrm>
          <a:prstGeom prst="rect">
            <a:avLst/>
          </a:prstGeom>
          <a:noFill/>
        </p:spPr>
        <p:txBody>
          <a:bodyPr wrap="square">
            <a:spAutoFit/>
          </a:bodyPr>
          <a:lstStyle/>
          <a:p>
            <a:r>
              <a:rPr lang="en-GB" sz="1800" i="0">
                <a:solidFill>
                  <a:srgbClr val="28325A"/>
                </a:solidFill>
                <a:latin typeface="Poppins" pitchFamily="2" charset="77"/>
                <a:cs typeface="Poppins" pitchFamily="2" charset="77"/>
              </a:rPr>
              <a:t>The Employer Ecosystem </a:t>
            </a:r>
          </a:p>
          <a:p>
            <a:pPr marL="342900" indent="-342900">
              <a:spcBef>
                <a:spcPts val="600"/>
              </a:spcBef>
              <a:buFont typeface="+mj-lt"/>
              <a:buAutoNum type="arabicPeriod"/>
            </a:pPr>
            <a:r>
              <a:rPr lang="en-GB" sz="1400" i="0">
                <a:solidFill>
                  <a:srgbClr val="28325A"/>
                </a:solidFill>
                <a:latin typeface="Poppins" pitchFamily="2" charset="77"/>
                <a:cs typeface="Poppins" pitchFamily="2" charset="77"/>
              </a:rPr>
              <a:t>Promote your opportunities for disabled graduates at many levels</a:t>
            </a:r>
          </a:p>
          <a:p>
            <a:pPr marL="342900" indent="-342900">
              <a:spcBef>
                <a:spcPts val="0"/>
              </a:spcBef>
              <a:buFont typeface="+mj-lt"/>
              <a:buAutoNum type="arabicPeriod"/>
            </a:pPr>
            <a:r>
              <a:rPr lang="en-GB" sz="1400" i="0">
                <a:solidFill>
                  <a:srgbClr val="28325A"/>
                </a:solidFill>
                <a:latin typeface="Poppins" pitchFamily="2" charset="77"/>
                <a:cs typeface="Poppins" pitchFamily="2" charset="77"/>
              </a:rPr>
              <a:t>Develop an accessible and adaptive recruitment process </a:t>
            </a:r>
          </a:p>
          <a:p>
            <a:pPr marL="342900" indent="-342900">
              <a:spcBef>
                <a:spcPts val="0"/>
              </a:spcBef>
              <a:buFont typeface="+mj-lt"/>
              <a:buAutoNum type="arabicPeriod"/>
            </a:pPr>
            <a:r>
              <a:rPr lang="en-GB" sz="1400" i="0">
                <a:solidFill>
                  <a:srgbClr val="28325A"/>
                </a:solidFill>
                <a:latin typeface="Poppins" pitchFamily="2" charset="77"/>
                <a:cs typeface="Poppins" pitchFamily="2" charset="77"/>
              </a:rPr>
              <a:t>Show how you are a disability-open business through representation, welcoming, disability-confident language and outcomes.  </a:t>
            </a:r>
          </a:p>
          <a:p>
            <a:pPr marL="342900" indent="-342900">
              <a:spcBef>
                <a:spcPts val="0"/>
              </a:spcBef>
              <a:buFont typeface="+mj-lt"/>
              <a:buAutoNum type="arabicPeriod"/>
            </a:pPr>
            <a:r>
              <a:rPr lang="en-GB" sz="1400" i="0">
                <a:solidFill>
                  <a:srgbClr val="28325A"/>
                </a:solidFill>
                <a:latin typeface="Poppins" pitchFamily="2" charset="77"/>
                <a:cs typeface="Poppins" pitchFamily="2" charset="77"/>
              </a:rPr>
              <a:t>Train and manage your hiring staff</a:t>
            </a:r>
          </a:p>
        </p:txBody>
      </p:sp>
      <p:sp>
        <p:nvSpPr>
          <p:cNvPr id="3" name="TextBox 2">
            <a:extLst>
              <a:ext uri="{FF2B5EF4-FFF2-40B4-BE49-F238E27FC236}">
                <a16:creationId xmlns:a16="http://schemas.microsoft.com/office/drawing/2014/main" id="{D6A4FAA1-5099-378C-32F1-5DA9E867B37A}"/>
              </a:ext>
            </a:extLst>
          </p:cNvPr>
          <p:cNvSpPr txBox="1"/>
          <p:nvPr/>
        </p:nvSpPr>
        <p:spPr>
          <a:xfrm>
            <a:off x="5167139" y="4513609"/>
            <a:ext cx="6614153" cy="1954381"/>
          </a:xfrm>
          <a:prstGeom prst="rect">
            <a:avLst/>
          </a:prstGeom>
          <a:noFill/>
        </p:spPr>
        <p:txBody>
          <a:bodyPr wrap="square">
            <a:spAutoFit/>
          </a:bodyPr>
          <a:lstStyle/>
          <a:p>
            <a:r>
              <a:rPr lang="en-GB" sz="1800" i="0">
                <a:solidFill>
                  <a:srgbClr val="28325A"/>
                </a:solidFill>
                <a:latin typeface="Poppins" pitchFamily="2" charset="77"/>
                <a:cs typeface="Poppins" pitchFamily="2" charset="77"/>
              </a:rPr>
              <a:t>The Support Ecosystem </a:t>
            </a:r>
          </a:p>
          <a:p>
            <a:pPr marL="342900" indent="-342900">
              <a:spcBef>
                <a:spcPts val="600"/>
              </a:spcBef>
              <a:buFont typeface="+mj-lt"/>
              <a:buAutoNum type="arabicPeriod"/>
            </a:pPr>
            <a:r>
              <a:rPr lang="en-GB" sz="1400" i="0">
                <a:solidFill>
                  <a:srgbClr val="28325A"/>
                </a:solidFill>
                <a:latin typeface="Poppins" pitchFamily="2" charset="77"/>
                <a:cs typeface="Poppins" pitchFamily="2" charset="77"/>
              </a:rPr>
              <a:t>Promote your services  </a:t>
            </a:r>
          </a:p>
          <a:p>
            <a:pPr marL="342900" indent="-342900">
              <a:spcBef>
                <a:spcPts val="0"/>
              </a:spcBef>
              <a:buFont typeface="+mj-lt"/>
              <a:buAutoNum type="arabicPeriod"/>
            </a:pPr>
            <a:r>
              <a:rPr lang="en-GB" sz="1400" i="0">
                <a:solidFill>
                  <a:srgbClr val="28325A"/>
                </a:solidFill>
                <a:latin typeface="Poppins" pitchFamily="2" charset="77"/>
                <a:cs typeface="Poppins" pitchFamily="2" charset="77"/>
              </a:rPr>
              <a:t>Learn from the community – wants, needs and approach</a:t>
            </a:r>
          </a:p>
          <a:p>
            <a:pPr marL="342900" indent="-342900">
              <a:spcBef>
                <a:spcPts val="0"/>
              </a:spcBef>
              <a:buFont typeface="+mj-lt"/>
              <a:buAutoNum type="arabicPeriod"/>
            </a:pPr>
            <a:r>
              <a:rPr lang="en-GB" sz="1400" i="0">
                <a:solidFill>
                  <a:srgbClr val="28325A"/>
                </a:solidFill>
                <a:latin typeface="Poppins" pitchFamily="2" charset="77"/>
                <a:cs typeface="Poppins" pitchFamily="2" charset="77"/>
              </a:rPr>
              <a:t>Build, test and share useful, accessible and inclusive resources </a:t>
            </a:r>
          </a:p>
          <a:p>
            <a:pPr marL="342900" indent="-342900">
              <a:buFont typeface="+mj-lt"/>
              <a:buAutoNum type="arabicPeriod"/>
            </a:pPr>
            <a:r>
              <a:rPr lang="en-GB" sz="1400" i="0">
                <a:solidFill>
                  <a:srgbClr val="28325A"/>
                </a:solidFill>
                <a:latin typeface="Poppins" pitchFamily="2" charset="77"/>
                <a:cs typeface="Poppins" pitchFamily="2" charset="77"/>
              </a:rPr>
              <a:t>Create inclusive safe spaces for shared experience – graduates with aligned interests and characteristics, and support services</a:t>
            </a:r>
          </a:p>
          <a:p>
            <a:pPr marL="342900" indent="-342900">
              <a:buFont typeface="+mj-lt"/>
              <a:buAutoNum type="arabicPeriod"/>
            </a:pPr>
            <a:r>
              <a:rPr lang="en-GB" sz="1400" i="0">
                <a:solidFill>
                  <a:srgbClr val="28325A"/>
                </a:solidFill>
                <a:latin typeface="Poppins" pitchFamily="2" charset="77"/>
                <a:cs typeface="Poppins" pitchFamily="2" charset="77"/>
              </a:rPr>
              <a:t>Help individuals package skills and practice positioning them</a:t>
            </a:r>
          </a:p>
          <a:p>
            <a:pPr marL="342900" indent="-342900">
              <a:buFont typeface="+mj-lt"/>
              <a:buAutoNum type="arabicPeriod"/>
            </a:pPr>
            <a:r>
              <a:rPr lang="en-GB" sz="1400" i="0">
                <a:solidFill>
                  <a:srgbClr val="28325A"/>
                </a:solidFill>
                <a:latin typeface="Poppins" pitchFamily="2" charset="77"/>
                <a:cs typeface="Poppins" pitchFamily="2" charset="77"/>
              </a:rPr>
              <a:t>Offer alternate ways to engage and differing levels of support</a:t>
            </a:r>
            <a:endParaRPr lang="en-GB" sz="1600" i="0">
              <a:solidFill>
                <a:srgbClr val="28325A"/>
              </a:solidFill>
              <a:latin typeface="Poppins" pitchFamily="2" charset="77"/>
              <a:cs typeface="Poppins" pitchFamily="2" charset="77"/>
            </a:endParaRPr>
          </a:p>
        </p:txBody>
      </p:sp>
      <p:cxnSp>
        <p:nvCxnSpPr>
          <p:cNvPr id="9" name="Straight Connector 8">
            <a:extLst>
              <a:ext uri="{FF2B5EF4-FFF2-40B4-BE49-F238E27FC236}">
                <a16:creationId xmlns:a16="http://schemas.microsoft.com/office/drawing/2014/main" id="{42887598-3716-3992-C1C5-31B689E116AA}"/>
              </a:ext>
              <a:ext uri="{C183D7F6-B498-43B3-948B-1728B52AA6E4}">
                <adec:decorative xmlns:adec="http://schemas.microsoft.com/office/drawing/2017/decorative" val="1"/>
              </a:ext>
            </a:extLst>
          </p:cNvPr>
          <p:cNvCxnSpPr>
            <a:cxnSpLocks/>
          </p:cNvCxnSpPr>
          <p:nvPr/>
        </p:nvCxnSpPr>
        <p:spPr bwMode="auto">
          <a:xfrm>
            <a:off x="5167139" y="2898062"/>
            <a:ext cx="67814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BF41623-6AE6-D5F6-2953-C436744A3C50}"/>
              </a:ext>
              <a:ext uri="{C183D7F6-B498-43B3-948B-1728B52AA6E4}">
                <adec:decorative xmlns:adec="http://schemas.microsoft.com/office/drawing/2017/decorative" val="1"/>
              </a:ext>
            </a:extLst>
          </p:cNvPr>
          <p:cNvCxnSpPr>
            <a:cxnSpLocks/>
          </p:cNvCxnSpPr>
          <p:nvPr/>
        </p:nvCxnSpPr>
        <p:spPr bwMode="auto">
          <a:xfrm>
            <a:off x="5167139" y="4488491"/>
            <a:ext cx="678142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55220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B0756B-4D31-5B38-05BF-1F281E242E8C}"/>
              </a:ext>
              <a:ext uri="{C183D7F6-B498-43B3-948B-1728B52AA6E4}">
                <adec:decorative xmlns:adec="http://schemas.microsoft.com/office/drawing/2017/decorative" val="1"/>
              </a:ext>
            </a:extLst>
          </p:cNvPr>
          <p:cNvGrpSpPr/>
          <p:nvPr/>
        </p:nvGrpSpPr>
        <p:grpSpPr>
          <a:xfrm>
            <a:off x="2068641" y="2988909"/>
            <a:ext cx="1546485" cy="1345367"/>
            <a:chOff x="2068641" y="2988909"/>
            <a:chExt cx="1546485" cy="1345367"/>
          </a:xfrm>
        </p:grpSpPr>
        <p:sp>
          <p:nvSpPr>
            <p:cNvPr id="3" name="Oval 2">
              <a:extLst>
                <a:ext uri="{FF2B5EF4-FFF2-40B4-BE49-F238E27FC236}">
                  <a16:creationId xmlns:a16="http://schemas.microsoft.com/office/drawing/2014/main" id="{2BEC49FF-E236-75A1-B126-7ADBBEC8A783}"/>
                </a:ext>
                <a:ext uri="{C183D7F6-B498-43B3-948B-1728B52AA6E4}">
                  <adec:decorative xmlns:adec="http://schemas.microsoft.com/office/drawing/2017/decorative" val="1"/>
                </a:ext>
              </a:extLst>
            </p:cNvPr>
            <p:cNvSpPr/>
            <p:nvPr/>
          </p:nvSpPr>
          <p:spPr bwMode="auto">
            <a:xfrm>
              <a:off x="2068641" y="2988909"/>
              <a:ext cx="959370" cy="929390"/>
            </a:xfrm>
            <a:prstGeom prst="ellipse">
              <a:avLst/>
            </a:prstGeom>
            <a:solidFill>
              <a:schemeClr val="tx1">
                <a:alpha val="63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4" name="Oval 3">
              <a:extLst>
                <a:ext uri="{FF2B5EF4-FFF2-40B4-BE49-F238E27FC236}">
                  <a16:creationId xmlns:a16="http://schemas.microsoft.com/office/drawing/2014/main" id="{BF5E8898-6445-92BE-9C3B-D468AC30D7B8}"/>
                </a:ext>
                <a:ext uri="{C183D7F6-B498-43B3-948B-1728B52AA6E4}">
                  <adec:decorative xmlns:adec="http://schemas.microsoft.com/office/drawing/2017/decorative" val="1"/>
                </a:ext>
              </a:extLst>
            </p:cNvPr>
            <p:cNvSpPr/>
            <p:nvPr/>
          </p:nvSpPr>
          <p:spPr bwMode="auto">
            <a:xfrm>
              <a:off x="2655756" y="2988909"/>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5" name="Oval 4">
              <a:extLst>
                <a:ext uri="{FF2B5EF4-FFF2-40B4-BE49-F238E27FC236}">
                  <a16:creationId xmlns:a16="http://schemas.microsoft.com/office/drawing/2014/main" id="{7E25880C-3487-381B-2A33-A34EB9ABAF24}"/>
                </a:ext>
                <a:ext uri="{C183D7F6-B498-43B3-948B-1728B52AA6E4}">
                  <adec:decorative xmlns:adec="http://schemas.microsoft.com/office/drawing/2017/decorative" val="1"/>
                </a:ext>
              </a:extLst>
            </p:cNvPr>
            <p:cNvSpPr/>
            <p:nvPr/>
          </p:nvSpPr>
          <p:spPr bwMode="auto">
            <a:xfrm>
              <a:off x="2386864" y="3404886"/>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grpSp>
      <p:sp>
        <p:nvSpPr>
          <p:cNvPr id="7" name="Title 6">
            <a:extLst>
              <a:ext uri="{FF2B5EF4-FFF2-40B4-BE49-F238E27FC236}">
                <a16:creationId xmlns:a16="http://schemas.microsoft.com/office/drawing/2014/main" id="{806BFECB-7809-51BF-9475-920AC8E35F7F}"/>
              </a:ext>
            </a:extLst>
          </p:cNvPr>
          <p:cNvSpPr>
            <a:spLocks noGrp="1"/>
          </p:cNvSpPr>
          <p:nvPr>
            <p:ph type="title"/>
          </p:nvPr>
        </p:nvSpPr>
        <p:spPr>
          <a:xfrm>
            <a:off x="3933349" y="2925596"/>
            <a:ext cx="7515617" cy="1408680"/>
          </a:xfrm>
        </p:spPr>
        <p:txBody>
          <a:bodyPr/>
          <a:lstStyle/>
          <a:p>
            <a:r>
              <a:rPr lang="en-GB"/>
              <a:t>Future Opportunities    </a:t>
            </a:r>
            <a:br>
              <a:rPr lang="en-GB"/>
            </a:br>
            <a:r>
              <a:rPr lang="en-GB"/>
              <a:t>- The Individual</a:t>
            </a:r>
          </a:p>
        </p:txBody>
      </p:sp>
    </p:spTree>
    <p:extLst>
      <p:ext uri="{BB962C8B-B14F-4D97-AF65-F5344CB8AC3E}">
        <p14:creationId xmlns:p14="http://schemas.microsoft.com/office/powerpoint/2010/main" val="655702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0835565-3E02-82A7-CC1D-1D333B6D7C11}"/>
              </a:ext>
              <a:ext uri="{C183D7F6-B498-43B3-948B-1728B52AA6E4}">
                <adec:decorative xmlns:adec="http://schemas.microsoft.com/office/drawing/2017/decorative" val="1"/>
              </a:ext>
            </a:extLst>
          </p:cNvPr>
          <p:cNvSpPr/>
          <p:nvPr/>
        </p:nvSpPr>
        <p:spPr bwMode="auto">
          <a:xfrm>
            <a:off x="4328966" y="5953538"/>
            <a:ext cx="3547883" cy="859295"/>
          </a:xfrm>
          <a:prstGeom prst="rect">
            <a:avLst/>
          </a:prstGeom>
          <a:solidFill>
            <a:srgbClr val="ECEFF3"/>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26" name="Rectangle 25">
            <a:extLst>
              <a:ext uri="{FF2B5EF4-FFF2-40B4-BE49-F238E27FC236}">
                <a16:creationId xmlns:a16="http://schemas.microsoft.com/office/drawing/2014/main" id="{929D8916-82DE-5B5D-1136-8CC10BD04A64}"/>
              </a:ext>
              <a:ext uri="{C183D7F6-B498-43B3-948B-1728B52AA6E4}">
                <adec:decorative xmlns:adec="http://schemas.microsoft.com/office/drawing/2017/decorative" val="1"/>
              </a:ext>
            </a:extLst>
          </p:cNvPr>
          <p:cNvSpPr/>
          <p:nvPr/>
        </p:nvSpPr>
        <p:spPr bwMode="auto">
          <a:xfrm>
            <a:off x="4536262" y="2058803"/>
            <a:ext cx="3521646" cy="2386185"/>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36" name="Rectangle 35">
            <a:extLst>
              <a:ext uri="{FF2B5EF4-FFF2-40B4-BE49-F238E27FC236}">
                <a16:creationId xmlns:a16="http://schemas.microsoft.com/office/drawing/2014/main" id="{482D42D2-486E-0FEE-8FA2-B7F55FEDDE4E}"/>
              </a:ext>
              <a:ext uri="{C183D7F6-B498-43B3-948B-1728B52AA6E4}">
                <adec:decorative xmlns:adec="http://schemas.microsoft.com/office/drawing/2017/decorative" val="1"/>
              </a:ext>
            </a:extLst>
          </p:cNvPr>
          <p:cNvSpPr/>
          <p:nvPr/>
        </p:nvSpPr>
        <p:spPr bwMode="auto">
          <a:xfrm>
            <a:off x="8229475" y="2060535"/>
            <a:ext cx="3521646" cy="238445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0" name="Rectangle 39">
            <a:extLst>
              <a:ext uri="{FF2B5EF4-FFF2-40B4-BE49-F238E27FC236}">
                <a16:creationId xmlns:a16="http://schemas.microsoft.com/office/drawing/2014/main" id="{6F64B426-9932-7C5C-DC63-9D05821C4F0C}"/>
              </a:ext>
              <a:ext uri="{C183D7F6-B498-43B3-948B-1728B52AA6E4}">
                <adec:decorative xmlns:adec="http://schemas.microsoft.com/office/drawing/2017/decorative" val="1"/>
              </a:ext>
            </a:extLst>
          </p:cNvPr>
          <p:cNvSpPr/>
          <p:nvPr/>
        </p:nvSpPr>
        <p:spPr bwMode="auto">
          <a:xfrm>
            <a:off x="400044" y="2073367"/>
            <a:ext cx="425569" cy="2438093"/>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24" name="Rectangle 23">
            <a:extLst>
              <a:ext uri="{FF2B5EF4-FFF2-40B4-BE49-F238E27FC236}">
                <a16:creationId xmlns:a16="http://schemas.microsoft.com/office/drawing/2014/main" id="{E900AC1A-7D5F-18C5-126B-2C14D417E205}"/>
              </a:ext>
              <a:ext uri="{C183D7F6-B498-43B3-948B-1728B52AA6E4}">
                <adec:decorative xmlns:adec="http://schemas.microsoft.com/office/drawing/2017/decorative" val="1"/>
              </a:ext>
            </a:extLst>
          </p:cNvPr>
          <p:cNvSpPr/>
          <p:nvPr/>
        </p:nvSpPr>
        <p:spPr bwMode="auto">
          <a:xfrm>
            <a:off x="4536262" y="1348408"/>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34" name="Rectangle 33">
            <a:extLst>
              <a:ext uri="{FF2B5EF4-FFF2-40B4-BE49-F238E27FC236}">
                <a16:creationId xmlns:a16="http://schemas.microsoft.com/office/drawing/2014/main" id="{8F78F817-68FA-1551-C050-F0848915A8D8}"/>
              </a:ext>
              <a:ext uri="{C183D7F6-B498-43B3-948B-1728B52AA6E4}">
                <adec:decorative xmlns:adec="http://schemas.microsoft.com/office/drawing/2017/decorative" val="1"/>
              </a:ext>
            </a:extLst>
          </p:cNvPr>
          <p:cNvSpPr/>
          <p:nvPr/>
        </p:nvSpPr>
        <p:spPr bwMode="auto">
          <a:xfrm>
            <a:off x="8229475" y="1350140"/>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3C3E34AF-83A5-0B59-12E8-BDCFB67D551F}"/>
              </a:ext>
              <a:ext uri="{C183D7F6-B498-43B3-948B-1728B52AA6E4}">
                <adec:decorative xmlns:adec="http://schemas.microsoft.com/office/drawing/2017/decorative" val="1"/>
              </a:ext>
            </a:extLst>
          </p:cNvPr>
          <p:cNvSpPr/>
          <p:nvPr/>
        </p:nvSpPr>
        <p:spPr bwMode="auto">
          <a:xfrm>
            <a:off x="827474" y="1348408"/>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FDE9E7C6-2187-2537-738F-520B593D7D7C}"/>
              </a:ext>
              <a:ext uri="{C183D7F6-B498-43B3-948B-1728B52AA6E4}">
                <adec:decorative xmlns:adec="http://schemas.microsoft.com/office/drawing/2017/decorative" val="1"/>
              </a:ext>
            </a:extLst>
          </p:cNvPr>
          <p:cNvSpPr/>
          <p:nvPr/>
        </p:nvSpPr>
        <p:spPr bwMode="auto">
          <a:xfrm>
            <a:off x="827474" y="2058803"/>
            <a:ext cx="3521646" cy="238638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The Individual: Graduates can help their likelihood of success. They may need some support to know what is in their control to positively influence.</a:t>
            </a:r>
          </a:p>
        </p:txBody>
      </p:sp>
      <p:sp>
        <p:nvSpPr>
          <p:cNvPr id="29" name="TextBox 28">
            <a:extLst>
              <a:ext uri="{FF2B5EF4-FFF2-40B4-BE49-F238E27FC236}">
                <a16:creationId xmlns:a16="http://schemas.microsoft.com/office/drawing/2014/main" id="{04949170-FCCD-3905-E4E2-63D255AD17CE}"/>
              </a:ext>
            </a:extLst>
          </p:cNvPr>
          <p:cNvSpPr txBox="1"/>
          <p:nvPr/>
        </p:nvSpPr>
        <p:spPr>
          <a:xfrm rot="16200000">
            <a:off x="-491128" y="3108747"/>
            <a:ext cx="2246771" cy="292388"/>
          </a:xfrm>
          <a:prstGeom prst="rect">
            <a:avLst/>
          </a:prstGeom>
          <a:noFill/>
        </p:spPr>
        <p:txBody>
          <a:bodyPr wrap="square" rtlCol="0">
            <a:spAutoFit/>
          </a:bodyPr>
          <a:lstStyle/>
          <a:p>
            <a:r>
              <a:rPr lang="en-GB" sz="1300" b="1" i="0">
                <a:solidFill>
                  <a:srgbClr val="28325A"/>
                </a:solidFill>
                <a:latin typeface="Poppins" panose="00000500000000000000" pitchFamily="2" charset="0"/>
                <a:cs typeface="Poppins" panose="00000500000000000000" pitchFamily="2" charset="0"/>
              </a:rPr>
              <a:t>What a graduate can do</a:t>
            </a:r>
          </a:p>
        </p:txBody>
      </p:sp>
      <p:sp>
        <p:nvSpPr>
          <p:cNvPr id="12" name="TextBox 11">
            <a:extLst>
              <a:ext uri="{FF2B5EF4-FFF2-40B4-BE49-F238E27FC236}">
                <a16:creationId xmlns:a16="http://schemas.microsoft.com/office/drawing/2014/main" id="{20839F13-D411-4D86-E8F5-51B71D5ECBAA}"/>
              </a:ext>
            </a:extLst>
          </p:cNvPr>
          <p:cNvSpPr txBox="1"/>
          <p:nvPr/>
        </p:nvSpPr>
        <p:spPr>
          <a:xfrm>
            <a:off x="994677" y="1541611"/>
            <a:ext cx="3187240" cy="338554"/>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1. Seek out useful resources</a:t>
            </a:r>
          </a:p>
        </p:txBody>
      </p:sp>
      <p:sp>
        <p:nvSpPr>
          <p:cNvPr id="22" name="TextBox 21">
            <a:extLst>
              <a:ext uri="{FF2B5EF4-FFF2-40B4-BE49-F238E27FC236}">
                <a16:creationId xmlns:a16="http://schemas.microsoft.com/office/drawing/2014/main" id="{D286FBE3-5EC9-5BAB-1401-AE9DE377BF47}"/>
              </a:ext>
            </a:extLst>
          </p:cNvPr>
          <p:cNvSpPr txBox="1"/>
          <p:nvPr/>
        </p:nvSpPr>
        <p:spPr>
          <a:xfrm>
            <a:off x="824325" y="2131556"/>
            <a:ext cx="3504642" cy="2246769"/>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Spend time considering what you are interested in and have relevant skills for. Seek information about opportunities, individuals and organisations in that space. </a:t>
            </a:r>
          </a:p>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Find career start resources that help you given your specific access needs and interests.</a:t>
            </a:r>
          </a:p>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Learn about your rights as a disabled applicant. </a:t>
            </a:r>
          </a:p>
        </p:txBody>
      </p:sp>
      <p:sp>
        <p:nvSpPr>
          <p:cNvPr id="25" name="TextBox 24">
            <a:extLst>
              <a:ext uri="{FF2B5EF4-FFF2-40B4-BE49-F238E27FC236}">
                <a16:creationId xmlns:a16="http://schemas.microsoft.com/office/drawing/2014/main" id="{B91C14D2-2EA5-D452-A466-5F0B92E5FF87}"/>
              </a:ext>
            </a:extLst>
          </p:cNvPr>
          <p:cNvSpPr txBox="1"/>
          <p:nvPr/>
        </p:nvSpPr>
        <p:spPr>
          <a:xfrm>
            <a:off x="4689610" y="1442684"/>
            <a:ext cx="3187240"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2. Learn from others / </a:t>
            </a:r>
          </a:p>
          <a:p>
            <a:r>
              <a:rPr lang="en-GB" sz="1600" i="0">
                <a:solidFill>
                  <a:schemeClr val="bg1"/>
                </a:solidFill>
                <a:latin typeface="Poppins" panose="00000500000000000000" pitchFamily="2" charset="0"/>
                <a:cs typeface="Poppins" panose="00000500000000000000" pitchFamily="2" charset="0"/>
              </a:rPr>
              <a:t>    share with others</a:t>
            </a:r>
          </a:p>
        </p:txBody>
      </p:sp>
      <p:sp>
        <p:nvSpPr>
          <p:cNvPr id="31" name="TextBox 30">
            <a:extLst>
              <a:ext uri="{FF2B5EF4-FFF2-40B4-BE49-F238E27FC236}">
                <a16:creationId xmlns:a16="http://schemas.microsoft.com/office/drawing/2014/main" id="{0D46EBA2-5EE8-1149-39B0-A8679D1B8637}"/>
              </a:ext>
            </a:extLst>
          </p:cNvPr>
          <p:cNvSpPr txBox="1"/>
          <p:nvPr/>
        </p:nvSpPr>
        <p:spPr>
          <a:xfrm>
            <a:off x="4536262" y="2167644"/>
            <a:ext cx="3582954" cy="2246769"/>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Find people in your support network (professional and personal) to help guide and inform you, especially look to those with similar experiences and needs or similar industry focus and knowledge</a:t>
            </a:r>
          </a:p>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Share your experiences with others who may benefit from them – other graduates as well as support providers wanting to learn from you</a:t>
            </a:r>
          </a:p>
        </p:txBody>
      </p:sp>
      <p:sp>
        <p:nvSpPr>
          <p:cNvPr id="35" name="TextBox 34">
            <a:extLst>
              <a:ext uri="{FF2B5EF4-FFF2-40B4-BE49-F238E27FC236}">
                <a16:creationId xmlns:a16="http://schemas.microsoft.com/office/drawing/2014/main" id="{D1E9BD16-363E-3846-31A9-DB4961C86A89}"/>
              </a:ext>
            </a:extLst>
          </p:cNvPr>
          <p:cNvSpPr txBox="1"/>
          <p:nvPr/>
        </p:nvSpPr>
        <p:spPr>
          <a:xfrm>
            <a:off x="8382823" y="1444416"/>
            <a:ext cx="3187240"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3. Consider what suits my skills and interests</a:t>
            </a:r>
          </a:p>
        </p:txBody>
      </p:sp>
      <p:sp>
        <p:nvSpPr>
          <p:cNvPr id="37" name="TextBox 36">
            <a:extLst>
              <a:ext uri="{FF2B5EF4-FFF2-40B4-BE49-F238E27FC236}">
                <a16:creationId xmlns:a16="http://schemas.microsoft.com/office/drawing/2014/main" id="{D40EF7AB-FEE0-B82C-2137-16A8A5BE363C}"/>
              </a:ext>
            </a:extLst>
          </p:cNvPr>
          <p:cNvSpPr txBox="1"/>
          <p:nvPr/>
        </p:nvSpPr>
        <p:spPr>
          <a:xfrm>
            <a:off x="8229475" y="2169376"/>
            <a:ext cx="3582954" cy="2677656"/>
          </a:xfrm>
          <a:prstGeom prst="rect">
            <a:avLst/>
          </a:prstGeom>
          <a:noFill/>
        </p:spPr>
        <p:txBody>
          <a:bodyPr wrap="square" lIns="91440" tIns="45720" rIns="91440" bIns="45720" rtlCol="0" anchor="t">
            <a:spAutoFit/>
          </a:bodyPr>
          <a:lstStyle/>
          <a:p>
            <a:pPr marL="136525" indent="-136525">
              <a:buFont typeface="Arial" panose="020B0604020202020204" pitchFamily="34" charset="0"/>
              <a:buChar char="•"/>
            </a:pPr>
            <a:r>
              <a:rPr lang="en-GB" sz="1400" i="0">
                <a:solidFill>
                  <a:srgbClr val="28325A"/>
                </a:solidFill>
                <a:latin typeface="Poppins"/>
                <a:cs typeface="Poppins"/>
              </a:rPr>
              <a:t>Consider what skills you like to use and what you are strongest in. Look for good matches in industries and role types.</a:t>
            </a:r>
          </a:p>
          <a:p>
            <a:pPr marL="136525" indent="-136525">
              <a:buFont typeface="Arial" panose="020B0604020202020204" pitchFamily="34" charset="0"/>
              <a:buChar char="•"/>
            </a:pPr>
            <a:r>
              <a:rPr lang="en-GB" sz="1400" i="0">
                <a:solidFill>
                  <a:srgbClr val="28325A"/>
                </a:solidFill>
                <a:latin typeface="Poppins"/>
                <a:cs typeface="Poppins"/>
              </a:rPr>
              <a:t>Consider where your personal experiences, including those from your disability, can be an advantage and how they may positively differentiate you for specific roles</a:t>
            </a:r>
          </a:p>
          <a:p>
            <a:pPr marL="136525" indent="-136525">
              <a:buFont typeface="Arial" panose="020B0604020202020204" pitchFamily="34" charset="0"/>
              <a:buChar char="•"/>
            </a:pPr>
            <a:r>
              <a:rPr lang="en-GB" sz="1400" i="0">
                <a:solidFill>
                  <a:srgbClr val="28325A"/>
                </a:solidFill>
                <a:latin typeface="Poppins"/>
                <a:cs typeface="Poppins"/>
              </a:rPr>
              <a:t>Test out areas of interest as you can </a:t>
            </a:r>
            <a:endParaRPr lang="en-GB" sz="14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53</a:t>
            </a:fld>
            <a:endParaRPr lang="en-GB"/>
          </a:p>
        </p:txBody>
      </p:sp>
    </p:spTree>
    <p:extLst>
      <p:ext uri="{BB962C8B-B14F-4D97-AF65-F5344CB8AC3E}">
        <p14:creationId xmlns:p14="http://schemas.microsoft.com/office/powerpoint/2010/main" val="1095925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EE2703-CDFB-DB95-7444-C819CEDC3CB9}"/>
              </a:ext>
              <a:ext uri="{C183D7F6-B498-43B3-948B-1728B52AA6E4}">
                <adec:decorative xmlns:adec="http://schemas.microsoft.com/office/drawing/2017/decorative" val="1"/>
              </a:ext>
            </a:extLst>
          </p:cNvPr>
          <p:cNvSpPr/>
          <p:nvPr/>
        </p:nvSpPr>
        <p:spPr bwMode="auto">
          <a:xfrm>
            <a:off x="6204925" y="1342647"/>
            <a:ext cx="4761425"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grpSp>
        <p:nvGrpSpPr>
          <p:cNvPr id="19" name="Group 18">
            <a:extLst>
              <a:ext uri="{FF2B5EF4-FFF2-40B4-BE49-F238E27FC236}">
                <a16:creationId xmlns:a16="http://schemas.microsoft.com/office/drawing/2014/main" id="{4005FAF7-3A8B-FC3C-7D0D-19A9B802B23B}"/>
              </a:ext>
              <a:ext uri="{C183D7F6-B498-43B3-948B-1728B52AA6E4}">
                <adec:decorative xmlns:adec="http://schemas.microsoft.com/office/drawing/2017/decorative" val="1"/>
              </a:ext>
            </a:extLst>
          </p:cNvPr>
          <p:cNvGrpSpPr/>
          <p:nvPr/>
        </p:nvGrpSpPr>
        <p:grpSpPr>
          <a:xfrm>
            <a:off x="1039309" y="1342486"/>
            <a:ext cx="4761425" cy="3203385"/>
            <a:chOff x="1039309" y="1342486"/>
            <a:chExt cx="4761425" cy="3203385"/>
          </a:xfrm>
        </p:grpSpPr>
        <p:sp>
          <p:nvSpPr>
            <p:cNvPr id="10" name="Rectangle 9">
              <a:extLst>
                <a:ext uri="{FF2B5EF4-FFF2-40B4-BE49-F238E27FC236}">
                  <a16:creationId xmlns:a16="http://schemas.microsoft.com/office/drawing/2014/main" id="{3C3E34AF-83A5-0B59-12E8-BDCFB67D551F}"/>
                </a:ext>
                <a:ext uri="{C183D7F6-B498-43B3-948B-1728B52AA6E4}">
                  <adec:decorative xmlns:adec="http://schemas.microsoft.com/office/drawing/2017/decorative" val="1"/>
                </a:ext>
              </a:extLst>
            </p:cNvPr>
            <p:cNvSpPr/>
            <p:nvPr/>
          </p:nvSpPr>
          <p:spPr bwMode="auto">
            <a:xfrm>
              <a:off x="1039309" y="1342486"/>
              <a:ext cx="4761425"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FDE9E7C6-2187-2537-738F-520B593D7D7C}"/>
                </a:ext>
                <a:ext uri="{C183D7F6-B498-43B3-948B-1728B52AA6E4}">
                  <adec:decorative xmlns:adec="http://schemas.microsoft.com/office/drawing/2017/decorative" val="1"/>
                </a:ext>
              </a:extLst>
            </p:cNvPr>
            <p:cNvSpPr/>
            <p:nvPr/>
          </p:nvSpPr>
          <p:spPr bwMode="auto">
            <a:xfrm>
              <a:off x="1039309" y="2052881"/>
              <a:ext cx="4761425"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grpSp>
      <p:sp>
        <p:nvSpPr>
          <p:cNvPr id="13" name="Rectangle 12">
            <a:extLst>
              <a:ext uri="{FF2B5EF4-FFF2-40B4-BE49-F238E27FC236}">
                <a16:creationId xmlns:a16="http://schemas.microsoft.com/office/drawing/2014/main" id="{47B95FAD-5C13-E83B-E83B-93BD6158AA0D}"/>
              </a:ext>
              <a:ext uri="{C183D7F6-B498-43B3-948B-1728B52AA6E4}">
                <adec:decorative xmlns:adec="http://schemas.microsoft.com/office/drawing/2017/decorative" val="1"/>
              </a:ext>
            </a:extLst>
          </p:cNvPr>
          <p:cNvSpPr/>
          <p:nvPr/>
        </p:nvSpPr>
        <p:spPr bwMode="auto">
          <a:xfrm>
            <a:off x="6204925" y="2053042"/>
            <a:ext cx="4761425"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EB0911DF-0587-E513-17A5-C41D51F362CD}"/>
              </a:ext>
              <a:ext uri="{C183D7F6-B498-43B3-948B-1728B52AA6E4}">
                <adec:decorative xmlns:adec="http://schemas.microsoft.com/office/drawing/2017/decorative" val="1"/>
              </a:ext>
            </a:extLst>
          </p:cNvPr>
          <p:cNvSpPr/>
          <p:nvPr/>
        </p:nvSpPr>
        <p:spPr bwMode="auto">
          <a:xfrm>
            <a:off x="625783" y="2067446"/>
            <a:ext cx="415272" cy="2488591"/>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The Individual: Graduates can help their likelihood of success. They may need some support to know what is in their control to positively influence.</a:t>
            </a:r>
          </a:p>
        </p:txBody>
      </p:sp>
      <p:sp>
        <p:nvSpPr>
          <p:cNvPr id="12" name="TextBox 11">
            <a:extLst>
              <a:ext uri="{FF2B5EF4-FFF2-40B4-BE49-F238E27FC236}">
                <a16:creationId xmlns:a16="http://schemas.microsoft.com/office/drawing/2014/main" id="{20839F13-D411-4D86-E8F5-51B71D5ECBAA}"/>
              </a:ext>
            </a:extLst>
          </p:cNvPr>
          <p:cNvSpPr txBox="1"/>
          <p:nvPr/>
        </p:nvSpPr>
        <p:spPr>
          <a:xfrm>
            <a:off x="1144922" y="1413065"/>
            <a:ext cx="4251621" cy="830997"/>
          </a:xfrm>
          <a:prstGeom prst="rect">
            <a:avLst/>
          </a:prstGeom>
          <a:noFill/>
        </p:spPr>
        <p:txBody>
          <a:bodyPr wrap="square" rtlCol="0">
            <a:spAutoFit/>
          </a:bodyPr>
          <a:lstStyle/>
          <a:p>
            <a:pPr marL="227013" indent="-227013"/>
            <a:r>
              <a:rPr lang="en-GB" sz="1600" i="0">
                <a:solidFill>
                  <a:schemeClr val="bg1"/>
                </a:solidFill>
                <a:latin typeface="Poppins" panose="00000500000000000000" pitchFamily="2" charset="0"/>
                <a:cs typeface="Poppins" panose="00000500000000000000" pitchFamily="2" charset="0"/>
              </a:rPr>
              <a:t>4. Practice how I present and package my skills and experiences</a:t>
            </a:r>
          </a:p>
          <a:p>
            <a:endParaRPr lang="en-GB" sz="1600" i="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A1985BC0-8BD3-E557-72F7-ECF9EC4B7EB7}"/>
              </a:ext>
            </a:extLst>
          </p:cNvPr>
          <p:cNvSpPr txBox="1"/>
          <p:nvPr/>
        </p:nvSpPr>
        <p:spPr>
          <a:xfrm rot="16200000">
            <a:off x="-260785" y="3247338"/>
            <a:ext cx="2246771" cy="292388"/>
          </a:xfrm>
          <a:prstGeom prst="rect">
            <a:avLst/>
          </a:prstGeom>
          <a:noFill/>
        </p:spPr>
        <p:txBody>
          <a:bodyPr wrap="square" rtlCol="0">
            <a:spAutoFit/>
          </a:bodyPr>
          <a:lstStyle/>
          <a:p>
            <a:r>
              <a:rPr lang="en-GB" sz="1300" b="1" i="0">
                <a:solidFill>
                  <a:srgbClr val="28325A"/>
                </a:solidFill>
                <a:latin typeface="Poppins" panose="00000500000000000000" pitchFamily="2" charset="0"/>
                <a:cs typeface="Poppins" panose="00000500000000000000" pitchFamily="2" charset="0"/>
              </a:rPr>
              <a:t>What a graduate can do</a:t>
            </a:r>
          </a:p>
        </p:txBody>
      </p:sp>
      <p:sp>
        <p:nvSpPr>
          <p:cNvPr id="22" name="TextBox 21">
            <a:extLst>
              <a:ext uri="{FF2B5EF4-FFF2-40B4-BE49-F238E27FC236}">
                <a16:creationId xmlns:a16="http://schemas.microsoft.com/office/drawing/2014/main" id="{D286FBE3-5EC9-5BAB-1401-AE9DE377BF47}"/>
              </a:ext>
            </a:extLst>
          </p:cNvPr>
          <p:cNvSpPr txBox="1"/>
          <p:nvPr/>
        </p:nvSpPr>
        <p:spPr>
          <a:xfrm>
            <a:off x="1039310" y="2110859"/>
            <a:ext cx="4761424" cy="2400657"/>
          </a:xfrm>
          <a:prstGeom prst="rect">
            <a:avLst/>
          </a:prstGeom>
          <a:noFill/>
        </p:spPr>
        <p:txBody>
          <a:bodyPr wrap="square" lIns="91440" tIns="45720" rIns="91440" bIns="45720" rtlCol="0" anchor="t">
            <a:spAutoFit/>
          </a:bodyPr>
          <a:lstStyle/>
          <a:p>
            <a:pPr marL="136525" indent="-136525">
              <a:buFont typeface="Arial" panose="020B0604020202020204" pitchFamily="34" charset="0"/>
              <a:buChar char="•"/>
            </a:pPr>
            <a:r>
              <a:rPr lang="en-GB" sz="1400" i="0">
                <a:solidFill>
                  <a:srgbClr val="28325A"/>
                </a:solidFill>
                <a:latin typeface="Poppins"/>
                <a:cs typeface="Poppins"/>
              </a:rPr>
              <a:t>Practice your positioning for each point of engagement in the career start process: application, assessment, interviews, negotiation and onboarding. </a:t>
            </a:r>
            <a:endParaRPr lang="en-GB" sz="1400" i="0">
              <a:solidFill>
                <a:srgbClr val="28325A"/>
              </a:solidFill>
              <a:latin typeface="Poppins" panose="00000500000000000000" pitchFamily="2" charset="0"/>
              <a:cs typeface="Poppins" panose="00000500000000000000" pitchFamily="2" charset="0"/>
            </a:endParaRPr>
          </a:p>
          <a:p>
            <a:pPr marL="136525" indent="-136525">
              <a:spcBef>
                <a:spcPts val="600"/>
              </a:spcBef>
              <a:buFont typeface="Arial" panose="020B0604020202020204" pitchFamily="34" charset="0"/>
              <a:buChar char="•"/>
            </a:pPr>
            <a:r>
              <a:rPr lang="en-GB" sz="1400" i="0">
                <a:solidFill>
                  <a:srgbClr val="28325A"/>
                </a:solidFill>
                <a:latin typeface="Poppins"/>
                <a:cs typeface="Poppins"/>
              </a:rPr>
              <a:t>Test out with others who have experience in the relevant employment market how you describe your skills, attributes and if relevant your disability experience and adjustment needs.</a:t>
            </a:r>
            <a:endParaRPr lang="en-GB" sz="1400" i="0">
              <a:solidFill>
                <a:srgbClr val="28325A"/>
              </a:solidFill>
              <a:latin typeface="Poppins" panose="00000500000000000000" pitchFamily="2" charset="0"/>
              <a:cs typeface="Poppins" panose="00000500000000000000" pitchFamily="2" charset="0"/>
            </a:endParaRPr>
          </a:p>
          <a:p>
            <a:pPr marL="136525" indent="-136525">
              <a:spcBef>
                <a:spcPts val="600"/>
              </a:spcBef>
              <a:buFont typeface="Arial" panose="020B0604020202020204" pitchFamily="34" charset="0"/>
              <a:buChar char="•"/>
            </a:pPr>
            <a:r>
              <a:rPr lang="en-GB" sz="1400" i="0">
                <a:solidFill>
                  <a:srgbClr val="28325A"/>
                </a:solidFill>
                <a:latin typeface="Poppins"/>
                <a:cs typeface="Poppins"/>
              </a:rPr>
              <a:t>Ask both personal and professional networks (encouragement + constructive feedback).</a:t>
            </a:r>
          </a:p>
        </p:txBody>
      </p:sp>
      <p:sp>
        <p:nvSpPr>
          <p:cNvPr id="11" name="TextBox 10">
            <a:extLst>
              <a:ext uri="{FF2B5EF4-FFF2-40B4-BE49-F238E27FC236}">
                <a16:creationId xmlns:a16="http://schemas.microsoft.com/office/drawing/2014/main" id="{996DC51C-8284-01BE-2800-F0DF4491F461}"/>
              </a:ext>
            </a:extLst>
          </p:cNvPr>
          <p:cNvSpPr txBox="1"/>
          <p:nvPr/>
        </p:nvSpPr>
        <p:spPr>
          <a:xfrm>
            <a:off x="6310538" y="1413226"/>
            <a:ext cx="4251621" cy="830997"/>
          </a:xfrm>
          <a:prstGeom prst="rect">
            <a:avLst/>
          </a:prstGeom>
          <a:noFill/>
        </p:spPr>
        <p:txBody>
          <a:bodyPr wrap="square" rtlCol="0">
            <a:spAutoFit/>
          </a:bodyPr>
          <a:lstStyle/>
          <a:p>
            <a:pPr marL="227013" indent="-227013"/>
            <a:r>
              <a:rPr lang="en-GB" sz="1600" i="0">
                <a:solidFill>
                  <a:schemeClr val="bg1"/>
                </a:solidFill>
                <a:latin typeface="Poppins" panose="00000500000000000000" pitchFamily="2" charset="0"/>
                <a:cs typeface="Poppins" panose="00000500000000000000" pitchFamily="2" charset="0"/>
              </a:rPr>
              <a:t>5. Developing a plan and getting suitable adjustments as needed</a:t>
            </a:r>
          </a:p>
          <a:p>
            <a:endParaRPr lang="en-GB" sz="1600" i="0">
              <a:solidFill>
                <a:schemeClr val="bg1"/>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2725ACB5-C98C-4A89-E87B-404BFA8340A6}"/>
              </a:ext>
            </a:extLst>
          </p:cNvPr>
          <p:cNvSpPr txBox="1"/>
          <p:nvPr/>
        </p:nvSpPr>
        <p:spPr>
          <a:xfrm>
            <a:off x="6204926" y="2143056"/>
            <a:ext cx="4761423" cy="2508379"/>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Consider which environments may cause barriers (practical or attitudinal) that you would navigate better if you asked for an adjustment. </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Discuss with others what approach may work best for you with your specific needs and context of the environment you will be in</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Understand your rights to ask for adjustments</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Look for organisations that welcome people to ask for adjustments as they need</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54</a:t>
            </a:fld>
            <a:endParaRPr lang="en-GB"/>
          </a:p>
        </p:txBody>
      </p:sp>
    </p:spTree>
    <p:extLst>
      <p:ext uri="{BB962C8B-B14F-4D97-AF65-F5344CB8AC3E}">
        <p14:creationId xmlns:p14="http://schemas.microsoft.com/office/powerpoint/2010/main" val="3424026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EA56A7-C51B-B8EB-83DB-B7A89849D035}"/>
              </a:ext>
              <a:ext uri="{C183D7F6-B498-43B3-948B-1728B52AA6E4}">
                <adec:decorative xmlns:adec="http://schemas.microsoft.com/office/drawing/2017/decorative" val="1"/>
              </a:ext>
            </a:extLst>
          </p:cNvPr>
          <p:cNvGrpSpPr/>
          <p:nvPr/>
        </p:nvGrpSpPr>
        <p:grpSpPr>
          <a:xfrm>
            <a:off x="2058702" y="2919335"/>
            <a:ext cx="1546485" cy="1345367"/>
            <a:chOff x="2058702" y="2919335"/>
            <a:chExt cx="1546485" cy="1345367"/>
          </a:xfrm>
        </p:grpSpPr>
        <p:sp>
          <p:nvSpPr>
            <p:cNvPr id="3" name="Oval 2">
              <a:extLst>
                <a:ext uri="{FF2B5EF4-FFF2-40B4-BE49-F238E27FC236}">
                  <a16:creationId xmlns:a16="http://schemas.microsoft.com/office/drawing/2014/main" id="{2BEC49FF-E236-75A1-B126-7ADBBEC8A783}"/>
                </a:ext>
                <a:ext uri="{C183D7F6-B498-43B3-948B-1728B52AA6E4}">
                  <adec:decorative xmlns:adec="http://schemas.microsoft.com/office/drawing/2017/decorative" val="1"/>
                </a:ext>
              </a:extLst>
            </p:cNvPr>
            <p:cNvSpPr/>
            <p:nvPr/>
          </p:nvSpPr>
          <p:spPr bwMode="auto">
            <a:xfrm>
              <a:off x="2058702" y="2919335"/>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4" name="Oval 3">
              <a:extLst>
                <a:ext uri="{FF2B5EF4-FFF2-40B4-BE49-F238E27FC236}">
                  <a16:creationId xmlns:a16="http://schemas.microsoft.com/office/drawing/2014/main" id="{BF5E8898-6445-92BE-9C3B-D468AC30D7B8}"/>
                </a:ext>
                <a:ext uri="{C183D7F6-B498-43B3-948B-1728B52AA6E4}">
                  <adec:decorative xmlns:adec="http://schemas.microsoft.com/office/drawing/2017/decorative" val="1"/>
                </a:ext>
              </a:extLst>
            </p:cNvPr>
            <p:cNvSpPr/>
            <p:nvPr/>
          </p:nvSpPr>
          <p:spPr bwMode="auto">
            <a:xfrm>
              <a:off x="2645817" y="2919335"/>
              <a:ext cx="959370" cy="929390"/>
            </a:xfrm>
            <a:prstGeom prst="ellipse">
              <a:avLst/>
            </a:prstGeom>
            <a:solidFill>
              <a:schemeClr val="tx1">
                <a:alpha val="62823"/>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5" name="Oval 4">
              <a:extLst>
                <a:ext uri="{FF2B5EF4-FFF2-40B4-BE49-F238E27FC236}">
                  <a16:creationId xmlns:a16="http://schemas.microsoft.com/office/drawing/2014/main" id="{7E25880C-3487-381B-2A33-A34EB9ABAF24}"/>
                </a:ext>
                <a:ext uri="{C183D7F6-B498-43B3-948B-1728B52AA6E4}">
                  <adec:decorative xmlns:adec="http://schemas.microsoft.com/office/drawing/2017/decorative" val="1"/>
                </a:ext>
              </a:extLst>
            </p:cNvPr>
            <p:cNvSpPr/>
            <p:nvPr/>
          </p:nvSpPr>
          <p:spPr bwMode="auto">
            <a:xfrm>
              <a:off x="2376925" y="3335312"/>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grpSp>
      <p:sp>
        <p:nvSpPr>
          <p:cNvPr id="7" name="Title 6">
            <a:extLst>
              <a:ext uri="{FF2B5EF4-FFF2-40B4-BE49-F238E27FC236}">
                <a16:creationId xmlns:a16="http://schemas.microsoft.com/office/drawing/2014/main" id="{2409546F-74EE-E07A-F432-578B1208AD5C}"/>
              </a:ext>
            </a:extLst>
          </p:cNvPr>
          <p:cNvSpPr>
            <a:spLocks noGrp="1"/>
          </p:cNvSpPr>
          <p:nvPr>
            <p:ph type="title"/>
          </p:nvPr>
        </p:nvSpPr>
        <p:spPr>
          <a:xfrm>
            <a:off x="3884018" y="2879579"/>
            <a:ext cx="7515617" cy="1408680"/>
          </a:xfrm>
        </p:spPr>
        <p:txBody>
          <a:bodyPr/>
          <a:lstStyle/>
          <a:p>
            <a:r>
              <a:rPr lang="en-GB"/>
              <a:t>Future Opportunities</a:t>
            </a:r>
            <a:br>
              <a:rPr lang="en-GB"/>
            </a:br>
            <a:r>
              <a:rPr lang="en-GB"/>
              <a:t>- The employer ecosystem</a:t>
            </a:r>
            <a:br>
              <a:rPr lang="en-GB"/>
            </a:br>
            <a:endParaRPr lang="en-GB"/>
          </a:p>
        </p:txBody>
      </p:sp>
    </p:spTree>
    <p:extLst>
      <p:ext uri="{BB962C8B-B14F-4D97-AF65-F5344CB8AC3E}">
        <p14:creationId xmlns:p14="http://schemas.microsoft.com/office/powerpoint/2010/main" val="3775402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56</a:t>
            </a:fld>
            <a:endParaRPr lang="en-GB"/>
          </a:p>
        </p:txBody>
      </p:sp>
      <p:sp>
        <p:nvSpPr>
          <p:cNvPr id="13" name="Rectangle 12">
            <a:extLst>
              <a:ext uri="{FF2B5EF4-FFF2-40B4-BE49-F238E27FC236}">
                <a16:creationId xmlns:a16="http://schemas.microsoft.com/office/drawing/2014/main" id="{47B95FAD-5C13-E83B-E83B-93BD6158AA0D}"/>
              </a:ext>
              <a:ext uri="{C183D7F6-B498-43B3-948B-1728B52AA6E4}">
                <adec:decorative xmlns:adec="http://schemas.microsoft.com/office/drawing/2017/decorative" val="1"/>
              </a:ext>
            </a:extLst>
          </p:cNvPr>
          <p:cNvSpPr/>
          <p:nvPr/>
        </p:nvSpPr>
        <p:spPr bwMode="auto">
          <a:xfrm>
            <a:off x="6204925" y="2053042"/>
            <a:ext cx="4947766"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3C3E34AF-83A5-0B59-12E8-BDCFB67D551F}"/>
              </a:ext>
              <a:ext uri="{C183D7F6-B498-43B3-948B-1728B52AA6E4}">
                <adec:decorative xmlns:adec="http://schemas.microsoft.com/office/drawing/2017/decorative" val="1"/>
              </a:ext>
            </a:extLst>
          </p:cNvPr>
          <p:cNvSpPr/>
          <p:nvPr/>
        </p:nvSpPr>
        <p:spPr bwMode="auto">
          <a:xfrm>
            <a:off x="1039309" y="1342486"/>
            <a:ext cx="4947767"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D1EE2703-CDFB-DB95-7444-C819CEDC3CB9}"/>
              </a:ext>
              <a:ext uri="{C183D7F6-B498-43B3-948B-1728B52AA6E4}">
                <adec:decorative xmlns:adec="http://schemas.microsoft.com/office/drawing/2017/decorative" val="1"/>
              </a:ext>
            </a:extLst>
          </p:cNvPr>
          <p:cNvSpPr/>
          <p:nvPr/>
        </p:nvSpPr>
        <p:spPr bwMode="auto">
          <a:xfrm>
            <a:off x="6204925" y="1342647"/>
            <a:ext cx="494776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EB0911DF-0587-E513-17A5-C41D51F362CD}"/>
              </a:ext>
              <a:ext uri="{C183D7F6-B498-43B3-948B-1728B52AA6E4}">
                <adec:decorative xmlns:adec="http://schemas.microsoft.com/office/drawing/2017/decorative" val="1"/>
              </a:ext>
            </a:extLst>
          </p:cNvPr>
          <p:cNvSpPr/>
          <p:nvPr/>
        </p:nvSpPr>
        <p:spPr bwMode="auto">
          <a:xfrm>
            <a:off x="625783" y="2067446"/>
            <a:ext cx="415272" cy="2498889"/>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4" name="Rectangle 13">
            <a:extLst>
              <a:ext uri="{FF2B5EF4-FFF2-40B4-BE49-F238E27FC236}">
                <a16:creationId xmlns:a16="http://schemas.microsoft.com/office/drawing/2014/main" id="{FDE9E7C6-2187-2537-738F-520B593D7D7C}"/>
              </a:ext>
              <a:ext uri="{C183D7F6-B498-43B3-948B-1728B52AA6E4}">
                <adec:decorative xmlns:adec="http://schemas.microsoft.com/office/drawing/2017/decorative" val="1"/>
              </a:ext>
            </a:extLst>
          </p:cNvPr>
          <p:cNvSpPr/>
          <p:nvPr/>
        </p:nvSpPr>
        <p:spPr bwMode="auto">
          <a:xfrm>
            <a:off x="1039309" y="2052881"/>
            <a:ext cx="4947767"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The Employer Ecosystem: How could employers identify and onboard greater disability-inclusive graduate talent? What do they need to do so?</a:t>
            </a:r>
          </a:p>
        </p:txBody>
      </p:sp>
      <p:sp>
        <p:nvSpPr>
          <p:cNvPr id="12" name="TextBox 11">
            <a:extLst>
              <a:ext uri="{FF2B5EF4-FFF2-40B4-BE49-F238E27FC236}">
                <a16:creationId xmlns:a16="http://schemas.microsoft.com/office/drawing/2014/main" id="{20839F13-D411-4D86-E8F5-51B71D5ECBAA}"/>
              </a:ext>
            </a:extLst>
          </p:cNvPr>
          <p:cNvSpPr txBox="1"/>
          <p:nvPr/>
        </p:nvSpPr>
        <p:spPr>
          <a:xfrm>
            <a:off x="1144922" y="1413065"/>
            <a:ext cx="4251621" cy="584775"/>
          </a:xfrm>
          <a:prstGeom prst="rect">
            <a:avLst/>
          </a:prstGeom>
          <a:noFill/>
        </p:spPr>
        <p:txBody>
          <a:bodyPr wrap="square" rtlCol="0">
            <a:spAutoFit/>
          </a:bodyPr>
          <a:lstStyle/>
          <a:p>
            <a:pPr marL="138113" indent="-138113"/>
            <a:r>
              <a:rPr lang="en-GB" sz="1600" i="0">
                <a:solidFill>
                  <a:schemeClr val="bg1"/>
                </a:solidFill>
                <a:latin typeface="Poppins" panose="00000500000000000000" pitchFamily="2" charset="0"/>
                <a:cs typeface="Poppins" panose="00000500000000000000" pitchFamily="2" charset="0"/>
              </a:rPr>
              <a:t>1. Promote opportunities for disabled graduates across many channels</a:t>
            </a:r>
          </a:p>
        </p:txBody>
      </p:sp>
      <p:sp>
        <p:nvSpPr>
          <p:cNvPr id="7" name="TextBox 6">
            <a:extLst>
              <a:ext uri="{FF2B5EF4-FFF2-40B4-BE49-F238E27FC236}">
                <a16:creationId xmlns:a16="http://schemas.microsoft.com/office/drawing/2014/main" id="{A1985BC0-8BD3-E557-72F7-ECF9EC4B7EB7}"/>
              </a:ext>
            </a:extLst>
          </p:cNvPr>
          <p:cNvSpPr txBox="1"/>
          <p:nvPr/>
        </p:nvSpPr>
        <p:spPr>
          <a:xfrm rot="16200000">
            <a:off x="-383895" y="3124227"/>
            <a:ext cx="2492991" cy="292388"/>
          </a:xfrm>
          <a:prstGeom prst="rect">
            <a:avLst/>
          </a:prstGeom>
          <a:noFill/>
        </p:spPr>
        <p:txBody>
          <a:bodyPr wrap="square" rtlCol="0">
            <a:spAutoFit/>
          </a:bodyPr>
          <a:lstStyle/>
          <a:p>
            <a:r>
              <a:rPr lang="en-GB" sz="1300" b="1" i="0">
                <a:solidFill>
                  <a:srgbClr val="28325A"/>
                </a:solidFill>
                <a:latin typeface="Poppins" panose="00000500000000000000" pitchFamily="2" charset="0"/>
                <a:cs typeface="Poppins" panose="00000500000000000000" pitchFamily="2" charset="0"/>
              </a:rPr>
              <a:t>What an employer can do</a:t>
            </a:r>
          </a:p>
        </p:txBody>
      </p:sp>
      <p:sp>
        <p:nvSpPr>
          <p:cNvPr id="22" name="TextBox 21">
            <a:extLst>
              <a:ext uri="{FF2B5EF4-FFF2-40B4-BE49-F238E27FC236}">
                <a16:creationId xmlns:a16="http://schemas.microsoft.com/office/drawing/2014/main" id="{D286FBE3-5EC9-5BAB-1401-AE9DE377BF47}"/>
              </a:ext>
            </a:extLst>
          </p:cNvPr>
          <p:cNvSpPr txBox="1"/>
          <p:nvPr/>
        </p:nvSpPr>
        <p:spPr>
          <a:xfrm>
            <a:off x="1097846" y="2093467"/>
            <a:ext cx="4947767" cy="2400657"/>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At career fairs, on the company website, in presentations to graduates or other applicants share that you are a disability-confident employer that welcomes diverse talent (all accessibly).</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Sign up to specifically disability-inclusive graduate schemes such as Change 100 where your team can develop skills alongside finding great talent that is supported externally as well as internally.</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Learn from past disabled graduates and share their successes as role models for new applicants. </a:t>
            </a:r>
          </a:p>
        </p:txBody>
      </p:sp>
      <p:sp>
        <p:nvSpPr>
          <p:cNvPr id="11" name="TextBox 10">
            <a:extLst>
              <a:ext uri="{FF2B5EF4-FFF2-40B4-BE49-F238E27FC236}">
                <a16:creationId xmlns:a16="http://schemas.microsoft.com/office/drawing/2014/main" id="{996DC51C-8284-01BE-2800-F0DF4491F461}"/>
              </a:ext>
            </a:extLst>
          </p:cNvPr>
          <p:cNvSpPr txBox="1"/>
          <p:nvPr/>
        </p:nvSpPr>
        <p:spPr>
          <a:xfrm>
            <a:off x="6310538" y="1413226"/>
            <a:ext cx="4736540" cy="584775"/>
          </a:xfrm>
          <a:prstGeom prst="rect">
            <a:avLst/>
          </a:prstGeom>
          <a:noFill/>
        </p:spPr>
        <p:txBody>
          <a:bodyPr wrap="square" rtlCol="0">
            <a:spAutoFit/>
          </a:bodyPr>
          <a:lstStyle/>
          <a:p>
            <a:pPr marL="227013" indent="-227013"/>
            <a:r>
              <a:rPr lang="en-GB" sz="1600" i="0">
                <a:solidFill>
                  <a:schemeClr val="bg1"/>
                </a:solidFill>
                <a:latin typeface="Poppins" panose="00000500000000000000" pitchFamily="2" charset="0"/>
                <a:cs typeface="Poppins" panose="00000500000000000000" pitchFamily="2" charset="0"/>
              </a:rPr>
              <a:t>2. Develop an accessible and adaptive recruitment process</a:t>
            </a:r>
          </a:p>
        </p:txBody>
      </p:sp>
      <p:sp>
        <p:nvSpPr>
          <p:cNvPr id="15" name="TextBox 14">
            <a:extLst>
              <a:ext uri="{FF2B5EF4-FFF2-40B4-BE49-F238E27FC236}">
                <a16:creationId xmlns:a16="http://schemas.microsoft.com/office/drawing/2014/main" id="{2725ACB5-C98C-4A89-E87B-404BFA8340A6}"/>
              </a:ext>
            </a:extLst>
          </p:cNvPr>
          <p:cNvSpPr txBox="1"/>
          <p:nvPr/>
        </p:nvSpPr>
        <p:spPr>
          <a:xfrm>
            <a:off x="6204926" y="2143056"/>
            <a:ext cx="4954394" cy="1969770"/>
          </a:xfrm>
          <a:prstGeom prst="rect">
            <a:avLst/>
          </a:prstGeom>
          <a:noFill/>
        </p:spPr>
        <p:txBody>
          <a:bodyPr wrap="square" rtlCol="0">
            <a:spAutoFit/>
          </a:bodyPr>
          <a:lstStyle/>
          <a:p>
            <a:pPr marL="177800" indent="-177800">
              <a:spcBef>
                <a:spcPts val="0"/>
              </a:spcBef>
              <a:buFont typeface="Arial" panose="020B0604020202020204" pitchFamily="34" charset="0"/>
              <a:buChar char="•"/>
            </a:pPr>
            <a:r>
              <a:rPr lang="en-GB" sz="1400" i="0">
                <a:solidFill>
                  <a:srgbClr val="28325A"/>
                </a:solidFill>
                <a:latin typeface="Poppins" pitchFamily="2" charset="77"/>
                <a:cs typeface="Poppins" pitchFamily="2" charset="77"/>
              </a:rPr>
              <a:t>Develop accessible application, assessment and interview tools and processes. Clearly state in materials that you offer adjustments as needed. </a:t>
            </a:r>
          </a:p>
          <a:p>
            <a:pPr marL="177800" indent="-177800">
              <a:spcBef>
                <a:spcPts val="600"/>
              </a:spcBef>
              <a:buFont typeface="Arial" panose="020B0604020202020204" pitchFamily="34" charset="0"/>
              <a:buChar char="•"/>
            </a:pPr>
            <a:r>
              <a:rPr lang="en-GB" sz="1400" i="0">
                <a:solidFill>
                  <a:srgbClr val="28325A"/>
                </a:solidFill>
                <a:latin typeface="Poppins" pitchFamily="2" charset="77"/>
                <a:cs typeface="Poppins" pitchFamily="2" charset="77"/>
              </a:rPr>
              <a:t>Ensure all screening tools (technology-enabled) and practices (people-enabled) are reviewed for disability bias. </a:t>
            </a:r>
          </a:p>
          <a:p>
            <a:pPr marL="177800" indent="-177800">
              <a:spcBef>
                <a:spcPts val="600"/>
              </a:spcBef>
              <a:buFont typeface="Arial" panose="020B0604020202020204" pitchFamily="34" charset="0"/>
              <a:buChar char="•"/>
            </a:pPr>
            <a:r>
              <a:rPr lang="en-GB" sz="1400" i="0">
                <a:solidFill>
                  <a:srgbClr val="28325A"/>
                </a:solidFill>
                <a:latin typeface="Poppins" pitchFamily="2" charset="77"/>
                <a:cs typeface="Poppins" pitchFamily="2" charset="77"/>
              </a:rPr>
              <a:t>Offer a range of common adjustments in a way that destigmatises asking for them. </a:t>
            </a:r>
          </a:p>
        </p:txBody>
      </p:sp>
    </p:spTree>
    <p:extLst>
      <p:ext uri="{BB962C8B-B14F-4D97-AF65-F5344CB8AC3E}">
        <p14:creationId xmlns:p14="http://schemas.microsoft.com/office/powerpoint/2010/main" val="3166565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0911DF-0587-E513-17A5-C41D51F362CD}"/>
              </a:ext>
              <a:ext uri="{C183D7F6-B498-43B3-948B-1728B52AA6E4}">
                <adec:decorative xmlns:adec="http://schemas.microsoft.com/office/drawing/2017/decorative" val="1"/>
              </a:ext>
            </a:extLst>
          </p:cNvPr>
          <p:cNvSpPr/>
          <p:nvPr/>
        </p:nvSpPr>
        <p:spPr bwMode="auto">
          <a:xfrm>
            <a:off x="610285" y="2067446"/>
            <a:ext cx="425211" cy="2495643"/>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3" name="Rectangle 12">
            <a:extLst>
              <a:ext uri="{FF2B5EF4-FFF2-40B4-BE49-F238E27FC236}">
                <a16:creationId xmlns:a16="http://schemas.microsoft.com/office/drawing/2014/main" id="{47B95FAD-5C13-E83B-E83B-93BD6158AA0D}"/>
              </a:ext>
              <a:ext uri="{C183D7F6-B498-43B3-948B-1728B52AA6E4}">
                <adec:decorative xmlns:adec="http://schemas.microsoft.com/office/drawing/2017/decorative" val="1"/>
              </a:ext>
            </a:extLst>
          </p:cNvPr>
          <p:cNvSpPr/>
          <p:nvPr/>
        </p:nvSpPr>
        <p:spPr bwMode="auto">
          <a:xfrm>
            <a:off x="6204925" y="2053042"/>
            <a:ext cx="4761425"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FDE9E7C6-2187-2537-738F-520B593D7D7C}"/>
              </a:ext>
              <a:ext uri="{C183D7F6-B498-43B3-948B-1728B52AA6E4}">
                <adec:decorative xmlns:adec="http://schemas.microsoft.com/office/drawing/2017/decorative" val="1"/>
              </a:ext>
            </a:extLst>
          </p:cNvPr>
          <p:cNvSpPr/>
          <p:nvPr/>
        </p:nvSpPr>
        <p:spPr bwMode="auto">
          <a:xfrm>
            <a:off x="1039309" y="2052881"/>
            <a:ext cx="4761425" cy="249299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8" name="Rectangle 7">
            <a:extLst>
              <a:ext uri="{FF2B5EF4-FFF2-40B4-BE49-F238E27FC236}">
                <a16:creationId xmlns:a16="http://schemas.microsoft.com/office/drawing/2014/main" id="{D1EE2703-CDFB-DB95-7444-C819CEDC3CB9}"/>
              </a:ext>
              <a:ext uri="{C183D7F6-B498-43B3-948B-1728B52AA6E4}">
                <adec:decorative xmlns:adec="http://schemas.microsoft.com/office/drawing/2017/decorative" val="1"/>
              </a:ext>
            </a:extLst>
          </p:cNvPr>
          <p:cNvSpPr/>
          <p:nvPr/>
        </p:nvSpPr>
        <p:spPr bwMode="auto">
          <a:xfrm>
            <a:off x="6204925" y="1342647"/>
            <a:ext cx="4761425"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57</a:t>
            </a:fld>
            <a:endParaRPr lang="en-GB"/>
          </a:p>
        </p:txBody>
      </p:sp>
      <p:sp>
        <p:nvSpPr>
          <p:cNvPr id="10" name="Rectangle 9">
            <a:extLst>
              <a:ext uri="{FF2B5EF4-FFF2-40B4-BE49-F238E27FC236}">
                <a16:creationId xmlns:a16="http://schemas.microsoft.com/office/drawing/2014/main" id="{3C3E34AF-83A5-0B59-12E8-BDCFB67D551F}"/>
              </a:ext>
              <a:ext uri="{C183D7F6-B498-43B3-948B-1728B52AA6E4}">
                <adec:decorative xmlns:adec="http://schemas.microsoft.com/office/drawing/2017/decorative" val="1"/>
              </a:ext>
            </a:extLst>
          </p:cNvPr>
          <p:cNvSpPr/>
          <p:nvPr/>
        </p:nvSpPr>
        <p:spPr bwMode="auto">
          <a:xfrm>
            <a:off x="1039309" y="1342486"/>
            <a:ext cx="4761425"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The Employer Ecosystem: How could employers identify and onboard greater disability-inclusive graduate talent? What do they need to do so?</a:t>
            </a:r>
          </a:p>
        </p:txBody>
      </p:sp>
      <p:sp>
        <p:nvSpPr>
          <p:cNvPr id="12" name="TextBox 11">
            <a:extLst>
              <a:ext uri="{FF2B5EF4-FFF2-40B4-BE49-F238E27FC236}">
                <a16:creationId xmlns:a16="http://schemas.microsoft.com/office/drawing/2014/main" id="{20839F13-D411-4D86-E8F5-51B71D5ECBAA}"/>
              </a:ext>
            </a:extLst>
          </p:cNvPr>
          <p:cNvSpPr txBox="1"/>
          <p:nvPr/>
        </p:nvSpPr>
        <p:spPr>
          <a:xfrm>
            <a:off x="1144922" y="1413065"/>
            <a:ext cx="4842154" cy="830997"/>
          </a:xfrm>
          <a:prstGeom prst="rect">
            <a:avLst/>
          </a:prstGeom>
          <a:noFill/>
        </p:spPr>
        <p:txBody>
          <a:bodyPr wrap="square" rtlCol="0">
            <a:spAutoFit/>
          </a:bodyPr>
          <a:lstStyle/>
          <a:p>
            <a:pPr marL="227013" indent="-227013"/>
            <a:r>
              <a:rPr lang="en-GB" sz="1600" i="0">
                <a:solidFill>
                  <a:schemeClr val="bg1"/>
                </a:solidFill>
                <a:latin typeface="Poppins" panose="00000500000000000000" pitchFamily="2" charset="0"/>
                <a:cs typeface="Poppins" panose="00000500000000000000" pitchFamily="2" charset="0"/>
              </a:rPr>
              <a:t>3. Show disability-open business through representation, language and outcomes.  </a:t>
            </a:r>
          </a:p>
          <a:p>
            <a:endParaRPr lang="en-GB" sz="1600" i="0">
              <a:solidFill>
                <a:schemeClr val="bg1"/>
              </a:solidFill>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AB86E1C6-0698-1860-9D70-65430D64636C}"/>
              </a:ext>
            </a:extLst>
          </p:cNvPr>
          <p:cNvSpPr txBox="1"/>
          <p:nvPr/>
        </p:nvSpPr>
        <p:spPr>
          <a:xfrm rot="16200000">
            <a:off x="-383895" y="3124227"/>
            <a:ext cx="2492991" cy="292388"/>
          </a:xfrm>
          <a:prstGeom prst="rect">
            <a:avLst/>
          </a:prstGeom>
          <a:noFill/>
        </p:spPr>
        <p:txBody>
          <a:bodyPr wrap="square" rtlCol="0">
            <a:spAutoFit/>
          </a:bodyPr>
          <a:lstStyle/>
          <a:p>
            <a:r>
              <a:rPr lang="en-GB" sz="1300" b="1" i="0">
                <a:solidFill>
                  <a:srgbClr val="28325A"/>
                </a:solidFill>
                <a:latin typeface="Poppins" panose="00000500000000000000" pitchFamily="2" charset="0"/>
                <a:cs typeface="Poppins" panose="00000500000000000000" pitchFamily="2" charset="0"/>
              </a:rPr>
              <a:t>What an employer can do</a:t>
            </a:r>
          </a:p>
        </p:txBody>
      </p:sp>
      <p:sp>
        <p:nvSpPr>
          <p:cNvPr id="22" name="TextBox 21">
            <a:extLst>
              <a:ext uri="{FF2B5EF4-FFF2-40B4-BE49-F238E27FC236}">
                <a16:creationId xmlns:a16="http://schemas.microsoft.com/office/drawing/2014/main" id="{D286FBE3-5EC9-5BAB-1401-AE9DE377BF47}"/>
              </a:ext>
            </a:extLst>
          </p:cNvPr>
          <p:cNvSpPr txBox="1"/>
          <p:nvPr/>
        </p:nvSpPr>
        <p:spPr>
          <a:xfrm>
            <a:off x="1039310" y="2110859"/>
            <a:ext cx="4791938" cy="2400657"/>
          </a:xfrm>
          <a:prstGeom prst="rect">
            <a:avLst/>
          </a:prstGeom>
          <a:noFill/>
        </p:spPr>
        <p:txBody>
          <a:bodyPr wrap="square" rtlCol="0">
            <a:spAutoFit/>
          </a:bodyPr>
          <a:lstStyle/>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Include evident disability representation on the website (especially hiring pages) and specifically share in disability-confident language how you welcome candidates with diverse experiences.  </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Commit to positive progression in disability-inclusive hiring practices and a diverse team by signing up to schemes such as the Disability Confident Scheme run by the DWP, or groups such as the BDF, Valuable 500 or Purple Space.</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Sponsor disability community events or services.</a:t>
            </a:r>
          </a:p>
        </p:txBody>
      </p:sp>
      <p:sp>
        <p:nvSpPr>
          <p:cNvPr id="11" name="TextBox 10">
            <a:extLst>
              <a:ext uri="{FF2B5EF4-FFF2-40B4-BE49-F238E27FC236}">
                <a16:creationId xmlns:a16="http://schemas.microsoft.com/office/drawing/2014/main" id="{996DC51C-8284-01BE-2800-F0DF4491F461}"/>
              </a:ext>
            </a:extLst>
          </p:cNvPr>
          <p:cNvSpPr txBox="1"/>
          <p:nvPr/>
        </p:nvSpPr>
        <p:spPr>
          <a:xfrm>
            <a:off x="6310538" y="1530422"/>
            <a:ext cx="4251621" cy="338554"/>
          </a:xfrm>
          <a:prstGeom prst="rect">
            <a:avLst/>
          </a:prstGeom>
          <a:noFill/>
        </p:spPr>
        <p:txBody>
          <a:bodyPr wrap="square" rtlCol="0">
            <a:spAutoFit/>
          </a:bodyPr>
          <a:lstStyle/>
          <a:p>
            <a:pPr marL="227013" indent="-227013"/>
            <a:r>
              <a:rPr lang="en-GB" sz="1600" i="0">
                <a:solidFill>
                  <a:schemeClr val="bg1"/>
                </a:solidFill>
                <a:latin typeface="Poppins" panose="00000500000000000000" pitchFamily="2" charset="0"/>
                <a:cs typeface="Poppins" panose="00000500000000000000" pitchFamily="2" charset="0"/>
              </a:rPr>
              <a:t>4. Train and manage your hiring staff</a:t>
            </a:r>
          </a:p>
        </p:txBody>
      </p:sp>
      <p:sp>
        <p:nvSpPr>
          <p:cNvPr id="15" name="TextBox 14">
            <a:extLst>
              <a:ext uri="{FF2B5EF4-FFF2-40B4-BE49-F238E27FC236}">
                <a16:creationId xmlns:a16="http://schemas.microsoft.com/office/drawing/2014/main" id="{2725ACB5-C98C-4A89-E87B-404BFA8340A6}"/>
              </a:ext>
            </a:extLst>
          </p:cNvPr>
          <p:cNvSpPr txBox="1"/>
          <p:nvPr/>
        </p:nvSpPr>
        <p:spPr>
          <a:xfrm>
            <a:off x="6204926" y="2143056"/>
            <a:ext cx="4761423" cy="2431435"/>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Train all staff involved in recruitment to ensure they have a sufficient fundamental understanding of disabilities and skill to confidently, adaptively and equitably assess disabled candidates in relation to their role. </a:t>
            </a:r>
          </a:p>
          <a:p>
            <a:pPr marL="177800" indent="-177800">
              <a:spcBef>
                <a:spcPts val="600"/>
              </a:spcBef>
              <a:buFont typeface="Arial" panose="020B0604020202020204" pitchFamily="34" charset="0"/>
              <a:buChar char="•"/>
            </a:pPr>
            <a:r>
              <a:rPr lang="en-GB" sz="1400" i="0">
                <a:solidFill>
                  <a:srgbClr val="28325A"/>
                </a:solidFill>
                <a:latin typeface="Poppins" pitchFamily="2" charset="77"/>
                <a:cs typeface="Poppins" pitchFamily="2" charset="77"/>
              </a:rPr>
              <a:t>Train procurement to assess all potential recruitment tools for bias risks. </a:t>
            </a:r>
          </a:p>
          <a:p>
            <a:pPr marL="177800" indent="-177800">
              <a:spcBef>
                <a:spcPts val="600"/>
              </a:spcBef>
              <a:buFont typeface="Arial" panose="020B0604020202020204" pitchFamily="34" charset="0"/>
              <a:buChar char="•"/>
            </a:pPr>
            <a:r>
              <a:rPr lang="en-GB" sz="1400" i="0">
                <a:solidFill>
                  <a:srgbClr val="28325A"/>
                </a:solidFill>
                <a:latin typeface="Poppins" pitchFamily="2" charset="77"/>
                <a:cs typeface="Poppins" pitchFamily="2" charset="77"/>
              </a:rPr>
              <a:t>Co-review training and tools with disabled staff or external professionals. </a:t>
            </a:r>
          </a:p>
          <a:p>
            <a:pPr marL="285750" indent="-285750">
              <a:buFont typeface="Arial" panose="020B0604020202020204" pitchFamily="34" charset="0"/>
              <a:buChar char="•"/>
            </a:pPr>
            <a:endParaRPr lang="en-GB" sz="1600" i="0">
              <a:solidFill>
                <a:srgbClr val="28325A"/>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09229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4FB4B7-3BF0-AAC8-C466-EEC531DAAB27}"/>
              </a:ext>
              <a:ext uri="{C183D7F6-B498-43B3-948B-1728B52AA6E4}">
                <adec:decorative xmlns:adec="http://schemas.microsoft.com/office/drawing/2017/decorative" val="1"/>
              </a:ext>
            </a:extLst>
          </p:cNvPr>
          <p:cNvGrpSpPr/>
          <p:nvPr/>
        </p:nvGrpSpPr>
        <p:grpSpPr>
          <a:xfrm>
            <a:off x="2068641" y="2879579"/>
            <a:ext cx="1546485" cy="1345367"/>
            <a:chOff x="2068641" y="2879579"/>
            <a:chExt cx="1546485" cy="1345367"/>
          </a:xfrm>
        </p:grpSpPr>
        <p:sp>
          <p:nvSpPr>
            <p:cNvPr id="3" name="Oval 2">
              <a:extLst>
                <a:ext uri="{FF2B5EF4-FFF2-40B4-BE49-F238E27FC236}">
                  <a16:creationId xmlns:a16="http://schemas.microsoft.com/office/drawing/2014/main" id="{2BEC49FF-E236-75A1-B126-7ADBBEC8A783}"/>
                </a:ext>
                <a:ext uri="{C183D7F6-B498-43B3-948B-1728B52AA6E4}">
                  <adec:decorative xmlns:adec="http://schemas.microsoft.com/office/drawing/2017/decorative" val="1"/>
                </a:ext>
              </a:extLst>
            </p:cNvPr>
            <p:cNvSpPr/>
            <p:nvPr/>
          </p:nvSpPr>
          <p:spPr bwMode="auto">
            <a:xfrm>
              <a:off x="2068641" y="2879579"/>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4" name="Oval 3">
              <a:extLst>
                <a:ext uri="{FF2B5EF4-FFF2-40B4-BE49-F238E27FC236}">
                  <a16:creationId xmlns:a16="http://schemas.microsoft.com/office/drawing/2014/main" id="{BF5E8898-6445-92BE-9C3B-D468AC30D7B8}"/>
                </a:ext>
                <a:ext uri="{C183D7F6-B498-43B3-948B-1728B52AA6E4}">
                  <adec:decorative xmlns:adec="http://schemas.microsoft.com/office/drawing/2017/decorative" val="1"/>
                </a:ext>
              </a:extLst>
            </p:cNvPr>
            <p:cNvSpPr/>
            <p:nvPr/>
          </p:nvSpPr>
          <p:spPr bwMode="auto">
            <a:xfrm>
              <a:off x="2655756" y="2879579"/>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5" name="Oval 4">
              <a:extLst>
                <a:ext uri="{FF2B5EF4-FFF2-40B4-BE49-F238E27FC236}">
                  <a16:creationId xmlns:a16="http://schemas.microsoft.com/office/drawing/2014/main" id="{7E25880C-3487-381B-2A33-A34EB9ABAF24}"/>
                </a:ext>
                <a:ext uri="{C183D7F6-B498-43B3-948B-1728B52AA6E4}">
                  <adec:decorative xmlns:adec="http://schemas.microsoft.com/office/drawing/2017/decorative" val="1"/>
                </a:ext>
              </a:extLst>
            </p:cNvPr>
            <p:cNvSpPr/>
            <p:nvPr/>
          </p:nvSpPr>
          <p:spPr bwMode="auto">
            <a:xfrm>
              <a:off x="2386864" y="3295556"/>
              <a:ext cx="959370" cy="929390"/>
            </a:xfrm>
            <a:prstGeom prst="ellipse">
              <a:avLst/>
            </a:prstGeom>
            <a:solidFill>
              <a:schemeClr val="tx1">
                <a:alpha val="62552"/>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grpSp>
      <p:sp>
        <p:nvSpPr>
          <p:cNvPr id="7" name="Title 6">
            <a:extLst>
              <a:ext uri="{FF2B5EF4-FFF2-40B4-BE49-F238E27FC236}">
                <a16:creationId xmlns:a16="http://schemas.microsoft.com/office/drawing/2014/main" id="{DF51B975-E111-93F0-3D8B-A668899FB461}"/>
              </a:ext>
            </a:extLst>
          </p:cNvPr>
          <p:cNvSpPr>
            <a:spLocks noGrp="1"/>
          </p:cNvSpPr>
          <p:nvPr>
            <p:ph type="title"/>
          </p:nvPr>
        </p:nvSpPr>
        <p:spPr>
          <a:xfrm>
            <a:off x="3884018" y="2879579"/>
            <a:ext cx="7515617" cy="1408680"/>
          </a:xfrm>
        </p:spPr>
        <p:txBody>
          <a:bodyPr/>
          <a:lstStyle/>
          <a:p>
            <a:r>
              <a:rPr lang="en-GB"/>
              <a:t>The support ecosystem:</a:t>
            </a:r>
            <a:br>
              <a:rPr lang="en-GB"/>
            </a:br>
            <a:r>
              <a:rPr lang="en-GB"/>
              <a:t>Interventions to consider</a:t>
            </a:r>
          </a:p>
        </p:txBody>
      </p:sp>
    </p:spTree>
    <p:extLst>
      <p:ext uri="{BB962C8B-B14F-4D97-AF65-F5344CB8AC3E}">
        <p14:creationId xmlns:p14="http://schemas.microsoft.com/office/powerpoint/2010/main" val="1950673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0835565-3E02-82A7-CC1D-1D333B6D7C11}"/>
              </a:ext>
              <a:ext uri="{C183D7F6-B498-43B3-948B-1728B52AA6E4}">
                <adec:decorative xmlns:adec="http://schemas.microsoft.com/office/drawing/2017/decorative" val="1"/>
              </a:ext>
            </a:extLst>
          </p:cNvPr>
          <p:cNvSpPr/>
          <p:nvPr/>
        </p:nvSpPr>
        <p:spPr bwMode="auto">
          <a:xfrm>
            <a:off x="4328966" y="5953538"/>
            <a:ext cx="3547883" cy="859295"/>
          </a:xfrm>
          <a:prstGeom prst="rect">
            <a:avLst/>
          </a:prstGeom>
          <a:solidFill>
            <a:srgbClr val="ECEFF3"/>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26" name="Rectangle 25">
            <a:extLst>
              <a:ext uri="{FF2B5EF4-FFF2-40B4-BE49-F238E27FC236}">
                <a16:creationId xmlns:a16="http://schemas.microsoft.com/office/drawing/2014/main" id="{929D8916-82DE-5B5D-1136-8CC10BD04A64}"/>
              </a:ext>
              <a:ext uri="{C183D7F6-B498-43B3-948B-1728B52AA6E4}">
                <adec:decorative xmlns:adec="http://schemas.microsoft.com/office/drawing/2017/decorative" val="1"/>
              </a:ext>
            </a:extLst>
          </p:cNvPr>
          <p:cNvSpPr/>
          <p:nvPr/>
        </p:nvSpPr>
        <p:spPr bwMode="auto">
          <a:xfrm>
            <a:off x="4536262" y="2058803"/>
            <a:ext cx="3521646" cy="2386185"/>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24" name="Rectangle 23">
            <a:extLst>
              <a:ext uri="{FF2B5EF4-FFF2-40B4-BE49-F238E27FC236}">
                <a16:creationId xmlns:a16="http://schemas.microsoft.com/office/drawing/2014/main" id="{E900AC1A-7D5F-18C5-126B-2C14D417E205}"/>
              </a:ext>
              <a:ext uri="{C183D7F6-B498-43B3-948B-1728B52AA6E4}">
                <adec:decorative xmlns:adec="http://schemas.microsoft.com/office/drawing/2017/decorative" val="1"/>
              </a:ext>
            </a:extLst>
          </p:cNvPr>
          <p:cNvSpPr/>
          <p:nvPr/>
        </p:nvSpPr>
        <p:spPr bwMode="auto">
          <a:xfrm>
            <a:off x="4536262" y="1348408"/>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3C3E34AF-83A5-0B59-12E8-BDCFB67D551F}"/>
              </a:ext>
              <a:ext uri="{C183D7F6-B498-43B3-948B-1728B52AA6E4}">
                <adec:decorative xmlns:adec="http://schemas.microsoft.com/office/drawing/2017/decorative" val="1"/>
              </a:ext>
            </a:extLst>
          </p:cNvPr>
          <p:cNvSpPr/>
          <p:nvPr/>
        </p:nvSpPr>
        <p:spPr bwMode="auto">
          <a:xfrm>
            <a:off x="827474" y="1348408"/>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FDE9E7C6-2187-2537-738F-520B593D7D7C}"/>
              </a:ext>
              <a:ext uri="{C183D7F6-B498-43B3-948B-1728B52AA6E4}">
                <adec:decorative xmlns:adec="http://schemas.microsoft.com/office/drawing/2017/decorative" val="1"/>
              </a:ext>
            </a:extLst>
          </p:cNvPr>
          <p:cNvSpPr/>
          <p:nvPr/>
        </p:nvSpPr>
        <p:spPr bwMode="auto">
          <a:xfrm>
            <a:off x="827474" y="2058803"/>
            <a:ext cx="3521646" cy="238638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34" name="Rectangle 33">
            <a:extLst>
              <a:ext uri="{FF2B5EF4-FFF2-40B4-BE49-F238E27FC236}">
                <a16:creationId xmlns:a16="http://schemas.microsoft.com/office/drawing/2014/main" id="{8F78F817-68FA-1551-C050-F0848915A8D8}"/>
              </a:ext>
              <a:ext uri="{C183D7F6-B498-43B3-948B-1728B52AA6E4}">
                <adec:decorative xmlns:adec="http://schemas.microsoft.com/office/drawing/2017/decorative" val="1"/>
              </a:ext>
            </a:extLst>
          </p:cNvPr>
          <p:cNvSpPr/>
          <p:nvPr/>
        </p:nvSpPr>
        <p:spPr bwMode="auto">
          <a:xfrm>
            <a:off x="8229475" y="1350140"/>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0" name="Rectangle 39">
            <a:extLst>
              <a:ext uri="{FF2B5EF4-FFF2-40B4-BE49-F238E27FC236}">
                <a16:creationId xmlns:a16="http://schemas.microsoft.com/office/drawing/2014/main" id="{6F64B426-9932-7C5C-DC63-9D05821C4F0C}"/>
              </a:ext>
              <a:ext uri="{C183D7F6-B498-43B3-948B-1728B52AA6E4}">
                <adec:decorative xmlns:adec="http://schemas.microsoft.com/office/drawing/2017/decorative" val="1"/>
              </a:ext>
            </a:extLst>
          </p:cNvPr>
          <p:cNvSpPr/>
          <p:nvPr/>
        </p:nvSpPr>
        <p:spPr bwMode="auto">
          <a:xfrm>
            <a:off x="389747" y="2073367"/>
            <a:ext cx="435866" cy="2386606"/>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36" name="Rectangle 35">
            <a:extLst>
              <a:ext uri="{FF2B5EF4-FFF2-40B4-BE49-F238E27FC236}">
                <a16:creationId xmlns:a16="http://schemas.microsoft.com/office/drawing/2014/main" id="{482D42D2-486E-0FEE-8FA2-B7F55FEDDE4E}"/>
              </a:ext>
              <a:ext uri="{C183D7F6-B498-43B3-948B-1728B52AA6E4}">
                <adec:decorative xmlns:adec="http://schemas.microsoft.com/office/drawing/2017/decorative" val="1"/>
              </a:ext>
            </a:extLst>
          </p:cNvPr>
          <p:cNvSpPr/>
          <p:nvPr/>
        </p:nvSpPr>
        <p:spPr bwMode="auto">
          <a:xfrm>
            <a:off x="8229475" y="2060535"/>
            <a:ext cx="3521646" cy="238445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47D2C954-B2CB-28AE-B548-0D2DB7E5FBFC}"/>
              </a:ext>
            </a:extLst>
          </p:cNvPr>
          <p:cNvSpPr>
            <a:spLocks noGrp="1"/>
          </p:cNvSpPr>
          <p:nvPr>
            <p:ph type="title"/>
          </p:nvPr>
        </p:nvSpPr>
        <p:spPr/>
        <p:txBody>
          <a:bodyPr/>
          <a:lstStyle/>
          <a:p>
            <a:r>
              <a:rPr lang="en-GB" sz="2200"/>
              <a:t>The Service Ecosystem: How could service providers generate greater positive impact in disability-inclusive graduate employment? </a:t>
            </a:r>
          </a:p>
        </p:txBody>
      </p:sp>
      <p:sp>
        <p:nvSpPr>
          <p:cNvPr id="29" name="TextBox 28">
            <a:extLst>
              <a:ext uri="{FF2B5EF4-FFF2-40B4-BE49-F238E27FC236}">
                <a16:creationId xmlns:a16="http://schemas.microsoft.com/office/drawing/2014/main" id="{04949170-FCCD-3905-E4E2-63D255AD17CE}"/>
              </a:ext>
            </a:extLst>
          </p:cNvPr>
          <p:cNvSpPr txBox="1"/>
          <p:nvPr/>
        </p:nvSpPr>
        <p:spPr>
          <a:xfrm rot="16200000">
            <a:off x="-491128" y="3008720"/>
            <a:ext cx="2246771" cy="492443"/>
          </a:xfrm>
          <a:prstGeom prst="rect">
            <a:avLst/>
          </a:prstGeom>
          <a:noFill/>
        </p:spPr>
        <p:txBody>
          <a:bodyPr wrap="square" rtlCol="0">
            <a:spAutoFit/>
          </a:bodyPr>
          <a:lstStyle/>
          <a:p>
            <a:r>
              <a:rPr lang="en-GB" sz="1300" b="1" i="0">
                <a:solidFill>
                  <a:srgbClr val="28325A"/>
                </a:solidFill>
                <a:latin typeface="Poppins" panose="00000500000000000000" pitchFamily="2" charset="0"/>
                <a:cs typeface="Poppins" panose="00000500000000000000" pitchFamily="2" charset="0"/>
              </a:rPr>
              <a:t>What a support organisation can do</a:t>
            </a:r>
          </a:p>
        </p:txBody>
      </p:sp>
      <p:sp>
        <p:nvSpPr>
          <p:cNvPr id="12" name="TextBox 11">
            <a:extLst>
              <a:ext uri="{FF2B5EF4-FFF2-40B4-BE49-F238E27FC236}">
                <a16:creationId xmlns:a16="http://schemas.microsoft.com/office/drawing/2014/main" id="{20839F13-D411-4D86-E8F5-51B71D5ECBAA}"/>
              </a:ext>
            </a:extLst>
          </p:cNvPr>
          <p:cNvSpPr txBox="1"/>
          <p:nvPr/>
        </p:nvSpPr>
        <p:spPr>
          <a:xfrm>
            <a:off x="994677" y="1537192"/>
            <a:ext cx="3187240" cy="338554"/>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1. Promote your services  </a:t>
            </a:r>
          </a:p>
        </p:txBody>
      </p:sp>
      <p:sp>
        <p:nvSpPr>
          <p:cNvPr id="22" name="TextBox 21">
            <a:extLst>
              <a:ext uri="{FF2B5EF4-FFF2-40B4-BE49-F238E27FC236}">
                <a16:creationId xmlns:a16="http://schemas.microsoft.com/office/drawing/2014/main" id="{D286FBE3-5EC9-5BAB-1401-AE9DE377BF47}"/>
              </a:ext>
            </a:extLst>
          </p:cNvPr>
          <p:cNvSpPr txBox="1"/>
          <p:nvPr/>
        </p:nvSpPr>
        <p:spPr>
          <a:xfrm>
            <a:off x="824325" y="2091800"/>
            <a:ext cx="3504642" cy="2323713"/>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Graduates find it hard to know where to get support and services that will suit them and are relevant. Make it easy for them to find you. Market your services directly, through universities, career fairs, other service providers and places disabled graduates may go.</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Share stories from those who have successfully used your services</a:t>
            </a:r>
          </a:p>
        </p:txBody>
      </p:sp>
      <p:sp>
        <p:nvSpPr>
          <p:cNvPr id="25" name="TextBox 24">
            <a:extLst>
              <a:ext uri="{FF2B5EF4-FFF2-40B4-BE49-F238E27FC236}">
                <a16:creationId xmlns:a16="http://schemas.microsoft.com/office/drawing/2014/main" id="{B91C14D2-2EA5-D452-A466-5F0B92E5FF87}"/>
              </a:ext>
            </a:extLst>
          </p:cNvPr>
          <p:cNvSpPr txBox="1"/>
          <p:nvPr/>
        </p:nvSpPr>
        <p:spPr>
          <a:xfrm>
            <a:off x="4703465" y="1537192"/>
            <a:ext cx="3187240" cy="338554"/>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2. Learn from the community </a:t>
            </a:r>
          </a:p>
        </p:txBody>
      </p:sp>
      <p:sp>
        <p:nvSpPr>
          <p:cNvPr id="31" name="TextBox 30">
            <a:extLst>
              <a:ext uri="{FF2B5EF4-FFF2-40B4-BE49-F238E27FC236}">
                <a16:creationId xmlns:a16="http://schemas.microsoft.com/office/drawing/2014/main" id="{0D46EBA2-5EE8-1149-39B0-A8679D1B8637}"/>
              </a:ext>
            </a:extLst>
          </p:cNvPr>
          <p:cNvSpPr txBox="1"/>
          <p:nvPr/>
        </p:nvSpPr>
        <p:spPr>
          <a:xfrm>
            <a:off x="4536262" y="2108010"/>
            <a:ext cx="3582954" cy="2246769"/>
          </a:xfrm>
          <a:prstGeom prst="rect">
            <a:avLst/>
          </a:prstGeom>
          <a:noFill/>
        </p:spPr>
        <p:txBody>
          <a:bodyPr wrap="square" rtlCol="0">
            <a:spAutoFit/>
          </a:bodyPr>
          <a:lstStyle/>
          <a:p>
            <a:pPr marL="177800" indent="-177800">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Ask current students and recent graduates (looking for and in work) what works for them and how your services are supporting their needs and where they could be even more valuable</a:t>
            </a:r>
          </a:p>
          <a:p>
            <a:pPr marL="177800" indent="-177800">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Continue to iterate your service to align to the needs of the graduate community and changing employment ecosystem</a:t>
            </a:r>
          </a:p>
        </p:txBody>
      </p:sp>
      <p:sp>
        <p:nvSpPr>
          <p:cNvPr id="35" name="TextBox 34">
            <a:extLst>
              <a:ext uri="{FF2B5EF4-FFF2-40B4-BE49-F238E27FC236}">
                <a16:creationId xmlns:a16="http://schemas.microsoft.com/office/drawing/2014/main" id="{D1E9BD16-363E-3846-31A9-DB4961C86A89}"/>
              </a:ext>
            </a:extLst>
          </p:cNvPr>
          <p:cNvSpPr txBox="1"/>
          <p:nvPr/>
        </p:nvSpPr>
        <p:spPr>
          <a:xfrm>
            <a:off x="8382822" y="1444416"/>
            <a:ext cx="3365149" cy="830997"/>
          </a:xfrm>
          <a:prstGeom prst="rect">
            <a:avLst/>
          </a:prstGeom>
          <a:noFill/>
        </p:spPr>
        <p:txBody>
          <a:bodyPr wrap="square" rtlCol="0">
            <a:spAutoFit/>
          </a:bodyPr>
          <a:lstStyle/>
          <a:p>
            <a:pPr marL="177800" indent="-177800"/>
            <a:r>
              <a:rPr lang="en-GB" sz="1600" i="0">
                <a:solidFill>
                  <a:schemeClr val="bg1"/>
                </a:solidFill>
                <a:latin typeface="Poppins" panose="00000500000000000000" pitchFamily="2" charset="0"/>
                <a:cs typeface="Poppins" panose="00000500000000000000" pitchFamily="2" charset="0"/>
              </a:rPr>
              <a:t>3. Build, test and share good inclusive resources </a:t>
            </a:r>
          </a:p>
          <a:p>
            <a:endParaRPr lang="en-GB" sz="1600" i="0">
              <a:solidFill>
                <a:schemeClr val="bg1"/>
              </a:solidFill>
              <a:latin typeface="Poppins" panose="00000500000000000000" pitchFamily="2" charset="0"/>
              <a:cs typeface="Poppins" panose="00000500000000000000" pitchFamily="2" charset="0"/>
            </a:endParaRPr>
          </a:p>
        </p:txBody>
      </p:sp>
      <p:sp>
        <p:nvSpPr>
          <p:cNvPr id="37" name="TextBox 36">
            <a:extLst>
              <a:ext uri="{FF2B5EF4-FFF2-40B4-BE49-F238E27FC236}">
                <a16:creationId xmlns:a16="http://schemas.microsoft.com/office/drawing/2014/main" id="{D40EF7AB-FEE0-B82C-2137-16A8A5BE363C}"/>
              </a:ext>
            </a:extLst>
          </p:cNvPr>
          <p:cNvSpPr txBox="1"/>
          <p:nvPr/>
        </p:nvSpPr>
        <p:spPr>
          <a:xfrm>
            <a:off x="8229475" y="2109742"/>
            <a:ext cx="3582954" cy="2693045"/>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Ensure that the services provided are as inclusive as possible (e.g. in a sight loss specific organisation consider neurodiversity + sight loss).</a:t>
            </a:r>
          </a:p>
          <a:p>
            <a:pPr marL="136525" indent="-136525">
              <a:spcBef>
                <a:spcPts val="3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Share practices and resources you use creating inclusive services for your target community with others (who may have different expertise)</a:t>
            </a:r>
          </a:p>
          <a:p>
            <a:pPr marL="136525" indent="-136525">
              <a:spcBef>
                <a:spcPts val="3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Create inclusive info packs such as rights and options for adaptations. </a:t>
            </a:r>
          </a:p>
          <a:p>
            <a:pPr marL="136525" indent="-136525">
              <a:spcBef>
                <a:spcPts val="600"/>
              </a:spcBef>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59</a:t>
            </a:fld>
            <a:endParaRPr lang="en-GB"/>
          </a:p>
        </p:txBody>
      </p:sp>
    </p:spTree>
    <p:extLst>
      <p:ext uri="{BB962C8B-B14F-4D97-AF65-F5344CB8AC3E}">
        <p14:creationId xmlns:p14="http://schemas.microsoft.com/office/powerpoint/2010/main" val="1292253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C146-2FB4-AA20-C50B-E1C20E2A81F8}"/>
              </a:ext>
            </a:extLst>
          </p:cNvPr>
          <p:cNvSpPr>
            <a:spLocks noGrp="1"/>
          </p:cNvSpPr>
          <p:nvPr>
            <p:ph type="title"/>
          </p:nvPr>
        </p:nvSpPr>
        <p:spPr>
          <a:xfrm>
            <a:off x="2613195" y="2980935"/>
            <a:ext cx="7515617" cy="1408680"/>
          </a:xfrm>
        </p:spPr>
        <p:txBody>
          <a:bodyPr/>
          <a:lstStyle/>
          <a:p>
            <a:r>
              <a:rPr lang="en-GB"/>
              <a:t>2. Key Findings: Summary</a:t>
            </a:r>
          </a:p>
        </p:txBody>
      </p:sp>
    </p:spTree>
    <p:extLst>
      <p:ext uri="{BB962C8B-B14F-4D97-AF65-F5344CB8AC3E}">
        <p14:creationId xmlns:p14="http://schemas.microsoft.com/office/powerpoint/2010/main" val="528441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82D42D2-486E-0FEE-8FA2-B7F55FEDDE4E}"/>
              </a:ext>
              <a:ext uri="{C183D7F6-B498-43B3-948B-1728B52AA6E4}">
                <adec:decorative xmlns:adec="http://schemas.microsoft.com/office/drawing/2017/decorative" val="1"/>
              </a:ext>
            </a:extLst>
          </p:cNvPr>
          <p:cNvSpPr/>
          <p:nvPr/>
        </p:nvSpPr>
        <p:spPr bwMode="auto">
          <a:xfrm>
            <a:off x="8229475" y="2060535"/>
            <a:ext cx="3521646" cy="2384453"/>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2" name="Rectangle 41">
            <a:extLst>
              <a:ext uri="{FF2B5EF4-FFF2-40B4-BE49-F238E27FC236}">
                <a16:creationId xmlns:a16="http://schemas.microsoft.com/office/drawing/2014/main" id="{C0835565-3E02-82A7-CC1D-1D333B6D7C11}"/>
              </a:ext>
              <a:ext uri="{C183D7F6-B498-43B3-948B-1728B52AA6E4}">
                <adec:decorative xmlns:adec="http://schemas.microsoft.com/office/drawing/2017/decorative" val="1"/>
              </a:ext>
            </a:extLst>
          </p:cNvPr>
          <p:cNvSpPr/>
          <p:nvPr/>
        </p:nvSpPr>
        <p:spPr bwMode="auto">
          <a:xfrm>
            <a:off x="4328966" y="5953538"/>
            <a:ext cx="3547883" cy="859295"/>
          </a:xfrm>
          <a:prstGeom prst="rect">
            <a:avLst/>
          </a:prstGeom>
          <a:solidFill>
            <a:srgbClr val="ECEFF3"/>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34" name="Rectangle 33">
            <a:extLst>
              <a:ext uri="{FF2B5EF4-FFF2-40B4-BE49-F238E27FC236}">
                <a16:creationId xmlns:a16="http://schemas.microsoft.com/office/drawing/2014/main" id="{8F78F817-68FA-1551-C050-F0848915A8D8}"/>
              </a:ext>
              <a:ext uri="{C183D7F6-B498-43B3-948B-1728B52AA6E4}">
                <adec:decorative xmlns:adec="http://schemas.microsoft.com/office/drawing/2017/decorative" val="1"/>
              </a:ext>
            </a:extLst>
          </p:cNvPr>
          <p:cNvSpPr/>
          <p:nvPr/>
        </p:nvSpPr>
        <p:spPr bwMode="auto">
          <a:xfrm>
            <a:off x="8229475" y="1350140"/>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40" name="Rectangle 39">
            <a:extLst>
              <a:ext uri="{FF2B5EF4-FFF2-40B4-BE49-F238E27FC236}">
                <a16:creationId xmlns:a16="http://schemas.microsoft.com/office/drawing/2014/main" id="{6F64B426-9932-7C5C-DC63-9D05821C4F0C}"/>
              </a:ext>
              <a:ext uri="{C183D7F6-B498-43B3-948B-1728B52AA6E4}">
                <adec:decorative xmlns:adec="http://schemas.microsoft.com/office/drawing/2017/decorative" val="1"/>
              </a:ext>
            </a:extLst>
          </p:cNvPr>
          <p:cNvSpPr/>
          <p:nvPr/>
        </p:nvSpPr>
        <p:spPr bwMode="auto">
          <a:xfrm>
            <a:off x="389747" y="2073367"/>
            <a:ext cx="435866" cy="2396904"/>
          </a:xfrm>
          <a:prstGeom prst="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26" name="Rectangle 25">
            <a:extLst>
              <a:ext uri="{FF2B5EF4-FFF2-40B4-BE49-F238E27FC236}">
                <a16:creationId xmlns:a16="http://schemas.microsoft.com/office/drawing/2014/main" id="{929D8916-82DE-5B5D-1136-8CC10BD04A64}"/>
              </a:ext>
              <a:ext uri="{C183D7F6-B498-43B3-948B-1728B52AA6E4}">
                <adec:decorative xmlns:adec="http://schemas.microsoft.com/office/drawing/2017/decorative" val="1"/>
              </a:ext>
            </a:extLst>
          </p:cNvPr>
          <p:cNvSpPr/>
          <p:nvPr/>
        </p:nvSpPr>
        <p:spPr bwMode="auto">
          <a:xfrm>
            <a:off x="4536262" y="2058803"/>
            <a:ext cx="3521646" cy="2386185"/>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5" name="Slide Number Placeholder 4">
            <a:extLst>
              <a:ext uri="{FF2B5EF4-FFF2-40B4-BE49-F238E27FC236}">
                <a16:creationId xmlns:a16="http://schemas.microsoft.com/office/drawing/2014/main" id="{9AB3D912-FC96-2FF7-C564-F94AF05BD9BA}"/>
              </a:ext>
            </a:extLst>
          </p:cNvPr>
          <p:cNvSpPr>
            <a:spLocks noGrp="1"/>
          </p:cNvSpPr>
          <p:nvPr>
            <p:ph type="sldNum" sz="quarter" idx="10"/>
          </p:nvPr>
        </p:nvSpPr>
        <p:spPr/>
        <p:txBody>
          <a:bodyPr/>
          <a:lstStyle/>
          <a:p>
            <a:pPr>
              <a:defRPr/>
            </a:pPr>
            <a:fld id="{D64D317C-1D9C-8244-B8ED-6D62FC9D5D05}" type="slidenum">
              <a:rPr lang="en-GB" smtClean="0"/>
              <a:pPr>
                <a:defRPr/>
              </a:pPr>
              <a:t>60</a:t>
            </a:fld>
            <a:endParaRPr lang="en-GB"/>
          </a:p>
        </p:txBody>
      </p:sp>
      <p:sp>
        <p:nvSpPr>
          <p:cNvPr id="10" name="Rectangle 9">
            <a:extLst>
              <a:ext uri="{FF2B5EF4-FFF2-40B4-BE49-F238E27FC236}">
                <a16:creationId xmlns:a16="http://schemas.microsoft.com/office/drawing/2014/main" id="{3C3E34AF-83A5-0B59-12E8-BDCFB67D551F}"/>
              </a:ext>
              <a:ext uri="{C183D7F6-B498-43B3-948B-1728B52AA6E4}">
                <adec:decorative xmlns:adec="http://schemas.microsoft.com/office/drawing/2017/decorative" val="1"/>
              </a:ext>
            </a:extLst>
          </p:cNvPr>
          <p:cNvSpPr/>
          <p:nvPr/>
        </p:nvSpPr>
        <p:spPr bwMode="auto">
          <a:xfrm>
            <a:off x="827474" y="1348408"/>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FDE9E7C6-2187-2537-738F-520B593D7D7C}"/>
              </a:ext>
              <a:ext uri="{C183D7F6-B498-43B3-948B-1728B52AA6E4}">
                <adec:decorative xmlns:adec="http://schemas.microsoft.com/office/drawing/2017/decorative" val="1"/>
              </a:ext>
            </a:extLst>
          </p:cNvPr>
          <p:cNvSpPr/>
          <p:nvPr/>
        </p:nvSpPr>
        <p:spPr bwMode="auto">
          <a:xfrm>
            <a:off x="827474" y="2058803"/>
            <a:ext cx="3521646" cy="2386388"/>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24" name="Rectangle 23">
            <a:extLst>
              <a:ext uri="{FF2B5EF4-FFF2-40B4-BE49-F238E27FC236}">
                <a16:creationId xmlns:a16="http://schemas.microsoft.com/office/drawing/2014/main" id="{E900AC1A-7D5F-18C5-126B-2C14D417E205}"/>
              </a:ext>
              <a:ext uri="{C183D7F6-B498-43B3-948B-1728B52AA6E4}">
                <adec:decorative xmlns:adec="http://schemas.microsoft.com/office/drawing/2017/decorative" val="1"/>
              </a:ext>
            </a:extLst>
          </p:cNvPr>
          <p:cNvSpPr/>
          <p:nvPr/>
        </p:nvSpPr>
        <p:spPr bwMode="auto">
          <a:xfrm>
            <a:off x="4536262" y="1348408"/>
            <a:ext cx="3521646" cy="724960"/>
          </a:xfrm>
          <a:prstGeom prst="rect">
            <a:avLst/>
          </a:prstGeom>
          <a:solidFill>
            <a:srgbClr val="28325A"/>
          </a:solidFill>
          <a:ln w="9525" cap="flat" cmpd="sng" algn="ctr">
            <a:solidFill>
              <a:schemeClr val="tx2"/>
            </a:solidFill>
            <a:prstDash val="solid"/>
            <a:round/>
            <a:headEnd type="none" w="med" len="med"/>
            <a:tailEnd type="none" w="med" len="med"/>
          </a:ln>
          <a:effectLst/>
        </p:spPr>
        <p:txBody>
          <a:bodyPr vert="horz" wrap="square" lIns="91440" tIns="45720" rIns="91440" bIns="45720" rtlCol="0" anchor="ctr" compatLnSpc="1"/>
          <a:lstStyle/>
          <a:p>
            <a:pPr marL="285750" indent="-285750">
              <a:buFont typeface="Arial" panose="020B0604020202020204" pitchFamily="34" charset="0"/>
              <a:buChar char="•"/>
            </a:pPr>
            <a:endParaRPr lang="en-GB" sz="1400" i="0">
              <a:solidFill>
                <a:srgbClr val="28325A"/>
              </a:solidFill>
              <a:latin typeface="Poppins" panose="00000500000000000000" pitchFamily="2" charset="0"/>
              <a:cs typeface="Poppins" panose="00000500000000000000" pitchFamily="2" charset="0"/>
            </a:endParaRPr>
          </a:p>
        </p:txBody>
      </p:sp>
      <p:sp>
        <p:nvSpPr>
          <p:cNvPr id="2" name="Title 1">
            <a:extLst>
              <a:ext uri="{FF2B5EF4-FFF2-40B4-BE49-F238E27FC236}">
                <a16:creationId xmlns:a16="http://schemas.microsoft.com/office/drawing/2014/main" id="{15418517-3318-060A-B894-BEEB8DA5AB45}"/>
              </a:ext>
            </a:extLst>
          </p:cNvPr>
          <p:cNvSpPr>
            <a:spLocks noGrp="1"/>
          </p:cNvSpPr>
          <p:nvPr>
            <p:ph type="title"/>
          </p:nvPr>
        </p:nvSpPr>
        <p:spPr/>
        <p:txBody>
          <a:bodyPr/>
          <a:lstStyle/>
          <a:p>
            <a:r>
              <a:rPr lang="en-GB" sz="2000"/>
              <a:t>The Service Ecosystem: How could service providers generate greater positive impact in disability-inclusive graduate employment?</a:t>
            </a:r>
            <a:endParaRPr lang="en-US"/>
          </a:p>
        </p:txBody>
      </p:sp>
      <p:sp>
        <p:nvSpPr>
          <p:cNvPr id="29" name="TextBox 28">
            <a:extLst>
              <a:ext uri="{FF2B5EF4-FFF2-40B4-BE49-F238E27FC236}">
                <a16:creationId xmlns:a16="http://schemas.microsoft.com/office/drawing/2014/main" id="{04949170-FCCD-3905-E4E2-63D255AD17CE}"/>
              </a:ext>
            </a:extLst>
          </p:cNvPr>
          <p:cNvSpPr txBox="1"/>
          <p:nvPr/>
        </p:nvSpPr>
        <p:spPr>
          <a:xfrm rot="16200000">
            <a:off x="-491128" y="3008720"/>
            <a:ext cx="2246771" cy="492443"/>
          </a:xfrm>
          <a:prstGeom prst="rect">
            <a:avLst/>
          </a:prstGeom>
          <a:noFill/>
        </p:spPr>
        <p:txBody>
          <a:bodyPr wrap="square" rtlCol="0">
            <a:spAutoFit/>
          </a:bodyPr>
          <a:lstStyle/>
          <a:p>
            <a:r>
              <a:rPr lang="en-GB" sz="1300" b="1" i="0">
                <a:solidFill>
                  <a:srgbClr val="28325A"/>
                </a:solidFill>
                <a:latin typeface="Poppins" panose="00000500000000000000" pitchFamily="2" charset="0"/>
                <a:cs typeface="Poppins" panose="00000500000000000000" pitchFamily="2" charset="0"/>
              </a:rPr>
              <a:t>What a support organisation can do</a:t>
            </a:r>
          </a:p>
        </p:txBody>
      </p:sp>
      <p:sp>
        <p:nvSpPr>
          <p:cNvPr id="12" name="TextBox 11">
            <a:extLst>
              <a:ext uri="{FF2B5EF4-FFF2-40B4-BE49-F238E27FC236}">
                <a16:creationId xmlns:a16="http://schemas.microsoft.com/office/drawing/2014/main" id="{20839F13-D411-4D86-E8F5-51B71D5ECBAA}"/>
              </a:ext>
            </a:extLst>
          </p:cNvPr>
          <p:cNvSpPr txBox="1"/>
          <p:nvPr/>
        </p:nvSpPr>
        <p:spPr>
          <a:xfrm>
            <a:off x="994676" y="1442684"/>
            <a:ext cx="3334289" cy="584775"/>
          </a:xfrm>
          <a:prstGeom prst="rect">
            <a:avLst/>
          </a:prstGeom>
          <a:noFill/>
        </p:spPr>
        <p:txBody>
          <a:bodyPr wrap="square" rtlCol="0">
            <a:spAutoFit/>
          </a:bodyPr>
          <a:lstStyle/>
          <a:p>
            <a:pPr marL="227013" indent="-217488"/>
            <a:r>
              <a:rPr lang="en-GB" sz="1600" i="0">
                <a:solidFill>
                  <a:schemeClr val="bg1"/>
                </a:solidFill>
                <a:latin typeface="Poppins" panose="00000500000000000000" pitchFamily="2" charset="0"/>
                <a:cs typeface="Poppins" panose="00000500000000000000" pitchFamily="2" charset="0"/>
              </a:rPr>
              <a:t>4. Create inclusive safe spaces for shared experiences </a:t>
            </a:r>
          </a:p>
        </p:txBody>
      </p:sp>
      <p:sp>
        <p:nvSpPr>
          <p:cNvPr id="22" name="TextBox 21">
            <a:extLst>
              <a:ext uri="{FF2B5EF4-FFF2-40B4-BE49-F238E27FC236}">
                <a16:creationId xmlns:a16="http://schemas.microsoft.com/office/drawing/2014/main" id="{D286FBE3-5EC9-5BAB-1401-AE9DE377BF47}"/>
              </a:ext>
            </a:extLst>
          </p:cNvPr>
          <p:cNvSpPr txBox="1"/>
          <p:nvPr/>
        </p:nvSpPr>
        <p:spPr>
          <a:xfrm>
            <a:off x="824325" y="2131556"/>
            <a:ext cx="3504642" cy="2323713"/>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Graduates would like to learn from those with similar contexts, interests and disability experiences that they have. Help create safe spaces for sharing between those with different levels of experience (e.g., mentor schemes, meetups, needs-oriented graduate group)</a:t>
            </a:r>
          </a:p>
          <a:p>
            <a:pPr marL="136525" indent="-136525">
              <a:spcBef>
                <a:spcPts val="6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Consider the value of reverse mentoring as well as mentoring</a:t>
            </a:r>
          </a:p>
        </p:txBody>
      </p:sp>
      <p:sp>
        <p:nvSpPr>
          <p:cNvPr id="25" name="TextBox 24">
            <a:extLst>
              <a:ext uri="{FF2B5EF4-FFF2-40B4-BE49-F238E27FC236}">
                <a16:creationId xmlns:a16="http://schemas.microsoft.com/office/drawing/2014/main" id="{B91C14D2-2EA5-D452-A466-5F0B92E5FF87}"/>
              </a:ext>
            </a:extLst>
          </p:cNvPr>
          <p:cNvSpPr txBox="1"/>
          <p:nvPr/>
        </p:nvSpPr>
        <p:spPr>
          <a:xfrm>
            <a:off x="4689609" y="1442684"/>
            <a:ext cx="3350431" cy="584775"/>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5. Help individuals package skills and practice them</a:t>
            </a:r>
          </a:p>
        </p:txBody>
      </p:sp>
      <p:sp>
        <p:nvSpPr>
          <p:cNvPr id="31" name="TextBox 30">
            <a:extLst>
              <a:ext uri="{FF2B5EF4-FFF2-40B4-BE49-F238E27FC236}">
                <a16:creationId xmlns:a16="http://schemas.microsoft.com/office/drawing/2014/main" id="{0D46EBA2-5EE8-1149-39B0-A8679D1B8637}"/>
              </a:ext>
            </a:extLst>
          </p:cNvPr>
          <p:cNvSpPr txBox="1"/>
          <p:nvPr/>
        </p:nvSpPr>
        <p:spPr>
          <a:xfrm>
            <a:off x="4536262" y="2124381"/>
            <a:ext cx="3582954" cy="2323713"/>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Provide specific opportunities for students and graduates to practice their skills in presenting themselves effectively in applications, assessments and interviews.</a:t>
            </a:r>
          </a:p>
          <a:p>
            <a:pPr marL="136525" indent="-136525">
              <a:spcBef>
                <a:spcPts val="3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Provide genuine, constructive feedback, along with support and encouragement.</a:t>
            </a:r>
          </a:p>
          <a:p>
            <a:pPr marL="136525" indent="-136525">
              <a:spcBef>
                <a:spcPts val="3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Provide materials for parents and friends to more confidently help </a:t>
            </a:r>
          </a:p>
        </p:txBody>
      </p:sp>
      <p:sp>
        <p:nvSpPr>
          <p:cNvPr id="35" name="TextBox 34">
            <a:extLst>
              <a:ext uri="{FF2B5EF4-FFF2-40B4-BE49-F238E27FC236}">
                <a16:creationId xmlns:a16="http://schemas.microsoft.com/office/drawing/2014/main" id="{D1E9BD16-363E-3846-31A9-DB4961C86A89}"/>
              </a:ext>
            </a:extLst>
          </p:cNvPr>
          <p:cNvSpPr txBox="1"/>
          <p:nvPr/>
        </p:nvSpPr>
        <p:spPr>
          <a:xfrm>
            <a:off x="8382823" y="1444416"/>
            <a:ext cx="3187240" cy="830997"/>
          </a:xfrm>
          <a:prstGeom prst="rect">
            <a:avLst/>
          </a:prstGeom>
          <a:noFill/>
        </p:spPr>
        <p:txBody>
          <a:bodyPr wrap="square" rtlCol="0">
            <a:spAutoFit/>
          </a:bodyPr>
          <a:lstStyle/>
          <a:p>
            <a:r>
              <a:rPr lang="en-GB" sz="1600" i="0">
                <a:solidFill>
                  <a:schemeClr val="bg1"/>
                </a:solidFill>
                <a:latin typeface="Poppins" panose="00000500000000000000" pitchFamily="2" charset="0"/>
                <a:cs typeface="Poppins" panose="00000500000000000000" pitchFamily="2" charset="0"/>
              </a:rPr>
              <a:t>6. Offer alternate ways to engage and get support</a:t>
            </a:r>
          </a:p>
          <a:p>
            <a:endParaRPr lang="en-GB" sz="1600" i="0">
              <a:solidFill>
                <a:schemeClr val="bg1"/>
              </a:solidFill>
              <a:latin typeface="Poppins" panose="00000500000000000000" pitchFamily="2" charset="0"/>
              <a:cs typeface="Poppins" panose="00000500000000000000" pitchFamily="2" charset="0"/>
            </a:endParaRPr>
          </a:p>
        </p:txBody>
      </p:sp>
      <p:sp>
        <p:nvSpPr>
          <p:cNvPr id="37" name="TextBox 36">
            <a:extLst>
              <a:ext uri="{FF2B5EF4-FFF2-40B4-BE49-F238E27FC236}">
                <a16:creationId xmlns:a16="http://schemas.microsoft.com/office/drawing/2014/main" id="{D40EF7AB-FEE0-B82C-2137-16A8A5BE363C}"/>
              </a:ext>
            </a:extLst>
          </p:cNvPr>
          <p:cNvSpPr txBox="1"/>
          <p:nvPr/>
        </p:nvSpPr>
        <p:spPr>
          <a:xfrm>
            <a:off x="8229475" y="2169376"/>
            <a:ext cx="3582954" cy="2323713"/>
          </a:xfrm>
          <a:prstGeom prst="rect">
            <a:avLst/>
          </a:prstGeom>
          <a:noFill/>
        </p:spPr>
        <p:txBody>
          <a:bodyPr wrap="square" rtlCol="0">
            <a:spAutoFit/>
          </a:bodyPr>
          <a:lstStyle/>
          <a:p>
            <a:pPr marL="136525" indent="-136525">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Allow people to step in to get some help and support as they wish – more fully or just a little as they assess if this is for them. </a:t>
            </a:r>
          </a:p>
          <a:p>
            <a:pPr marL="136525" indent="-136525">
              <a:spcBef>
                <a:spcPts val="3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Some people may prefer in person, others online or self-serve resources. Where possible offer alternatives.</a:t>
            </a:r>
          </a:p>
          <a:p>
            <a:pPr marL="136525" indent="-136525">
              <a:spcBef>
                <a:spcPts val="300"/>
              </a:spcBef>
              <a:buFont typeface="Arial" panose="020B0604020202020204" pitchFamily="34" charset="0"/>
              <a:buChar char="•"/>
            </a:pPr>
            <a:r>
              <a:rPr lang="en-GB" sz="1400" i="0">
                <a:solidFill>
                  <a:srgbClr val="28325A"/>
                </a:solidFill>
                <a:latin typeface="Poppins" panose="00000500000000000000" pitchFamily="2" charset="0"/>
                <a:cs typeface="Poppins" panose="00000500000000000000" pitchFamily="2" charset="0"/>
              </a:rPr>
              <a:t>Build self-serve toolkits for those not yet ready to self-identify openly.</a:t>
            </a:r>
          </a:p>
        </p:txBody>
      </p:sp>
    </p:spTree>
    <p:extLst>
      <p:ext uri="{BB962C8B-B14F-4D97-AF65-F5344CB8AC3E}">
        <p14:creationId xmlns:p14="http://schemas.microsoft.com/office/powerpoint/2010/main" val="3870232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AB6F4-033D-B58B-5DAA-24817939A873}"/>
              </a:ext>
            </a:extLst>
          </p:cNvPr>
          <p:cNvSpPr>
            <a:spLocks noGrp="1"/>
          </p:cNvSpPr>
          <p:nvPr>
            <p:ph type="title"/>
          </p:nvPr>
        </p:nvSpPr>
        <p:spPr/>
        <p:txBody>
          <a:bodyPr/>
          <a:lstStyle/>
          <a:p>
            <a:r>
              <a:rPr lang="en-US"/>
              <a:t>So many options, where to start?</a:t>
            </a:r>
          </a:p>
        </p:txBody>
      </p:sp>
      <p:sp>
        <p:nvSpPr>
          <p:cNvPr id="3" name="Text Placeholder 2">
            <a:extLst>
              <a:ext uri="{FF2B5EF4-FFF2-40B4-BE49-F238E27FC236}">
                <a16:creationId xmlns:a16="http://schemas.microsoft.com/office/drawing/2014/main" id="{27FD881E-98C1-7F65-B5D2-E68EB90E431A}"/>
              </a:ext>
            </a:extLst>
          </p:cNvPr>
          <p:cNvSpPr>
            <a:spLocks noGrp="1"/>
          </p:cNvSpPr>
          <p:nvPr>
            <p:ph type="body" sz="quarter" idx="12"/>
          </p:nvPr>
        </p:nvSpPr>
        <p:spPr>
          <a:xfrm>
            <a:off x="830380" y="1316271"/>
            <a:ext cx="11025584" cy="908050"/>
          </a:xfrm>
          <a:solidFill>
            <a:srgbClr val="28325A">
              <a:alpha val="6000"/>
            </a:srgbClr>
          </a:solidFill>
          <a:ln>
            <a:solidFill>
              <a:schemeClr val="tx2"/>
            </a:solidFill>
          </a:ln>
        </p:spPr>
        <p:txBody>
          <a:bodyPr/>
          <a:lstStyle/>
          <a:p>
            <a:r>
              <a:rPr lang="en-US"/>
              <a:t>There are many possible actions and interventions in this section. </a:t>
            </a:r>
          </a:p>
          <a:p>
            <a:r>
              <a:rPr lang="en-US"/>
              <a:t>Prioritisation will be key to maximizing the impact of the role played by Shaw Trust or others.</a:t>
            </a:r>
          </a:p>
        </p:txBody>
      </p:sp>
      <p:sp>
        <p:nvSpPr>
          <p:cNvPr id="8" name="Text Placeholder 2">
            <a:extLst>
              <a:ext uri="{FF2B5EF4-FFF2-40B4-BE49-F238E27FC236}">
                <a16:creationId xmlns:a16="http://schemas.microsoft.com/office/drawing/2014/main" id="{024C79F3-17A9-4EF1-337C-CF530059D7C5}"/>
              </a:ext>
            </a:extLst>
          </p:cNvPr>
          <p:cNvSpPr txBox="1">
            <a:spLocks/>
          </p:cNvSpPr>
          <p:nvPr/>
        </p:nvSpPr>
        <p:spPr bwMode="auto">
          <a:xfrm>
            <a:off x="827474" y="2364336"/>
            <a:ext cx="7590969" cy="372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13873163" rtl="0" eaLnBrk="1" fontAlgn="base" hangingPunct="1">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eaLnBrk="1" fontAlgn="base" hangingPunct="1">
              <a:spcBef>
                <a:spcPct val="20000"/>
              </a:spcBef>
              <a:spcAft>
                <a:spcPct val="0"/>
              </a:spcAft>
              <a:buFont typeface="Wingdings" pitchFamily="2" charset="2"/>
              <a:buChar char="§"/>
              <a:defRPr sz="1400">
                <a:solidFill>
                  <a:schemeClr val="bg1"/>
                </a:solidFill>
                <a:latin typeface="Poppins" pitchFamily="2" charset="77"/>
                <a:cs typeface="Poppins" pitchFamily="2" charset="77"/>
              </a:defRPr>
            </a:lvl2pPr>
            <a:lvl3pPr marL="1143000" indent="-228600" algn="l" defTabSz="-13873163" rtl="0" eaLnBrk="1" fontAlgn="base" hangingPunct="1">
              <a:spcBef>
                <a:spcPct val="20000"/>
              </a:spcBef>
              <a:spcAft>
                <a:spcPct val="0"/>
              </a:spcAft>
              <a:buFont typeface="Wingdings" pitchFamily="2" charset="2"/>
              <a:buChar char="§"/>
              <a:defRPr sz="1400">
                <a:solidFill>
                  <a:schemeClr val="bg1"/>
                </a:solidFill>
                <a:latin typeface="Poppins" pitchFamily="2" charset="77"/>
                <a:cs typeface="Poppins" pitchFamily="2" charset="77"/>
              </a:defRPr>
            </a:lvl3pPr>
            <a:lvl4pPr marL="1600200" indent="-228600" algn="l" defTabSz="-13873163" rtl="0" eaLnBrk="1" fontAlgn="base" hangingPunct="1">
              <a:spcBef>
                <a:spcPct val="20000"/>
              </a:spcBef>
              <a:spcAft>
                <a:spcPct val="0"/>
              </a:spcAft>
              <a:buChar char="•"/>
              <a:defRPr sz="1400">
                <a:solidFill>
                  <a:schemeClr val="tx1"/>
                </a:solidFill>
                <a:latin typeface="+mn-lt"/>
                <a:cs typeface="Calibri" pitchFamily="34" charset="0"/>
              </a:defRPr>
            </a:lvl4pPr>
            <a:lvl5pPr marL="2057400" indent="-228600" algn="l" defTabSz="-13873163" rtl="0" eaLnBrk="1" fontAlgn="base" hangingPunct="1">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r>
              <a:rPr lang="en-US" i="0" kern="0"/>
              <a:t>The three very different roles suggested that Shaw Trust could take on for different areas of positive impact have quite different levels of required investment (time and cost).</a:t>
            </a:r>
          </a:p>
          <a:p>
            <a:pPr>
              <a:spcBef>
                <a:spcPts val="1224"/>
              </a:spcBef>
            </a:pPr>
            <a:r>
              <a:rPr lang="en-US" i="0" kern="0"/>
              <a:t>We would suggest building a balanced set of interventions combining a mix of activities that, </a:t>
            </a:r>
          </a:p>
          <a:p>
            <a:pPr marL="285750" indent="-285750">
              <a:spcBef>
                <a:spcPts val="1200"/>
              </a:spcBef>
              <a:buFont typeface="Arial" panose="020B0604020202020204" pitchFamily="34" charset="0"/>
              <a:buChar char="•"/>
            </a:pPr>
            <a:r>
              <a:rPr lang="en-US" b="1" i="0" kern="0">
                <a:latin typeface="Poppins SemiBold" pitchFamily="2" charset="77"/>
                <a:cs typeface="Poppins SemiBold" pitchFamily="2" charset="77"/>
              </a:rPr>
              <a:t>Create</a:t>
            </a:r>
          </a:p>
          <a:p>
            <a:pPr marL="285750" indent="-285750">
              <a:buFont typeface="Arial" panose="020B0604020202020204" pitchFamily="34" charset="0"/>
              <a:buChar char="•"/>
            </a:pPr>
            <a:r>
              <a:rPr lang="en-US" b="1" i="0" kern="0">
                <a:latin typeface="Poppins SemiBold" pitchFamily="2" charset="77"/>
                <a:cs typeface="Poppins SemiBold" pitchFamily="2" charset="77"/>
              </a:rPr>
              <a:t>Connect</a:t>
            </a:r>
          </a:p>
          <a:p>
            <a:pPr marL="285750" indent="-285750">
              <a:buFont typeface="Arial" panose="020B0604020202020204" pitchFamily="34" charset="0"/>
              <a:buChar char="•"/>
            </a:pPr>
            <a:r>
              <a:rPr lang="en-US" b="1" i="0" kern="0">
                <a:latin typeface="Poppins SemiBold" pitchFamily="2" charset="77"/>
                <a:cs typeface="Poppins SemiBold" pitchFamily="2" charset="77"/>
              </a:rPr>
              <a:t>Amplify and influence</a:t>
            </a:r>
          </a:p>
          <a:p>
            <a:pPr>
              <a:spcBef>
                <a:spcPts val="1200"/>
              </a:spcBef>
            </a:pPr>
            <a:r>
              <a:rPr lang="en-US" i="0" kern="0"/>
              <a:t>A balance of each will have a fabulous positive impact on future graduates! It will not get us to the impossible ideal of perfect, but it can generate significant practical and positive progress. </a:t>
            </a:r>
          </a:p>
          <a:p>
            <a:pPr marL="285750" indent="-285750">
              <a:buFont typeface="Arial" panose="020B0604020202020204" pitchFamily="34" charset="0"/>
              <a:buChar char="•"/>
            </a:pPr>
            <a:endParaRPr lang="en-US" i="0" kern="0"/>
          </a:p>
        </p:txBody>
      </p:sp>
      <p:pic>
        <p:nvPicPr>
          <p:cNvPr id="7" name="Content Placeholder 6" descr="A person with blonde hair and a white t-shirt which reads Progress over Perfection">
            <a:extLst>
              <a:ext uri="{FF2B5EF4-FFF2-40B4-BE49-F238E27FC236}">
                <a16:creationId xmlns:a16="http://schemas.microsoft.com/office/drawing/2014/main" id="{6C2CA90B-DA7C-6D81-23AB-D0F29CB26488}"/>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808754" y="2514185"/>
            <a:ext cx="2680197" cy="3206750"/>
          </a:xfrm>
        </p:spPr>
      </p:pic>
      <p:sp>
        <p:nvSpPr>
          <p:cNvPr id="5" name="Slide Number Placeholder 4">
            <a:extLst>
              <a:ext uri="{FF2B5EF4-FFF2-40B4-BE49-F238E27FC236}">
                <a16:creationId xmlns:a16="http://schemas.microsoft.com/office/drawing/2014/main" id="{FB9B086F-3BB3-3F4D-04A9-2264D34F9409}"/>
              </a:ext>
            </a:extLst>
          </p:cNvPr>
          <p:cNvSpPr>
            <a:spLocks noGrp="1"/>
          </p:cNvSpPr>
          <p:nvPr>
            <p:ph type="sldNum" sz="quarter" idx="10"/>
          </p:nvPr>
        </p:nvSpPr>
        <p:spPr/>
        <p:txBody>
          <a:bodyPr/>
          <a:lstStyle/>
          <a:p>
            <a:pPr>
              <a:defRPr/>
            </a:pPr>
            <a:fld id="{D64D317C-1D9C-8244-B8ED-6D62FC9D5D05}" type="slidenum">
              <a:rPr lang="en-GB" smtClean="0"/>
              <a:pPr>
                <a:defRPr/>
              </a:pPr>
              <a:t>61</a:t>
            </a:fld>
            <a:endParaRPr lang="en-GB"/>
          </a:p>
        </p:txBody>
      </p:sp>
    </p:spTree>
    <p:extLst>
      <p:ext uri="{BB962C8B-B14F-4D97-AF65-F5344CB8AC3E}">
        <p14:creationId xmlns:p14="http://schemas.microsoft.com/office/powerpoint/2010/main" val="1306054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237376-5EA3-B006-2983-5A1B57660E62}"/>
              </a:ext>
            </a:extLst>
          </p:cNvPr>
          <p:cNvSpPr>
            <a:spLocks noGrp="1"/>
          </p:cNvSpPr>
          <p:nvPr>
            <p:ph type="title"/>
          </p:nvPr>
        </p:nvSpPr>
        <p:spPr/>
        <p:txBody>
          <a:bodyPr/>
          <a:lstStyle/>
          <a:p>
            <a:r>
              <a:rPr lang="en-US"/>
              <a:t>Usage of this report</a:t>
            </a:r>
          </a:p>
        </p:txBody>
      </p:sp>
      <p:sp>
        <p:nvSpPr>
          <p:cNvPr id="7" name="Content Placeholder 1">
            <a:extLst>
              <a:ext uri="{FF2B5EF4-FFF2-40B4-BE49-F238E27FC236}">
                <a16:creationId xmlns:a16="http://schemas.microsoft.com/office/drawing/2014/main" id="{377DA530-BA69-19CB-2FD9-8A523A119DA9}"/>
              </a:ext>
            </a:extLst>
          </p:cNvPr>
          <p:cNvSpPr txBox="1">
            <a:spLocks/>
          </p:cNvSpPr>
          <p:nvPr/>
        </p:nvSpPr>
        <p:spPr bwMode="auto">
          <a:xfrm>
            <a:off x="650839" y="1310306"/>
            <a:ext cx="8166590" cy="467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80000" rIns="180000" bIns="180000" numCol="1" rtlCol="0" anchor="t" anchorCtr="0" compatLnSpc="1">
            <a:prstTxWarp prst="textNoShape">
              <a:avLst/>
            </a:prstTxWarp>
          </a:bodyPr>
          <a:lstStyle>
            <a:lvl1pPr marL="0" indent="0" algn="l" defTabSz="-13873163" rtl="0" eaLnBrk="1" fontAlgn="base" hangingPunct="1">
              <a:spcBef>
                <a:spcPct val="20000"/>
              </a:spcBef>
              <a:spcAft>
                <a:spcPct val="0"/>
              </a:spcAft>
              <a:buSzPct val="120000"/>
              <a:buFont typeface="Arial" panose="020B0604020202020204" pitchFamily="34" charset="0"/>
              <a:buNone/>
              <a:defRPr sz="1400">
                <a:solidFill>
                  <a:schemeClr val="tx2"/>
                </a:solidFill>
                <a:latin typeface="Poppins" pitchFamily="2" charset="77"/>
                <a:ea typeface="+mn-ea"/>
                <a:cs typeface="Poppins" pitchFamily="2" charset="77"/>
              </a:defRPr>
            </a:lvl1pPr>
            <a:lvl2pPr marL="457200" indent="0" algn="l" defTabSz="-13873163" rtl="0" eaLnBrk="1" fontAlgn="base" hangingPunct="1">
              <a:spcBef>
                <a:spcPct val="20000"/>
              </a:spcBef>
              <a:spcAft>
                <a:spcPct val="0"/>
              </a:spcAft>
              <a:buFont typeface="Wingdings" pitchFamily="2" charset="2"/>
              <a:buNone/>
              <a:defRPr sz="2000">
                <a:solidFill>
                  <a:schemeClr val="bg1"/>
                </a:solidFill>
                <a:latin typeface="Poppins" pitchFamily="2" charset="77"/>
                <a:cs typeface="Poppins" pitchFamily="2" charset="77"/>
              </a:defRPr>
            </a:lvl2pPr>
            <a:lvl3pPr marL="914400" indent="0" algn="l" defTabSz="-13873163" rtl="0" eaLnBrk="1" fontAlgn="base" hangingPunct="1">
              <a:spcBef>
                <a:spcPct val="20000"/>
              </a:spcBef>
              <a:spcAft>
                <a:spcPct val="0"/>
              </a:spcAft>
              <a:buFont typeface="Wingdings" pitchFamily="2" charset="2"/>
              <a:buNone/>
              <a:defRPr sz="2000">
                <a:solidFill>
                  <a:schemeClr val="bg1"/>
                </a:solidFill>
                <a:latin typeface="Poppins" pitchFamily="2" charset="77"/>
                <a:cs typeface="Poppins" pitchFamily="2" charset="77"/>
              </a:defRPr>
            </a:lvl3pPr>
            <a:lvl4pPr marL="1371600" indent="0" algn="l" defTabSz="-13873163" rtl="0" eaLnBrk="1" fontAlgn="base" hangingPunct="1">
              <a:spcBef>
                <a:spcPct val="20000"/>
              </a:spcBef>
              <a:spcAft>
                <a:spcPct val="0"/>
              </a:spcAft>
              <a:buNone/>
              <a:defRPr sz="2000">
                <a:solidFill>
                  <a:schemeClr val="tx1"/>
                </a:solidFill>
                <a:latin typeface="+mn-lt"/>
                <a:cs typeface="Calibri" pitchFamily="34" charset="0"/>
              </a:defRPr>
            </a:lvl4pPr>
            <a:lvl5pPr marL="1828800" indent="0" algn="l" defTabSz="-13873163" rtl="0" eaLnBrk="1" fontAlgn="base" hangingPunct="1">
              <a:spcBef>
                <a:spcPct val="20000"/>
              </a:spcBef>
              <a:spcAft>
                <a:spcPct val="0"/>
              </a:spcAft>
              <a:buFont typeface="Arial" panose="020B0604020202020204" pitchFamily="34" charset="0"/>
              <a:buNone/>
              <a:defRPr sz="20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8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8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8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800">
                <a:solidFill>
                  <a:srgbClr val="0A1E60">
                    <a:alpha val="100000"/>
                  </a:srgbClr>
                </a:solidFill>
                <a:latin typeface="+mn-lt"/>
              </a:defRPr>
            </a:lvl9pPr>
          </a:lstStyle>
          <a:p>
            <a:r>
              <a:rPr lang="en-GB" sz="1600" i="0" kern="0">
                <a:solidFill>
                  <a:schemeClr val="bg1"/>
                </a:solidFill>
                <a:latin typeface="Poppins"/>
                <a:cs typeface="Poppins"/>
              </a:rPr>
              <a:t>We welcome Shaw Trust sharing these findings publicly to evidence current experiences and positively inform action across the graduate employment ecosystem. </a:t>
            </a:r>
            <a:endParaRPr lang="en-GB" sz="1600" i="0" kern="0">
              <a:solidFill>
                <a:schemeClr val="bg1"/>
              </a:solidFill>
            </a:endParaRPr>
          </a:p>
          <a:p>
            <a:endParaRPr lang="en-GB" sz="1600" i="0" kern="0">
              <a:solidFill>
                <a:schemeClr val="bg1"/>
              </a:solidFill>
            </a:endParaRPr>
          </a:p>
          <a:p>
            <a:r>
              <a:rPr lang="en-GB" sz="1600" i="0" kern="0">
                <a:solidFill>
                  <a:schemeClr val="bg1"/>
                </a:solidFill>
                <a:latin typeface="Poppins"/>
                <a:cs typeface="Poppins"/>
              </a:rPr>
              <a:t>All quotes provided in the report have been anonymised and no images, video or audio recordings of participants are included in the report. This has ensured that no personally identifiable information is reported (in line with our consent forms).</a:t>
            </a:r>
          </a:p>
          <a:p>
            <a:endParaRPr lang="en-GB" sz="1600" i="0" kern="0">
              <a:solidFill>
                <a:schemeClr val="bg1"/>
              </a:solidFill>
            </a:endParaRPr>
          </a:p>
          <a:p>
            <a:r>
              <a:rPr lang="en-GB" sz="1600" i="0" kern="0">
                <a:solidFill>
                  <a:schemeClr val="bg1"/>
                </a:solidFill>
                <a:latin typeface="Poppins"/>
                <a:cs typeface="Poppins"/>
              </a:rPr>
              <a:t>Any supplementary materials shared with Shaw Trust such as transcripts (with actual names used) and videos of interviews are not to be made public without express and additional consent from the relevant participants. This consent must be obtained through Open so that we are aware of all additional consents related to our work. </a:t>
            </a:r>
            <a:endParaRPr lang="en-GB" sz="1600" i="0" kern="0">
              <a:solidFill>
                <a:schemeClr val="bg1"/>
              </a:solidFill>
            </a:endParaRPr>
          </a:p>
          <a:p>
            <a:endParaRPr lang="en-GB" sz="1600" i="0" kern="0">
              <a:solidFill>
                <a:schemeClr val="bg1"/>
              </a:solidFill>
            </a:endParaRPr>
          </a:p>
          <a:p>
            <a:r>
              <a:rPr lang="en-GB" sz="1600" i="0" kern="0">
                <a:solidFill>
                  <a:schemeClr val="bg1"/>
                </a:solidFill>
                <a:latin typeface="Poppins"/>
                <a:cs typeface="Poppins"/>
              </a:rPr>
              <a:t>Thank you for your help ensuring that we conduct all our research with the highest level of respect for privacy, integrity, ethical and legal responsibility. </a:t>
            </a:r>
            <a:endParaRPr lang="en-GB" sz="1600" i="0" kern="0">
              <a:solidFill>
                <a:schemeClr val="bg1"/>
              </a:solidFill>
            </a:endParaRPr>
          </a:p>
          <a:p>
            <a:endParaRPr lang="en-GB" sz="1600" i="0" kern="0">
              <a:solidFill>
                <a:schemeClr val="bg1"/>
              </a:solidFill>
            </a:endParaRPr>
          </a:p>
        </p:txBody>
      </p:sp>
      <p:pic>
        <p:nvPicPr>
          <p:cNvPr id="8" name="Picture 7" descr="Privacy icon">
            <a:extLst>
              <a:ext uri="{FF2B5EF4-FFF2-40B4-BE49-F238E27FC236}">
                <a16:creationId xmlns:a16="http://schemas.microsoft.com/office/drawing/2014/main" id="{EE838235-FF80-9523-44A1-4FE9F919DD5B}"/>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2098" y="2499883"/>
            <a:ext cx="2299063" cy="2299063"/>
          </a:xfrm>
          <a:prstGeom prst="rect">
            <a:avLst/>
          </a:prstGeom>
        </p:spPr>
      </p:pic>
      <p:sp>
        <p:nvSpPr>
          <p:cNvPr id="5" name="Slide Number Placeholder 4">
            <a:extLst>
              <a:ext uri="{FF2B5EF4-FFF2-40B4-BE49-F238E27FC236}">
                <a16:creationId xmlns:a16="http://schemas.microsoft.com/office/drawing/2014/main" id="{76F1B194-28DE-F53B-D05B-0149CBA8D3CE}"/>
              </a:ext>
            </a:extLst>
          </p:cNvPr>
          <p:cNvSpPr>
            <a:spLocks noGrp="1"/>
          </p:cNvSpPr>
          <p:nvPr>
            <p:ph type="sldNum" sz="quarter" idx="10"/>
          </p:nvPr>
        </p:nvSpPr>
        <p:spPr/>
        <p:txBody>
          <a:bodyPr/>
          <a:lstStyle/>
          <a:p>
            <a:pPr>
              <a:defRPr/>
            </a:pPr>
            <a:fld id="{D64D317C-1D9C-8244-B8ED-6D62FC9D5D05}" type="slidenum">
              <a:rPr lang="en-GB" smtClean="0"/>
              <a:pPr>
                <a:defRPr/>
              </a:pPr>
              <a:t>62</a:t>
            </a:fld>
            <a:endParaRPr lang="en-GB"/>
          </a:p>
        </p:txBody>
      </p:sp>
    </p:spTree>
    <p:extLst>
      <p:ext uri="{BB962C8B-B14F-4D97-AF65-F5344CB8AC3E}">
        <p14:creationId xmlns:p14="http://schemas.microsoft.com/office/powerpoint/2010/main" val="580302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51B975-E111-93F0-3D8B-A668899FB461}"/>
              </a:ext>
            </a:extLst>
          </p:cNvPr>
          <p:cNvSpPr>
            <a:spLocks noGrp="1"/>
          </p:cNvSpPr>
          <p:nvPr>
            <p:ph type="title"/>
          </p:nvPr>
        </p:nvSpPr>
        <p:spPr>
          <a:xfrm>
            <a:off x="2969618" y="2891454"/>
            <a:ext cx="7515617" cy="1408680"/>
          </a:xfrm>
        </p:spPr>
        <p:txBody>
          <a:bodyPr/>
          <a:lstStyle/>
          <a:p>
            <a:r>
              <a:rPr lang="en-GB"/>
              <a:t>Appendix: </a:t>
            </a:r>
            <a:br>
              <a:rPr lang="en-GB"/>
            </a:br>
            <a:r>
              <a:rPr lang="en-GB"/>
              <a:t>Participant demographics</a:t>
            </a:r>
          </a:p>
        </p:txBody>
      </p:sp>
    </p:spTree>
    <p:extLst>
      <p:ext uri="{BB962C8B-B14F-4D97-AF65-F5344CB8AC3E}">
        <p14:creationId xmlns:p14="http://schemas.microsoft.com/office/powerpoint/2010/main" val="1861955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CE4F3-CE32-2210-7E97-2ADDEED2F8A9}"/>
              </a:ext>
            </a:extLst>
          </p:cNvPr>
          <p:cNvSpPr>
            <a:spLocks noGrp="1"/>
          </p:cNvSpPr>
          <p:nvPr>
            <p:ph type="title"/>
          </p:nvPr>
        </p:nvSpPr>
        <p:spPr/>
        <p:txBody>
          <a:bodyPr/>
          <a:lstStyle/>
          <a:p>
            <a:r>
              <a:rPr lang="en-US"/>
              <a:t>Demographic overview for disabled graduates who participated in the research</a:t>
            </a:r>
          </a:p>
        </p:txBody>
      </p:sp>
      <p:sp>
        <p:nvSpPr>
          <p:cNvPr id="5" name="Slide Number Placeholder 4">
            <a:extLst>
              <a:ext uri="{FF2B5EF4-FFF2-40B4-BE49-F238E27FC236}">
                <a16:creationId xmlns:a16="http://schemas.microsoft.com/office/drawing/2014/main" id="{41E5090A-31AD-3D7B-D5B8-4361F56D1ED9}"/>
              </a:ext>
            </a:extLst>
          </p:cNvPr>
          <p:cNvSpPr>
            <a:spLocks noGrp="1"/>
          </p:cNvSpPr>
          <p:nvPr>
            <p:ph type="sldNum" sz="quarter" idx="13"/>
          </p:nvPr>
        </p:nvSpPr>
        <p:spPr>
          <a:xfrm>
            <a:off x="11356975" y="6381750"/>
            <a:ext cx="504825" cy="288925"/>
          </a:xfrm>
          <a:prstGeom prst="rect">
            <a:avLst/>
          </a:prstGeom>
        </p:spPr>
        <p:txBody>
          <a:bodyPr vert="horz" lIns="91440" tIns="45720" rIns="91440" bIns="45720" rtlCol="0" anchor="ctr"/>
          <a:lstStyle>
            <a:defPPr>
              <a:defRPr lang="en-GB"/>
            </a:defPPr>
            <a:lvl1pPr algn="ctr" rtl="0" eaLnBrk="0" fontAlgn="base" hangingPunct="0">
              <a:spcBef>
                <a:spcPct val="0"/>
              </a:spcBef>
              <a:spcAft>
                <a:spcPct val="0"/>
              </a:spcAft>
              <a:defRPr sz="1200" b="0" i="0" kern="1200" smtClean="0">
                <a:solidFill>
                  <a:srgbClr val="303E51"/>
                </a:solidFill>
                <a:latin typeface="Sofia Pro" panose="020B0000000000000000" pitchFamily="34" charset="77"/>
                <a:ea typeface="+mn-ea"/>
                <a:cs typeface="Calibri" pitchFamily="34" charset="0"/>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mn-ea"/>
                <a:cs typeface="+mn-cs"/>
              </a:defRPr>
            </a:lvl5pPr>
            <a:lvl6pPr marL="2286000" algn="l" defTabSz="914400" rtl="0" eaLnBrk="1" latinLnBrk="0" hangingPunct="1">
              <a:defRPr sz="2400" i="1" kern="1200">
                <a:solidFill>
                  <a:schemeClr val="tx1"/>
                </a:solidFill>
                <a:latin typeface="Arial" panose="020B0604020202020204" pitchFamily="34" charset="0"/>
                <a:ea typeface="+mn-ea"/>
                <a:cs typeface="+mn-cs"/>
              </a:defRPr>
            </a:lvl6pPr>
            <a:lvl7pPr marL="2743200" algn="l" defTabSz="914400" rtl="0" eaLnBrk="1" latinLnBrk="0" hangingPunct="1">
              <a:defRPr sz="2400" i="1" kern="1200">
                <a:solidFill>
                  <a:schemeClr val="tx1"/>
                </a:solidFill>
                <a:latin typeface="Arial" panose="020B0604020202020204" pitchFamily="34" charset="0"/>
                <a:ea typeface="+mn-ea"/>
                <a:cs typeface="+mn-cs"/>
              </a:defRPr>
            </a:lvl7pPr>
            <a:lvl8pPr marL="3200400" algn="l" defTabSz="914400" rtl="0" eaLnBrk="1" latinLnBrk="0" hangingPunct="1">
              <a:defRPr sz="2400" i="1" kern="1200">
                <a:solidFill>
                  <a:schemeClr val="tx1"/>
                </a:solidFill>
                <a:latin typeface="Arial" panose="020B0604020202020204" pitchFamily="34" charset="0"/>
                <a:ea typeface="+mn-ea"/>
                <a:cs typeface="+mn-cs"/>
              </a:defRPr>
            </a:lvl8pPr>
            <a:lvl9pPr marL="3657600" algn="l" defTabSz="914400" rtl="0" eaLnBrk="1" latinLnBrk="0" hangingPunct="1">
              <a:defRPr sz="2400" i="1" kern="1200">
                <a:solidFill>
                  <a:schemeClr val="tx1"/>
                </a:solidFill>
                <a:latin typeface="Arial" panose="020B0604020202020204" pitchFamily="34" charset="0"/>
                <a:ea typeface="+mn-ea"/>
                <a:cs typeface="+mn-cs"/>
              </a:defRPr>
            </a:lvl9pPr>
          </a:lstStyle>
          <a:p>
            <a:pPr>
              <a:defRPr/>
            </a:pPr>
            <a:fld id="{3A735DBD-C992-164A-B460-8496A85742D4}" type="slidenum">
              <a:rPr lang="en-GB" smtClean="0"/>
              <a:pPr>
                <a:defRPr/>
              </a:pPr>
              <a:t>64</a:t>
            </a:fld>
            <a:endParaRPr lang="en-GB"/>
          </a:p>
        </p:txBody>
      </p:sp>
      <p:grpSp>
        <p:nvGrpSpPr>
          <p:cNvPr id="2" name="Group 1">
            <a:extLst>
              <a:ext uri="{FF2B5EF4-FFF2-40B4-BE49-F238E27FC236}">
                <a16:creationId xmlns:a16="http://schemas.microsoft.com/office/drawing/2014/main" id="{E3CB1E0B-12BB-AEFB-3038-FFA4D98DADE3}"/>
              </a:ext>
              <a:ext uri="{C183D7F6-B498-43B3-948B-1728B52AA6E4}">
                <adec:decorative xmlns:adec="http://schemas.microsoft.com/office/drawing/2017/decorative" val="1"/>
              </a:ext>
            </a:extLst>
          </p:cNvPr>
          <p:cNvGrpSpPr/>
          <p:nvPr/>
        </p:nvGrpSpPr>
        <p:grpSpPr>
          <a:xfrm>
            <a:off x="1473185" y="1727467"/>
            <a:ext cx="4551858" cy="988944"/>
            <a:chOff x="1473185" y="1727467"/>
            <a:chExt cx="4551858" cy="988944"/>
          </a:xfrm>
        </p:grpSpPr>
        <p:grpSp>
          <p:nvGrpSpPr>
            <p:cNvPr id="11" name="Group 10">
              <a:extLst>
                <a:ext uri="{FF2B5EF4-FFF2-40B4-BE49-F238E27FC236}">
                  <a16:creationId xmlns:a16="http://schemas.microsoft.com/office/drawing/2014/main" id="{27344DC8-064D-C2B4-2313-30E8D02ACB96}"/>
                </a:ext>
                <a:ext uri="{C183D7F6-B498-43B3-948B-1728B52AA6E4}">
                  <adec:decorative xmlns:adec="http://schemas.microsoft.com/office/drawing/2017/decorative" val="1"/>
                </a:ext>
              </a:extLst>
            </p:cNvPr>
            <p:cNvGrpSpPr/>
            <p:nvPr/>
          </p:nvGrpSpPr>
          <p:grpSpPr>
            <a:xfrm>
              <a:off x="1473185" y="1761091"/>
              <a:ext cx="955541" cy="921696"/>
              <a:chOff x="664444" y="1392092"/>
              <a:chExt cx="1673423" cy="1522524"/>
            </a:xfrm>
          </p:grpSpPr>
          <p:grpSp>
            <p:nvGrpSpPr>
              <p:cNvPr id="12" name="Group 11">
                <a:extLst>
                  <a:ext uri="{FF2B5EF4-FFF2-40B4-BE49-F238E27FC236}">
                    <a16:creationId xmlns:a16="http://schemas.microsoft.com/office/drawing/2014/main" id="{BAB78F15-5B3F-D0AC-E217-B4535072FCDB}"/>
                  </a:ext>
                </a:extLst>
              </p:cNvPr>
              <p:cNvGrpSpPr/>
              <p:nvPr/>
            </p:nvGrpSpPr>
            <p:grpSpPr>
              <a:xfrm>
                <a:off x="664444" y="1392092"/>
                <a:ext cx="1673423" cy="1522524"/>
                <a:chOff x="-488627" y="-641920"/>
                <a:chExt cx="6935382" cy="6858000"/>
              </a:xfrm>
            </p:grpSpPr>
            <p:pic>
              <p:nvPicPr>
                <p:cNvPr id="15" name="Picture 14" descr="A yellow circle with black background&#10;&#10;Description automatically generated">
                  <a:extLst>
                    <a:ext uri="{FF2B5EF4-FFF2-40B4-BE49-F238E27FC236}">
                      <a16:creationId xmlns:a16="http://schemas.microsoft.com/office/drawing/2014/main" id="{8E522651-6ED9-2145-F036-0C1998E994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627" y="-641920"/>
                  <a:ext cx="6935382" cy="6858000"/>
                </a:xfrm>
                <a:prstGeom prst="rect">
                  <a:avLst/>
                </a:prstGeom>
              </p:spPr>
            </p:pic>
            <p:pic>
              <p:nvPicPr>
                <p:cNvPr id="16" name="Picture 15" descr="A white circle with black background&#10;&#10;Description automatically generated">
                  <a:extLst>
                    <a:ext uri="{FF2B5EF4-FFF2-40B4-BE49-F238E27FC236}">
                      <a16:creationId xmlns:a16="http://schemas.microsoft.com/office/drawing/2014/main" id="{5E6807AA-8B2D-2B1D-333B-C591A4327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46" y="-356756"/>
                  <a:ext cx="6358619" cy="6287672"/>
                </a:xfrm>
                <a:prstGeom prst="rect">
                  <a:avLst/>
                </a:prstGeom>
              </p:spPr>
            </p:pic>
          </p:grpSp>
          <p:pic>
            <p:nvPicPr>
              <p:cNvPr id="14" name="Picture 13" descr="A blue and yellow eye&#10;&#10;Description automatically generated">
                <a:extLst>
                  <a:ext uri="{FF2B5EF4-FFF2-40B4-BE49-F238E27FC236}">
                    <a16:creationId xmlns:a16="http://schemas.microsoft.com/office/drawing/2014/main" id="{AB8A5F61-8639-5AB8-3B3F-55322A0A9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136" y="1581496"/>
                <a:ext cx="1097051" cy="1076682"/>
              </a:xfrm>
              <a:prstGeom prst="rect">
                <a:avLst/>
              </a:prstGeom>
            </p:spPr>
          </p:pic>
        </p:grpSp>
        <p:grpSp>
          <p:nvGrpSpPr>
            <p:cNvPr id="17" name="Group 16">
              <a:extLst>
                <a:ext uri="{FF2B5EF4-FFF2-40B4-BE49-F238E27FC236}">
                  <a16:creationId xmlns:a16="http://schemas.microsoft.com/office/drawing/2014/main" id="{33145AF6-1BE2-033C-536D-7332463BEE2B}"/>
                </a:ext>
                <a:ext uri="{C183D7F6-B498-43B3-948B-1728B52AA6E4}">
                  <adec:decorative xmlns:adec="http://schemas.microsoft.com/office/drawing/2017/decorative" val="1"/>
                </a:ext>
              </a:extLst>
            </p:cNvPr>
            <p:cNvGrpSpPr/>
            <p:nvPr/>
          </p:nvGrpSpPr>
          <p:grpSpPr>
            <a:xfrm>
              <a:off x="2696602" y="1761091"/>
              <a:ext cx="955541" cy="921696"/>
              <a:chOff x="4974345" y="1350133"/>
              <a:chExt cx="1673423" cy="1522524"/>
            </a:xfrm>
          </p:grpSpPr>
          <p:grpSp>
            <p:nvGrpSpPr>
              <p:cNvPr id="18" name="Group 17">
                <a:extLst>
                  <a:ext uri="{FF2B5EF4-FFF2-40B4-BE49-F238E27FC236}">
                    <a16:creationId xmlns:a16="http://schemas.microsoft.com/office/drawing/2014/main" id="{893A1634-9331-10B8-242A-3819BA054C62}"/>
                  </a:ext>
                </a:extLst>
              </p:cNvPr>
              <p:cNvGrpSpPr/>
              <p:nvPr/>
            </p:nvGrpSpPr>
            <p:grpSpPr>
              <a:xfrm rot="9780264">
                <a:off x="4974345" y="1350133"/>
                <a:ext cx="1673423" cy="1522524"/>
                <a:chOff x="-488627" y="-641920"/>
                <a:chExt cx="6935382" cy="6858000"/>
              </a:xfrm>
            </p:grpSpPr>
            <p:pic>
              <p:nvPicPr>
                <p:cNvPr id="20" name="Picture 19" descr="A yellow circle with black background&#10;&#10;Description automatically generated">
                  <a:extLst>
                    <a:ext uri="{FF2B5EF4-FFF2-40B4-BE49-F238E27FC236}">
                      <a16:creationId xmlns:a16="http://schemas.microsoft.com/office/drawing/2014/main" id="{1203AFCE-D3CC-CB7D-CEF2-5BFBF8EE2B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627" y="-641920"/>
                  <a:ext cx="6935382" cy="6858000"/>
                </a:xfrm>
                <a:prstGeom prst="rect">
                  <a:avLst/>
                </a:prstGeom>
              </p:spPr>
            </p:pic>
            <p:pic>
              <p:nvPicPr>
                <p:cNvPr id="21" name="Picture 20" descr="A white circle with black background&#10;&#10;Description automatically generated">
                  <a:extLst>
                    <a:ext uri="{FF2B5EF4-FFF2-40B4-BE49-F238E27FC236}">
                      <a16:creationId xmlns:a16="http://schemas.microsoft.com/office/drawing/2014/main" id="{660A9CE8-1B57-31D0-7F0A-DE5F3FDF8A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46" y="-356756"/>
                  <a:ext cx="6358619" cy="6287672"/>
                </a:xfrm>
                <a:prstGeom prst="rect">
                  <a:avLst/>
                </a:prstGeom>
              </p:spPr>
            </p:pic>
          </p:grpSp>
          <p:pic>
            <p:nvPicPr>
              <p:cNvPr id="19" name="Picture 18" descr="A blue and yellow wheelchair logo&#10;&#10;Description automatically generated">
                <a:extLst>
                  <a:ext uri="{FF2B5EF4-FFF2-40B4-BE49-F238E27FC236}">
                    <a16:creationId xmlns:a16="http://schemas.microsoft.com/office/drawing/2014/main" id="{5C237288-4E7D-F254-7572-05EF144D6A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66998" y="1391230"/>
                <a:ext cx="1337050" cy="1312224"/>
              </a:xfrm>
              <a:prstGeom prst="rect">
                <a:avLst/>
              </a:prstGeom>
            </p:spPr>
          </p:pic>
        </p:grpSp>
        <p:grpSp>
          <p:nvGrpSpPr>
            <p:cNvPr id="22" name="Group 21">
              <a:extLst>
                <a:ext uri="{FF2B5EF4-FFF2-40B4-BE49-F238E27FC236}">
                  <a16:creationId xmlns:a16="http://schemas.microsoft.com/office/drawing/2014/main" id="{9BCD9DDE-EA7A-CC6A-572E-7F076CA9091F}"/>
                </a:ext>
                <a:ext uri="{C183D7F6-B498-43B3-948B-1728B52AA6E4}">
                  <adec:decorative xmlns:adec="http://schemas.microsoft.com/office/drawing/2017/decorative" val="1"/>
                </a:ext>
              </a:extLst>
            </p:cNvPr>
            <p:cNvGrpSpPr/>
            <p:nvPr/>
          </p:nvGrpSpPr>
          <p:grpSpPr>
            <a:xfrm>
              <a:off x="3969313" y="1727467"/>
              <a:ext cx="890565" cy="988944"/>
              <a:chOff x="7273454" y="1287808"/>
              <a:chExt cx="1559631" cy="1633609"/>
            </a:xfrm>
          </p:grpSpPr>
          <p:grpSp>
            <p:nvGrpSpPr>
              <p:cNvPr id="23" name="Group 22">
                <a:extLst>
                  <a:ext uri="{FF2B5EF4-FFF2-40B4-BE49-F238E27FC236}">
                    <a16:creationId xmlns:a16="http://schemas.microsoft.com/office/drawing/2014/main" id="{391C2D71-745B-032D-FA45-3AFF2D8B74A0}"/>
                  </a:ext>
                </a:extLst>
              </p:cNvPr>
              <p:cNvGrpSpPr/>
              <p:nvPr/>
            </p:nvGrpSpPr>
            <p:grpSpPr>
              <a:xfrm rot="15256621">
                <a:off x="7236465" y="1324797"/>
                <a:ext cx="1633609" cy="1559631"/>
                <a:chOff x="-488627" y="-641920"/>
                <a:chExt cx="6935382" cy="6858000"/>
              </a:xfrm>
            </p:grpSpPr>
            <p:pic>
              <p:nvPicPr>
                <p:cNvPr id="25" name="Picture 24" descr="A yellow circle with black background&#10;&#10;Description automatically generated">
                  <a:extLst>
                    <a:ext uri="{FF2B5EF4-FFF2-40B4-BE49-F238E27FC236}">
                      <a16:creationId xmlns:a16="http://schemas.microsoft.com/office/drawing/2014/main" id="{6B8FAE4D-EE09-CC44-6087-5A884652F2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627" y="-641920"/>
                  <a:ext cx="6935382" cy="6858000"/>
                </a:xfrm>
                <a:prstGeom prst="rect">
                  <a:avLst/>
                </a:prstGeom>
              </p:spPr>
            </p:pic>
            <p:pic>
              <p:nvPicPr>
                <p:cNvPr id="26" name="Picture 25" descr="A white circle with black background&#10;&#10;Description automatically generated">
                  <a:extLst>
                    <a:ext uri="{FF2B5EF4-FFF2-40B4-BE49-F238E27FC236}">
                      <a16:creationId xmlns:a16="http://schemas.microsoft.com/office/drawing/2014/main" id="{4DAE49B8-404B-A1F3-3D21-8CBB4C8D38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0246" y="-356756"/>
                  <a:ext cx="6358619" cy="6287672"/>
                </a:xfrm>
                <a:prstGeom prst="rect">
                  <a:avLst/>
                </a:prstGeom>
              </p:spPr>
            </p:pic>
          </p:grpSp>
          <p:pic>
            <p:nvPicPr>
              <p:cNvPr id="24" name="Picture 23" descr="A blue and yellow head with a yellow brain&#10;&#10;Description automatically generated">
                <a:extLst>
                  <a:ext uri="{FF2B5EF4-FFF2-40B4-BE49-F238E27FC236}">
                    <a16:creationId xmlns:a16="http://schemas.microsoft.com/office/drawing/2014/main" id="{75D919FF-56BE-C133-2D47-C696C24FD6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33131" y="1391230"/>
                <a:ext cx="1337050" cy="1312224"/>
              </a:xfrm>
              <a:prstGeom prst="rect">
                <a:avLst/>
              </a:prstGeom>
            </p:spPr>
          </p:pic>
        </p:grpSp>
        <p:grpSp>
          <p:nvGrpSpPr>
            <p:cNvPr id="27" name="Group 26">
              <a:extLst>
                <a:ext uri="{FF2B5EF4-FFF2-40B4-BE49-F238E27FC236}">
                  <a16:creationId xmlns:a16="http://schemas.microsoft.com/office/drawing/2014/main" id="{D0B1E76B-BBC7-90CF-3C84-B2D8F5E813C0}"/>
                </a:ext>
                <a:ext uri="{C183D7F6-B498-43B3-948B-1728B52AA6E4}">
                  <adec:decorative xmlns:adec="http://schemas.microsoft.com/office/drawing/2017/decorative" val="1"/>
                </a:ext>
              </a:extLst>
            </p:cNvPr>
            <p:cNvGrpSpPr/>
            <p:nvPr/>
          </p:nvGrpSpPr>
          <p:grpSpPr>
            <a:xfrm>
              <a:off x="5069502" y="1761091"/>
              <a:ext cx="955541" cy="921696"/>
              <a:chOff x="9364116" y="1392092"/>
              <a:chExt cx="1673423" cy="1522524"/>
            </a:xfrm>
          </p:grpSpPr>
          <p:grpSp>
            <p:nvGrpSpPr>
              <p:cNvPr id="28" name="Group 27">
                <a:extLst>
                  <a:ext uri="{FF2B5EF4-FFF2-40B4-BE49-F238E27FC236}">
                    <a16:creationId xmlns:a16="http://schemas.microsoft.com/office/drawing/2014/main" id="{EC75775F-23DD-E2C3-D7A5-78B299760510}"/>
                  </a:ext>
                </a:extLst>
              </p:cNvPr>
              <p:cNvGrpSpPr/>
              <p:nvPr/>
            </p:nvGrpSpPr>
            <p:grpSpPr>
              <a:xfrm rot="10800000">
                <a:off x="9364116" y="1392092"/>
                <a:ext cx="1673423" cy="1522524"/>
                <a:chOff x="-488627" y="-641913"/>
                <a:chExt cx="6935382" cy="6858000"/>
              </a:xfrm>
            </p:grpSpPr>
            <p:pic>
              <p:nvPicPr>
                <p:cNvPr id="30" name="Picture 29" descr="A yellow circle with black background&#10;&#10;Description automatically generated">
                  <a:extLst>
                    <a:ext uri="{FF2B5EF4-FFF2-40B4-BE49-F238E27FC236}">
                      <a16:creationId xmlns:a16="http://schemas.microsoft.com/office/drawing/2014/main" id="{A4382388-AE23-923A-A0B8-D5082CF2B0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627" y="-641913"/>
                  <a:ext cx="6935382" cy="6858000"/>
                </a:xfrm>
                <a:prstGeom prst="rect">
                  <a:avLst/>
                </a:prstGeom>
              </p:spPr>
            </p:pic>
            <p:pic>
              <p:nvPicPr>
                <p:cNvPr id="31" name="Picture 30" descr="A white circle with black background&#10;&#10;Description automatically generated">
                  <a:extLst>
                    <a:ext uri="{FF2B5EF4-FFF2-40B4-BE49-F238E27FC236}">
                      <a16:creationId xmlns:a16="http://schemas.microsoft.com/office/drawing/2014/main" id="{FA8C760F-C425-4691-AE42-F3FA796F00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49" y="-356758"/>
                  <a:ext cx="6358620" cy="6287676"/>
                </a:xfrm>
                <a:prstGeom prst="rect">
                  <a:avLst/>
                </a:prstGeom>
              </p:spPr>
            </p:pic>
          </p:grpSp>
          <p:pic>
            <p:nvPicPr>
              <p:cNvPr id="29" name="Picture 28" descr="A blue and yellow symbol with a lightning bolt&#10;&#10;Description automatically generated">
                <a:extLst>
                  <a:ext uri="{FF2B5EF4-FFF2-40B4-BE49-F238E27FC236}">
                    <a16:creationId xmlns:a16="http://schemas.microsoft.com/office/drawing/2014/main" id="{7423C897-84D2-9FF3-F87D-E17173F5FF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73307" y="1392093"/>
                <a:ext cx="1455040" cy="1428021"/>
              </a:xfrm>
              <a:prstGeom prst="rect">
                <a:avLst/>
              </a:prstGeom>
            </p:spPr>
          </p:pic>
        </p:grpSp>
      </p:grpSp>
      <p:grpSp>
        <p:nvGrpSpPr>
          <p:cNvPr id="10" name="Group 9">
            <a:extLst>
              <a:ext uri="{FF2B5EF4-FFF2-40B4-BE49-F238E27FC236}">
                <a16:creationId xmlns:a16="http://schemas.microsoft.com/office/drawing/2014/main" id="{53CAB4FF-2CDA-45C3-2A04-5D0BC9E830D0}"/>
              </a:ext>
              <a:ext uri="{C183D7F6-B498-43B3-948B-1728B52AA6E4}">
                <adec:decorative xmlns:adec="http://schemas.microsoft.com/office/drawing/2017/decorative" val="1"/>
              </a:ext>
            </a:extLst>
          </p:cNvPr>
          <p:cNvGrpSpPr/>
          <p:nvPr/>
        </p:nvGrpSpPr>
        <p:grpSpPr>
          <a:xfrm>
            <a:off x="1375154" y="2880819"/>
            <a:ext cx="4833512" cy="461665"/>
            <a:chOff x="1375154" y="2880819"/>
            <a:chExt cx="4833512" cy="461665"/>
          </a:xfrm>
        </p:grpSpPr>
        <p:sp>
          <p:nvSpPr>
            <p:cNvPr id="33" name="TextBox 32">
              <a:extLst>
                <a:ext uri="{FF2B5EF4-FFF2-40B4-BE49-F238E27FC236}">
                  <a16:creationId xmlns:a16="http://schemas.microsoft.com/office/drawing/2014/main" id="{CF9C566D-3CAA-4775-E191-237770AD010A}"/>
                </a:ext>
              </a:extLst>
            </p:cNvPr>
            <p:cNvSpPr txBox="1"/>
            <p:nvPr/>
          </p:nvSpPr>
          <p:spPr>
            <a:xfrm>
              <a:off x="1375154" y="2880819"/>
              <a:ext cx="1222690" cy="276999"/>
            </a:xfrm>
            <a:prstGeom prst="rect">
              <a:avLst/>
            </a:prstGeom>
            <a:noFill/>
          </p:spPr>
          <p:txBody>
            <a:bodyPr wrap="square" rtlCol="0">
              <a:spAutoFit/>
            </a:bodyPr>
            <a:lstStyle/>
            <a:p>
              <a:pPr algn="ctr"/>
              <a:r>
                <a:rPr lang="en-GB" sz="1200" i="0">
                  <a:solidFill>
                    <a:schemeClr val="tx2"/>
                  </a:solidFill>
                  <a:latin typeface="Poppins" panose="00000500000000000000" pitchFamily="2" charset="0"/>
                  <a:cs typeface="Poppins" panose="00000500000000000000" pitchFamily="2" charset="0"/>
                </a:rPr>
                <a:t>Sight loss  </a:t>
              </a:r>
            </a:p>
          </p:txBody>
        </p:sp>
        <p:sp>
          <p:nvSpPr>
            <p:cNvPr id="35" name="TextBox 34">
              <a:extLst>
                <a:ext uri="{FF2B5EF4-FFF2-40B4-BE49-F238E27FC236}">
                  <a16:creationId xmlns:a16="http://schemas.microsoft.com/office/drawing/2014/main" id="{1342929E-57AC-79F7-EAEC-A921A064CB36}"/>
                </a:ext>
              </a:extLst>
            </p:cNvPr>
            <p:cNvSpPr txBox="1"/>
            <p:nvPr/>
          </p:nvSpPr>
          <p:spPr>
            <a:xfrm>
              <a:off x="2563027" y="2880819"/>
              <a:ext cx="1222690" cy="307777"/>
            </a:xfrm>
            <a:prstGeom prst="rect">
              <a:avLst/>
            </a:prstGeom>
            <a:noFill/>
          </p:spPr>
          <p:txBody>
            <a:bodyPr wrap="square" rtlCol="0">
              <a:spAutoFit/>
            </a:bodyPr>
            <a:lstStyle/>
            <a:p>
              <a:pPr algn="ctr"/>
              <a:r>
                <a:rPr lang="en-GB" sz="1200" i="0">
                  <a:solidFill>
                    <a:schemeClr val="tx2"/>
                  </a:solidFill>
                  <a:latin typeface="Poppins" panose="00000500000000000000" pitchFamily="2" charset="0"/>
                  <a:cs typeface="Poppins" panose="00000500000000000000" pitchFamily="2" charset="0"/>
                </a:rPr>
                <a:t>Mobility</a:t>
              </a:r>
              <a:r>
                <a:rPr lang="en-GB" sz="1400" b="1" i="0">
                  <a:solidFill>
                    <a:schemeClr val="tx2"/>
                  </a:solidFill>
                  <a:latin typeface="Poppins" panose="00000500000000000000" pitchFamily="2" charset="0"/>
                  <a:cs typeface="Poppins" panose="00000500000000000000" pitchFamily="2" charset="0"/>
                </a:rPr>
                <a:t>  </a:t>
              </a:r>
            </a:p>
          </p:txBody>
        </p:sp>
        <p:sp>
          <p:nvSpPr>
            <p:cNvPr id="36" name="TextBox 35">
              <a:extLst>
                <a:ext uri="{FF2B5EF4-FFF2-40B4-BE49-F238E27FC236}">
                  <a16:creationId xmlns:a16="http://schemas.microsoft.com/office/drawing/2014/main" id="{B267E356-659B-40C6-3254-52D59E5028DE}"/>
                </a:ext>
              </a:extLst>
            </p:cNvPr>
            <p:cNvSpPr txBox="1"/>
            <p:nvPr/>
          </p:nvSpPr>
          <p:spPr>
            <a:xfrm>
              <a:off x="3757184" y="2880819"/>
              <a:ext cx="1222690" cy="307777"/>
            </a:xfrm>
            <a:prstGeom prst="rect">
              <a:avLst/>
            </a:prstGeom>
            <a:noFill/>
          </p:spPr>
          <p:txBody>
            <a:bodyPr wrap="square" rtlCol="0">
              <a:spAutoFit/>
            </a:bodyPr>
            <a:lstStyle/>
            <a:p>
              <a:pPr algn="ctr"/>
              <a:r>
                <a:rPr lang="en-GB" sz="1200" i="0">
                  <a:solidFill>
                    <a:schemeClr val="tx2"/>
                  </a:solidFill>
                  <a:latin typeface="Poppins" panose="00000500000000000000" pitchFamily="2" charset="0"/>
                  <a:cs typeface="Poppins" panose="00000500000000000000" pitchFamily="2" charset="0"/>
                </a:rPr>
                <a:t>Autism</a:t>
              </a:r>
              <a:r>
                <a:rPr lang="en-GB" sz="1400" b="1" i="0">
                  <a:solidFill>
                    <a:schemeClr val="tx2"/>
                  </a:solidFill>
                  <a:latin typeface="Poppins" panose="00000500000000000000" pitchFamily="2" charset="0"/>
                  <a:cs typeface="Poppins" panose="00000500000000000000" pitchFamily="2" charset="0"/>
                </a:rPr>
                <a:t>  </a:t>
              </a:r>
            </a:p>
          </p:txBody>
        </p:sp>
        <p:sp>
          <p:nvSpPr>
            <p:cNvPr id="37" name="TextBox 36">
              <a:extLst>
                <a:ext uri="{FF2B5EF4-FFF2-40B4-BE49-F238E27FC236}">
                  <a16:creationId xmlns:a16="http://schemas.microsoft.com/office/drawing/2014/main" id="{270D026D-46F4-B2F2-E6C3-4BC1CB4C194B}"/>
                </a:ext>
              </a:extLst>
            </p:cNvPr>
            <p:cNvSpPr txBox="1"/>
            <p:nvPr/>
          </p:nvSpPr>
          <p:spPr>
            <a:xfrm>
              <a:off x="4935590" y="2880819"/>
              <a:ext cx="1273076" cy="461665"/>
            </a:xfrm>
            <a:prstGeom prst="rect">
              <a:avLst/>
            </a:prstGeom>
            <a:noFill/>
          </p:spPr>
          <p:txBody>
            <a:bodyPr wrap="square" rtlCol="0">
              <a:spAutoFit/>
            </a:bodyPr>
            <a:lstStyle/>
            <a:p>
              <a:pPr algn="ctr"/>
              <a:r>
                <a:rPr lang="en-GB" sz="1200" i="0">
                  <a:solidFill>
                    <a:schemeClr val="tx2"/>
                  </a:solidFill>
                  <a:latin typeface="Poppins" panose="00000500000000000000" pitchFamily="2" charset="0"/>
                  <a:cs typeface="Poppins" panose="00000500000000000000" pitchFamily="2" charset="0"/>
                </a:rPr>
                <a:t>Chronic</a:t>
              </a:r>
            </a:p>
            <a:p>
              <a:pPr algn="ctr"/>
              <a:r>
                <a:rPr lang="en-GB" sz="1200" i="0">
                  <a:solidFill>
                    <a:schemeClr val="tx2"/>
                  </a:solidFill>
                  <a:latin typeface="Poppins" panose="00000500000000000000" pitchFamily="2" charset="0"/>
                  <a:cs typeface="Poppins" panose="00000500000000000000" pitchFamily="2" charset="0"/>
                </a:rPr>
                <a:t>Conditions</a:t>
              </a:r>
            </a:p>
          </p:txBody>
        </p:sp>
      </p:grpSp>
      <p:sp>
        <p:nvSpPr>
          <p:cNvPr id="39" name="TextBox 38">
            <a:extLst>
              <a:ext uri="{FF2B5EF4-FFF2-40B4-BE49-F238E27FC236}">
                <a16:creationId xmlns:a16="http://schemas.microsoft.com/office/drawing/2014/main" id="{F5EC6982-1588-5F2C-1E11-E39797FEE2BF}"/>
              </a:ext>
            </a:extLst>
          </p:cNvPr>
          <p:cNvSpPr txBox="1"/>
          <p:nvPr/>
        </p:nvSpPr>
        <p:spPr>
          <a:xfrm>
            <a:off x="296068" y="5183212"/>
            <a:ext cx="6096748" cy="846386"/>
          </a:xfrm>
          <a:prstGeom prst="rect">
            <a:avLst/>
          </a:prstGeom>
          <a:noFill/>
        </p:spPr>
        <p:txBody>
          <a:bodyPr wrap="square">
            <a:spAutoFit/>
          </a:bodyPr>
          <a:lstStyle/>
          <a:p>
            <a:r>
              <a:rPr lang="en-US" sz="1600" i="0">
                <a:solidFill>
                  <a:srgbClr val="28325A"/>
                </a:solidFill>
                <a:latin typeface="Poppins" pitchFamily="2" charset="77"/>
                <a:cs typeface="Poppins" pitchFamily="2" charset="77"/>
              </a:rPr>
              <a:t>Participant access needs across the research formats.</a:t>
            </a:r>
          </a:p>
          <a:p>
            <a:pPr>
              <a:spcBef>
                <a:spcPts val="600"/>
              </a:spcBef>
            </a:pPr>
            <a:r>
              <a:rPr lang="en-US" sz="1400" i="0">
                <a:solidFill>
                  <a:srgbClr val="28325A"/>
                </a:solidFill>
                <a:latin typeface="Poppins" pitchFamily="2" charset="77"/>
                <a:cs typeface="Poppins" pitchFamily="2" charset="77"/>
              </a:rPr>
              <a:t>This sums to more than the total number of participants due to co-occurring access needs that some participants have.</a:t>
            </a:r>
            <a:endParaRPr lang="en-GB" sz="1400" i="0">
              <a:solidFill>
                <a:srgbClr val="28325A"/>
              </a:solidFill>
              <a:latin typeface="Poppins" pitchFamily="2" charset="77"/>
              <a:cs typeface="Poppins" pitchFamily="2" charset="77"/>
            </a:endParaRPr>
          </a:p>
        </p:txBody>
      </p:sp>
      <p:grpSp>
        <p:nvGrpSpPr>
          <p:cNvPr id="7" name="Group 6" descr="Gender&#10;13 Female, 9 male, 2 non-binary">
            <a:extLst>
              <a:ext uri="{FF2B5EF4-FFF2-40B4-BE49-F238E27FC236}">
                <a16:creationId xmlns:a16="http://schemas.microsoft.com/office/drawing/2014/main" id="{296CF7D5-57EA-F49D-A2F5-827AA923FBF0}"/>
              </a:ext>
            </a:extLst>
          </p:cNvPr>
          <p:cNvGrpSpPr/>
          <p:nvPr/>
        </p:nvGrpSpPr>
        <p:grpSpPr>
          <a:xfrm>
            <a:off x="6983068" y="1842127"/>
            <a:ext cx="1947230" cy="2215316"/>
            <a:chOff x="6983068" y="1842127"/>
            <a:chExt cx="1947230" cy="2215316"/>
          </a:xfrm>
        </p:grpSpPr>
        <p:grpSp>
          <p:nvGrpSpPr>
            <p:cNvPr id="46" name="Group 45">
              <a:extLst>
                <a:ext uri="{FF2B5EF4-FFF2-40B4-BE49-F238E27FC236}">
                  <a16:creationId xmlns:a16="http://schemas.microsoft.com/office/drawing/2014/main" id="{EB577376-E7A1-ABBD-47B2-453A66F0D2FC}"/>
                </a:ext>
              </a:extLst>
            </p:cNvPr>
            <p:cNvGrpSpPr/>
            <p:nvPr/>
          </p:nvGrpSpPr>
          <p:grpSpPr>
            <a:xfrm>
              <a:off x="6983068" y="1842127"/>
              <a:ext cx="1219066" cy="2214417"/>
              <a:chOff x="6917486" y="2920903"/>
              <a:chExt cx="2607782" cy="2710539"/>
            </a:xfrm>
          </p:grpSpPr>
          <p:sp>
            <p:nvSpPr>
              <p:cNvPr id="1032" name="Rounded Rectangle 1031">
                <a:extLst>
                  <a:ext uri="{FF2B5EF4-FFF2-40B4-BE49-F238E27FC236}">
                    <a16:creationId xmlns:a16="http://schemas.microsoft.com/office/drawing/2014/main" id="{BB1CDDB2-C812-C9AD-A310-0D4F56B737C4}"/>
                  </a:ext>
                  <a:ext uri="{C183D7F6-B498-43B3-948B-1728B52AA6E4}">
                    <adec:decorative xmlns:adec="http://schemas.microsoft.com/office/drawing/2017/decorative" val="1"/>
                  </a:ext>
                </a:extLst>
              </p:cNvPr>
              <p:cNvSpPr/>
              <p:nvPr/>
            </p:nvSpPr>
            <p:spPr bwMode="auto">
              <a:xfrm>
                <a:off x="8528793" y="4488312"/>
                <a:ext cx="996475" cy="1142133"/>
              </a:xfrm>
              <a:prstGeom prst="roundRect">
                <a:avLst>
                  <a:gd name="adj" fmla="val 44614"/>
                </a:avLst>
              </a:prstGeom>
              <a:solidFill>
                <a:srgbClr val="A7D4EC"/>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i="0" u="none" strike="noStrike" baseline="0">
                  <a:solidFill>
                    <a:schemeClr val="bg2"/>
                  </a:solidFill>
                  <a:effectLst/>
                  <a:latin typeface="Poppins" pitchFamily="2" charset="77"/>
                  <a:cs typeface="Poppins" pitchFamily="2" charset="77"/>
                </a:endParaRPr>
              </a:p>
            </p:txBody>
          </p:sp>
          <p:sp>
            <p:nvSpPr>
              <p:cNvPr id="1034" name="Rounded Rectangle 1033">
                <a:extLst>
                  <a:ext uri="{FF2B5EF4-FFF2-40B4-BE49-F238E27FC236}">
                    <a16:creationId xmlns:a16="http://schemas.microsoft.com/office/drawing/2014/main" id="{4A2E5777-8F2D-80BA-8B0B-4956CE192318}"/>
                  </a:ext>
                  <a:ext uri="{C183D7F6-B498-43B3-948B-1728B52AA6E4}">
                    <adec:decorative xmlns:adec="http://schemas.microsoft.com/office/drawing/2017/decorative" val="1"/>
                  </a:ext>
                </a:extLst>
              </p:cNvPr>
              <p:cNvSpPr/>
              <p:nvPr/>
            </p:nvSpPr>
            <p:spPr bwMode="auto">
              <a:xfrm>
                <a:off x="7003121" y="2920903"/>
                <a:ext cx="977965" cy="2710539"/>
              </a:xfrm>
              <a:prstGeom prst="roundRect">
                <a:avLst>
                  <a:gd name="adj" fmla="val 47210"/>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i="0" u="none" strike="noStrike" baseline="0">
                  <a:solidFill>
                    <a:schemeClr val="bg2"/>
                  </a:solidFill>
                  <a:effectLst/>
                  <a:latin typeface="Poppins" pitchFamily="2" charset="77"/>
                  <a:cs typeface="Poppins" pitchFamily="2" charset="77"/>
                </a:endParaRPr>
              </a:p>
            </p:txBody>
          </p:sp>
          <p:sp>
            <p:nvSpPr>
              <p:cNvPr id="1047" name="TextBox 1046">
                <a:extLst>
                  <a:ext uri="{FF2B5EF4-FFF2-40B4-BE49-F238E27FC236}">
                    <a16:creationId xmlns:a16="http://schemas.microsoft.com/office/drawing/2014/main" id="{E84F27F5-BE78-5CDA-3283-CD05C648EF9C}"/>
                  </a:ext>
                  <a:ext uri="{C183D7F6-B498-43B3-948B-1728B52AA6E4}">
                    <adec:decorative xmlns:adec="http://schemas.microsoft.com/office/drawing/2017/decorative" val="1"/>
                  </a:ext>
                </a:extLst>
              </p:cNvPr>
              <p:cNvSpPr txBox="1"/>
              <p:nvPr/>
            </p:nvSpPr>
            <p:spPr>
              <a:xfrm>
                <a:off x="6917486" y="5188820"/>
                <a:ext cx="1150536" cy="316240"/>
              </a:xfrm>
              <a:prstGeom prst="rect">
                <a:avLst/>
              </a:prstGeom>
              <a:noFill/>
            </p:spPr>
            <p:txBody>
              <a:bodyPr wrap="square" rtlCol="0">
                <a:spAutoFit/>
              </a:bodyPr>
              <a:lstStyle/>
              <a:p>
                <a:pPr algn="ctr"/>
                <a:r>
                  <a:rPr lang="en-US" sz="1200" b="1" i="0">
                    <a:latin typeface="Poppins SemiBold" pitchFamily="2" charset="77"/>
                    <a:cs typeface="Poppins SemiBold" pitchFamily="2" charset="77"/>
                  </a:rPr>
                  <a:t>13</a:t>
                </a:r>
              </a:p>
            </p:txBody>
          </p:sp>
        </p:grpSp>
        <p:sp>
          <p:nvSpPr>
            <p:cNvPr id="57" name="Rounded Rectangle 56">
              <a:extLst>
                <a:ext uri="{FF2B5EF4-FFF2-40B4-BE49-F238E27FC236}">
                  <a16:creationId xmlns:a16="http://schemas.microsoft.com/office/drawing/2014/main" id="{B7C2E9B0-F2BD-3200-2E24-620480089BE4}"/>
                </a:ext>
                <a:ext uri="{C183D7F6-B498-43B3-948B-1728B52AA6E4}">
                  <adec:decorative xmlns:adec="http://schemas.microsoft.com/office/drawing/2017/decorative" val="1"/>
                </a:ext>
              </a:extLst>
            </p:cNvPr>
            <p:cNvSpPr/>
            <p:nvPr/>
          </p:nvSpPr>
          <p:spPr bwMode="auto">
            <a:xfrm>
              <a:off x="8471249" y="3922300"/>
              <a:ext cx="459049" cy="135143"/>
            </a:xfrm>
            <a:prstGeom prst="roundRect">
              <a:avLst>
                <a:gd name="adj" fmla="val 44614"/>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i="0" u="none" strike="noStrike" baseline="0">
                <a:solidFill>
                  <a:schemeClr val="bg2"/>
                </a:solidFill>
                <a:effectLst/>
                <a:latin typeface="Poppins" pitchFamily="2" charset="77"/>
                <a:cs typeface="Poppins" pitchFamily="2" charset="77"/>
              </a:endParaRPr>
            </a:p>
          </p:txBody>
        </p:sp>
      </p:grpSp>
      <p:sp>
        <p:nvSpPr>
          <p:cNvPr id="61" name="TextBox 60">
            <a:extLst>
              <a:ext uri="{FF2B5EF4-FFF2-40B4-BE49-F238E27FC236}">
                <a16:creationId xmlns:a16="http://schemas.microsoft.com/office/drawing/2014/main" id="{F71704A7-531B-B182-D716-65B19CB30920}"/>
              </a:ext>
            </a:extLst>
          </p:cNvPr>
          <p:cNvSpPr txBox="1"/>
          <p:nvPr/>
        </p:nvSpPr>
        <p:spPr>
          <a:xfrm>
            <a:off x="7619510" y="4823538"/>
            <a:ext cx="736523" cy="276999"/>
          </a:xfrm>
          <a:prstGeom prst="rect">
            <a:avLst/>
          </a:prstGeom>
          <a:noFill/>
        </p:spPr>
        <p:txBody>
          <a:bodyPr wrap="square" rtlCol="0">
            <a:spAutoFit/>
          </a:bodyPr>
          <a:lstStyle/>
          <a:p>
            <a:pPr algn="ctr"/>
            <a:r>
              <a:rPr lang="en-US" sz="1200" i="0">
                <a:solidFill>
                  <a:schemeClr val="tx2"/>
                </a:solidFill>
                <a:latin typeface="Poppins" pitchFamily="2" charset="77"/>
                <a:cs typeface="Poppins" pitchFamily="2" charset="77"/>
              </a:rPr>
              <a:t>Male</a:t>
            </a:r>
          </a:p>
        </p:txBody>
      </p:sp>
      <p:grpSp>
        <p:nvGrpSpPr>
          <p:cNvPr id="6" name="Group 5">
            <a:extLst>
              <a:ext uri="{FF2B5EF4-FFF2-40B4-BE49-F238E27FC236}">
                <a16:creationId xmlns:a16="http://schemas.microsoft.com/office/drawing/2014/main" id="{3E53E3E8-4110-29A0-4930-A3B646614766}"/>
              </a:ext>
              <a:ext uri="{C183D7F6-B498-43B3-948B-1728B52AA6E4}">
                <adec:decorative xmlns:adec="http://schemas.microsoft.com/office/drawing/2017/decorative" val="1"/>
              </a:ext>
            </a:extLst>
          </p:cNvPr>
          <p:cNvGrpSpPr/>
          <p:nvPr/>
        </p:nvGrpSpPr>
        <p:grpSpPr>
          <a:xfrm>
            <a:off x="6982297" y="4213615"/>
            <a:ext cx="1999991" cy="595615"/>
            <a:chOff x="6982297" y="4213615"/>
            <a:chExt cx="1999991" cy="595615"/>
          </a:xfrm>
        </p:grpSpPr>
        <p:pic>
          <p:nvPicPr>
            <p:cNvPr id="60" name="Picture 59">
              <a:extLst>
                <a:ext uri="{FF2B5EF4-FFF2-40B4-BE49-F238E27FC236}">
                  <a16:creationId xmlns:a16="http://schemas.microsoft.com/office/drawing/2014/main" id="{A621AD9A-C29E-AB98-02CF-D3FBCBDEEF2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46028" y="4226311"/>
              <a:ext cx="536260" cy="527177"/>
            </a:xfrm>
            <a:prstGeom prst="rect">
              <a:avLst/>
            </a:prstGeom>
          </p:spPr>
        </p:pic>
        <p:pic>
          <p:nvPicPr>
            <p:cNvPr id="62" name="Picture 61">
              <a:extLst>
                <a:ext uri="{FF2B5EF4-FFF2-40B4-BE49-F238E27FC236}">
                  <a16:creationId xmlns:a16="http://schemas.microsoft.com/office/drawing/2014/main" id="{932F3E6F-3613-E784-4EFA-7F548B6786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25965" y="4237269"/>
              <a:ext cx="513257" cy="548305"/>
            </a:xfrm>
            <a:prstGeom prst="rect">
              <a:avLst/>
            </a:prstGeom>
          </p:spPr>
        </p:pic>
        <p:pic>
          <p:nvPicPr>
            <p:cNvPr id="63" name="Picture 62">
              <a:extLst>
                <a:ext uri="{FF2B5EF4-FFF2-40B4-BE49-F238E27FC236}">
                  <a16:creationId xmlns:a16="http://schemas.microsoft.com/office/drawing/2014/main" id="{E636E5ED-80A2-1AF1-9926-B160321C366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82297" y="4213615"/>
              <a:ext cx="605878" cy="595615"/>
            </a:xfrm>
            <a:prstGeom prst="rect">
              <a:avLst/>
            </a:prstGeom>
          </p:spPr>
        </p:pic>
      </p:grpSp>
      <p:sp>
        <p:nvSpPr>
          <p:cNvPr id="1024" name="TextBox 1023">
            <a:extLst>
              <a:ext uri="{FF2B5EF4-FFF2-40B4-BE49-F238E27FC236}">
                <a16:creationId xmlns:a16="http://schemas.microsoft.com/office/drawing/2014/main" id="{872BD25A-9427-5261-50CF-72B7FBB0BBA5}"/>
              </a:ext>
              <a:ext uri="{C183D7F6-B498-43B3-948B-1728B52AA6E4}">
                <adec:decorative xmlns:adec="http://schemas.microsoft.com/office/drawing/2017/decorative" val="1"/>
              </a:ext>
            </a:extLst>
          </p:cNvPr>
          <p:cNvSpPr txBox="1"/>
          <p:nvPr/>
        </p:nvSpPr>
        <p:spPr>
          <a:xfrm>
            <a:off x="7681951" y="3694937"/>
            <a:ext cx="537847" cy="258357"/>
          </a:xfrm>
          <a:prstGeom prst="rect">
            <a:avLst/>
          </a:prstGeom>
          <a:noFill/>
        </p:spPr>
        <p:txBody>
          <a:bodyPr wrap="square" rtlCol="0">
            <a:spAutoFit/>
          </a:bodyPr>
          <a:lstStyle/>
          <a:p>
            <a:pPr algn="ctr"/>
            <a:r>
              <a:rPr lang="en-US" sz="1200" b="1" i="0">
                <a:latin typeface="Poppins SemiBold" pitchFamily="2" charset="77"/>
                <a:cs typeface="Poppins SemiBold" pitchFamily="2" charset="77"/>
              </a:rPr>
              <a:t>9</a:t>
            </a:r>
          </a:p>
        </p:txBody>
      </p:sp>
      <p:sp>
        <p:nvSpPr>
          <p:cNvPr id="1025" name="TextBox 1024">
            <a:extLst>
              <a:ext uri="{FF2B5EF4-FFF2-40B4-BE49-F238E27FC236}">
                <a16:creationId xmlns:a16="http://schemas.microsoft.com/office/drawing/2014/main" id="{EE5F4D61-FB72-9AAB-36B9-A5BD55586550}"/>
              </a:ext>
              <a:ext uri="{C183D7F6-B498-43B3-948B-1728B52AA6E4}">
                <adec:decorative xmlns:adec="http://schemas.microsoft.com/office/drawing/2017/decorative" val="1"/>
              </a:ext>
            </a:extLst>
          </p:cNvPr>
          <p:cNvSpPr txBox="1"/>
          <p:nvPr/>
        </p:nvSpPr>
        <p:spPr>
          <a:xfrm>
            <a:off x="8414789" y="3694937"/>
            <a:ext cx="537847" cy="258357"/>
          </a:xfrm>
          <a:prstGeom prst="rect">
            <a:avLst/>
          </a:prstGeom>
          <a:noFill/>
        </p:spPr>
        <p:txBody>
          <a:bodyPr wrap="square" rtlCol="0">
            <a:spAutoFit/>
          </a:bodyPr>
          <a:lstStyle/>
          <a:p>
            <a:pPr algn="ctr"/>
            <a:r>
              <a:rPr lang="en-US" sz="1200" b="1" i="0">
                <a:latin typeface="Poppins SemiBold" pitchFamily="2" charset="77"/>
                <a:cs typeface="Poppins SemiBold" pitchFamily="2" charset="77"/>
              </a:rPr>
              <a:t>2</a:t>
            </a:r>
          </a:p>
        </p:txBody>
      </p:sp>
      <p:sp>
        <p:nvSpPr>
          <p:cNvPr id="1026" name="TextBox 1025">
            <a:extLst>
              <a:ext uri="{FF2B5EF4-FFF2-40B4-BE49-F238E27FC236}">
                <a16:creationId xmlns:a16="http://schemas.microsoft.com/office/drawing/2014/main" id="{852A4892-E50A-92BC-9128-1530BB4D243C}"/>
              </a:ext>
            </a:extLst>
          </p:cNvPr>
          <p:cNvSpPr txBox="1"/>
          <p:nvPr/>
        </p:nvSpPr>
        <p:spPr>
          <a:xfrm>
            <a:off x="6801240" y="4809230"/>
            <a:ext cx="857124" cy="276999"/>
          </a:xfrm>
          <a:prstGeom prst="rect">
            <a:avLst/>
          </a:prstGeom>
          <a:noFill/>
        </p:spPr>
        <p:txBody>
          <a:bodyPr wrap="square" rtlCol="0">
            <a:spAutoFit/>
          </a:bodyPr>
          <a:lstStyle/>
          <a:p>
            <a:pPr algn="ctr"/>
            <a:r>
              <a:rPr lang="en-US" sz="1200" i="0">
                <a:solidFill>
                  <a:schemeClr val="tx2"/>
                </a:solidFill>
                <a:latin typeface="Poppins" pitchFamily="2" charset="77"/>
                <a:cs typeface="Poppins" pitchFamily="2" charset="77"/>
              </a:rPr>
              <a:t>Female</a:t>
            </a:r>
          </a:p>
        </p:txBody>
      </p:sp>
      <p:sp>
        <p:nvSpPr>
          <p:cNvPr id="1027" name="TextBox 1026">
            <a:extLst>
              <a:ext uri="{FF2B5EF4-FFF2-40B4-BE49-F238E27FC236}">
                <a16:creationId xmlns:a16="http://schemas.microsoft.com/office/drawing/2014/main" id="{0E634590-6E5F-4C03-F6AA-BB3409CDC547}"/>
              </a:ext>
            </a:extLst>
          </p:cNvPr>
          <p:cNvSpPr txBox="1"/>
          <p:nvPr/>
        </p:nvSpPr>
        <p:spPr>
          <a:xfrm>
            <a:off x="8269699" y="4823538"/>
            <a:ext cx="1270076" cy="276999"/>
          </a:xfrm>
          <a:prstGeom prst="rect">
            <a:avLst/>
          </a:prstGeom>
          <a:noFill/>
        </p:spPr>
        <p:txBody>
          <a:bodyPr wrap="square" rtlCol="0">
            <a:spAutoFit/>
          </a:bodyPr>
          <a:lstStyle/>
          <a:p>
            <a:r>
              <a:rPr lang="en-US" sz="1200" i="0">
                <a:solidFill>
                  <a:schemeClr val="tx2"/>
                </a:solidFill>
                <a:latin typeface="Poppins" pitchFamily="2" charset="77"/>
                <a:cs typeface="Poppins" pitchFamily="2" charset="77"/>
              </a:rPr>
              <a:t>Nonbinary</a:t>
            </a:r>
          </a:p>
        </p:txBody>
      </p:sp>
      <p:grpSp>
        <p:nvGrpSpPr>
          <p:cNvPr id="9" name="Group 8" descr="Interviews: 6 with sight loss, 6 with mobility, 7 autism, 2 chronic conditions&#10;Focus groups: 2 sight loss,3 mobility, 2 autism, 2 chronic conditions&#10;Overall: 8 sight loss, 9 mobility, 9 autism, 4 chronic conditions">
            <a:extLst>
              <a:ext uri="{FF2B5EF4-FFF2-40B4-BE49-F238E27FC236}">
                <a16:creationId xmlns:a16="http://schemas.microsoft.com/office/drawing/2014/main" id="{09136483-DA4C-3CAC-43C9-A9EE9E03C2E0}"/>
              </a:ext>
            </a:extLst>
          </p:cNvPr>
          <p:cNvGrpSpPr/>
          <p:nvPr/>
        </p:nvGrpSpPr>
        <p:grpSpPr>
          <a:xfrm>
            <a:off x="352039" y="3437410"/>
            <a:ext cx="6045287" cy="1544154"/>
            <a:chOff x="352039" y="3437410"/>
            <a:chExt cx="6045287" cy="1544154"/>
          </a:xfrm>
        </p:grpSpPr>
        <p:sp>
          <p:nvSpPr>
            <p:cNvPr id="48" name="Rectangle 47">
              <a:extLst>
                <a:ext uri="{FF2B5EF4-FFF2-40B4-BE49-F238E27FC236}">
                  <a16:creationId xmlns:a16="http://schemas.microsoft.com/office/drawing/2014/main" id="{912483E8-914F-7786-E7C8-0C829E590ED4}"/>
                </a:ext>
              </a:extLst>
            </p:cNvPr>
            <p:cNvSpPr/>
            <p:nvPr/>
          </p:nvSpPr>
          <p:spPr bwMode="auto">
            <a:xfrm>
              <a:off x="352039" y="4003700"/>
              <a:ext cx="6045285" cy="394992"/>
            </a:xfrm>
            <a:prstGeom prst="rect">
              <a:avLst/>
            </a:prstGeom>
            <a:solidFill>
              <a:srgbClr val="27325A"/>
            </a:solidFill>
            <a:ln w="9525" cap="flat" cmpd="sng" algn="ctr">
              <a:solidFill>
                <a:srgbClr val="27325A"/>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accent4"/>
                </a:solidFill>
                <a:effectLst/>
                <a:latin typeface="+mj-lt"/>
              </a:endParaRPr>
            </a:p>
          </p:txBody>
        </p:sp>
        <p:sp>
          <p:nvSpPr>
            <p:cNvPr id="32" name="Rectangle 31">
              <a:extLst>
                <a:ext uri="{FF2B5EF4-FFF2-40B4-BE49-F238E27FC236}">
                  <a16:creationId xmlns:a16="http://schemas.microsoft.com/office/drawing/2014/main" id="{79477A76-36F4-4A1D-FCC5-B116BFFD2835}"/>
                </a:ext>
              </a:extLst>
            </p:cNvPr>
            <p:cNvSpPr/>
            <p:nvPr/>
          </p:nvSpPr>
          <p:spPr bwMode="auto">
            <a:xfrm>
              <a:off x="352041" y="3442402"/>
              <a:ext cx="6045285" cy="384350"/>
            </a:xfrm>
            <a:prstGeom prst="rect">
              <a:avLst/>
            </a:prstGeom>
            <a:solidFill>
              <a:srgbClr val="27325A"/>
            </a:solidFill>
            <a:ln w="9525" cap="flat" cmpd="sng" algn="ctr">
              <a:solidFill>
                <a:srgbClr val="27325A"/>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accent4"/>
                </a:solidFill>
                <a:effectLst/>
                <a:latin typeface="+mj-lt"/>
              </a:endParaRPr>
            </a:p>
          </p:txBody>
        </p:sp>
        <p:sp>
          <p:nvSpPr>
            <p:cNvPr id="1030" name="TextBox 1029">
              <a:extLst>
                <a:ext uri="{FF2B5EF4-FFF2-40B4-BE49-F238E27FC236}">
                  <a16:creationId xmlns:a16="http://schemas.microsoft.com/office/drawing/2014/main" id="{07382392-6407-DCBC-9396-AB58836187AB}"/>
                </a:ext>
              </a:extLst>
            </p:cNvPr>
            <p:cNvSpPr txBox="1"/>
            <p:nvPr/>
          </p:nvSpPr>
          <p:spPr>
            <a:xfrm>
              <a:off x="1426784" y="3488712"/>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6  </a:t>
              </a:r>
            </a:p>
          </p:txBody>
        </p:sp>
        <p:sp>
          <p:nvSpPr>
            <p:cNvPr id="1031" name="TextBox 1030">
              <a:extLst>
                <a:ext uri="{FF2B5EF4-FFF2-40B4-BE49-F238E27FC236}">
                  <a16:creationId xmlns:a16="http://schemas.microsoft.com/office/drawing/2014/main" id="{591B7962-02ED-81CF-CF1D-04DD171FE77C}"/>
                </a:ext>
              </a:extLst>
            </p:cNvPr>
            <p:cNvSpPr txBox="1"/>
            <p:nvPr/>
          </p:nvSpPr>
          <p:spPr>
            <a:xfrm>
              <a:off x="1426784" y="4055002"/>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2  </a:t>
              </a:r>
            </a:p>
          </p:txBody>
        </p:sp>
        <p:sp>
          <p:nvSpPr>
            <p:cNvPr id="1035" name="TextBox 1034">
              <a:extLst>
                <a:ext uri="{FF2B5EF4-FFF2-40B4-BE49-F238E27FC236}">
                  <a16:creationId xmlns:a16="http://schemas.microsoft.com/office/drawing/2014/main" id="{7FBE0127-2ED0-4738-614A-B38442F602AC}"/>
                </a:ext>
              </a:extLst>
            </p:cNvPr>
            <p:cNvSpPr txBox="1"/>
            <p:nvPr/>
          </p:nvSpPr>
          <p:spPr>
            <a:xfrm>
              <a:off x="2614657" y="3488712"/>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6  </a:t>
              </a:r>
            </a:p>
          </p:txBody>
        </p:sp>
        <p:sp>
          <p:nvSpPr>
            <p:cNvPr id="1036" name="TextBox 1035">
              <a:extLst>
                <a:ext uri="{FF2B5EF4-FFF2-40B4-BE49-F238E27FC236}">
                  <a16:creationId xmlns:a16="http://schemas.microsoft.com/office/drawing/2014/main" id="{4A563146-18AC-8682-81E6-4AEF88F219EB}"/>
                </a:ext>
              </a:extLst>
            </p:cNvPr>
            <p:cNvSpPr txBox="1"/>
            <p:nvPr/>
          </p:nvSpPr>
          <p:spPr>
            <a:xfrm>
              <a:off x="2614657" y="4055002"/>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3  </a:t>
              </a:r>
            </a:p>
          </p:txBody>
        </p:sp>
        <p:sp>
          <p:nvSpPr>
            <p:cNvPr id="1038" name="TextBox 1037">
              <a:extLst>
                <a:ext uri="{FF2B5EF4-FFF2-40B4-BE49-F238E27FC236}">
                  <a16:creationId xmlns:a16="http://schemas.microsoft.com/office/drawing/2014/main" id="{72838988-F013-1C86-7412-086D522A7C85}"/>
                </a:ext>
              </a:extLst>
            </p:cNvPr>
            <p:cNvSpPr txBox="1"/>
            <p:nvPr/>
          </p:nvSpPr>
          <p:spPr>
            <a:xfrm>
              <a:off x="3808814" y="3488712"/>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7  </a:t>
              </a:r>
            </a:p>
          </p:txBody>
        </p:sp>
        <p:sp>
          <p:nvSpPr>
            <p:cNvPr id="1039" name="TextBox 1038">
              <a:extLst>
                <a:ext uri="{FF2B5EF4-FFF2-40B4-BE49-F238E27FC236}">
                  <a16:creationId xmlns:a16="http://schemas.microsoft.com/office/drawing/2014/main" id="{EBCE5DDB-5737-0ED7-51FB-BB5613B18F3D}"/>
                </a:ext>
              </a:extLst>
            </p:cNvPr>
            <p:cNvSpPr txBox="1"/>
            <p:nvPr/>
          </p:nvSpPr>
          <p:spPr>
            <a:xfrm>
              <a:off x="3808814" y="4055002"/>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2  </a:t>
              </a:r>
            </a:p>
          </p:txBody>
        </p:sp>
        <p:sp>
          <p:nvSpPr>
            <p:cNvPr id="1044" name="TextBox 1043">
              <a:extLst>
                <a:ext uri="{FF2B5EF4-FFF2-40B4-BE49-F238E27FC236}">
                  <a16:creationId xmlns:a16="http://schemas.microsoft.com/office/drawing/2014/main" id="{CC6E0EB4-E125-C3BA-F6DA-00D584A6C70E}"/>
                </a:ext>
              </a:extLst>
            </p:cNvPr>
            <p:cNvSpPr txBox="1"/>
            <p:nvPr/>
          </p:nvSpPr>
          <p:spPr>
            <a:xfrm>
              <a:off x="5012413" y="3488712"/>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2  </a:t>
              </a:r>
            </a:p>
          </p:txBody>
        </p:sp>
        <p:sp>
          <p:nvSpPr>
            <p:cNvPr id="1045" name="TextBox 1044">
              <a:extLst>
                <a:ext uri="{FF2B5EF4-FFF2-40B4-BE49-F238E27FC236}">
                  <a16:creationId xmlns:a16="http://schemas.microsoft.com/office/drawing/2014/main" id="{3A94AC1E-839F-A101-2FE4-CEA5EA5CE2CA}"/>
                </a:ext>
              </a:extLst>
            </p:cNvPr>
            <p:cNvSpPr txBox="1"/>
            <p:nvPr/>
          </p:nvSpPr>
          <p:spPr>
            <a:xfrm>
              <a:off x="5012413" y="4055002"/>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2  </a:t>
              </a:r>
            </a:p>
          </p:txBody>
        </p:sp>
        <p:sp>
          <p:nvSpPr>
            <p:cNvPr id="3" name="Rectangle 2">
              <a:extLst>
                <a:ext uri="{FF2B5EF4-FFF2-40B4-BE49-F238E27FC236}">
                  <a16:creationId xmlns:a16="http://schemas.microsoft.com/office/drawing/2014/main" id="{A22CE656-95B3-31B3-8185-F53AA3712A67}"/>
                </a:ext>
              </a:extLst>
            </p:cNvPr>
            <p:cNvSpPr/>
            <p:nvPr/>
          </p:nvSpPr>
          <p:spPr bwMode="auto">
            <a:xfrm>
              <a:off x="352040" y="4003700"/>
              <a:ext cx="1302549" cy="394992"/>
            </a:xfrm>
            <a:prstGeom prst="rect">
              <a:avLst/>
            </a:prstGeom>
            <a:solidFill>
              <a:schemeClr val="accent4"/>
            </a:solidFill>
            <a:ln w="9525" cap="flat" cmpd="sng" algn="ctr">
              <a:solidFill>
                <a:srgbClr val="27325A"/>
              </a:solidFill>
              <a:prstDash val="solid"/>
              <a:round/>
              <a:headEnd type="none" w="med" len="med"/>
              <a:tailEnd type="none" w="med" len="med"/>
            </a:ln>
            <a:effectLst/>
          </p:spPr>
          <p:txBody>
            <a:bodyPr vert="horz" wrap="square" lIns="91440" tIns="45720" rIns="91440" bIns="45720" rtlCol="0" anchor="ctr" compatLnSpc="1"/>
            <a:lstStyle/>
            <a:p>
              <a:pPr marL="0" marR="0" indent="0" algn="ctr" defTabSz="914400" rtl="0" eaLnBrk="0" fontAlgn="base" latinLnBrk="0" hangingPunct="0">
                <a:lnSpc>
                  <a:spcPct val="100000"/>
                </a:lnSpc>
                <a:spcBef>
                  <a:spcPct val="0"/>
                </a:spcBef>
                <a:spcAft>
                  <a:spcPct val="0"/>
                </a:spcAft>
                <a:buNone/>
                <a:tabLst/>
              </a:pPr>
              <a:r>
                <a:rPr lang="en-US" sz="1400" i="0">
                  <a:solidFill>
                    <a:schemeClr val="tx2"/>
                  </a:solidFill>
                  <a:latin typeface="Poppins" panose="00000500000000000000" pitchFamily="2" charset="0"/>
                  <a:cs typeface="Poppins" panose="00000500000000000000" pitchFamily="2" charset="0"/>
                </a:rPr>
                <a:t>Focus Group</a:t>
              </a:r>
            </a:p>
          </p:txBody>
        </p:sp>
        <p:sp>
          <p:nvSpPr>
            <p:cNvPr id="1048" name="Rectangle 1047">
              <a:extLst>
                <a:ext uri="{FF2B5EF4-FFF2-40B4-BE49-F238E27FC236}">
                  <a16:creationId xmlns:a16="http://schemas.microsoft.com/office/drawing/2014/main" id="{8BD6E885-191C-0F3D-5DE5-C2F93DE4C323}"/>
                </a:ext>
              </a:extLst>
            </p:cNvPr>
            <p:cNvSpPr/>
            <p:nvPr/>
          </p:nvSpPr>
          <p:spPr bwMode="auto">
            <a:xfrm>
              <a:off x="352039" y="3437410"/>
              <a:ext cx="1302549" cy="394992"/>
            </a:xfrm>
            <a:prstGeom prst="rect">
              <a:avLst/>
            </a:prstGeom>
            <a:solidFill>
              <a:schemeClr val="accent4"/>
            </a:solidFill>
            <a:ln w="9525" cap="flat" cmpd="sng" algn="ctr">
              <a:solidFill>
                <a:srgbClr val="27325A"/>
              </a:solidFill>
              <a:prstDash val="solid"/>
              <a:round/>
              <a:headEnd type="none" w="med" len="med"/>
              <a:tailEnd type="none" w="med" len="med"/>
            </a:ln>
            <a:effectLst/>
          </p:spPr>
          <p:txBody>
            <a:bodyPr vert="horz" wrap="square" lIns="91440" tIns="45720" rIns="91440" bIns="45720" rtlCol="0" anchor="ctr" compatLnSpc="1"/>
            <a:lstStyle/>
            <a:p>
              <a:pPr marL="0" marR="0" indent="0" algn="ctr" defTabSz="914400" rtl="0" eaLnBrk="0" fontAlgn="base" latinLnBrk="0" hangingPunct="0">
                <a:lnSpc>
                  <a:spcPct val="100000"/>
                </a:lnSpc>
                <a:spcBef>
                  <a:spcPct val="0"/>
                </a:spcBef>
                <a:spcAft>
                  <a:spcPct val="0"/>
                </a:spcAft>
                <a:buNone/>
                <a:tabLst/>
              </a:pPr>
              <a:r>
                <a:rPr lang="en-US" sz="1400" i="0">
                  <a:solidFill>
                    <a:schemeClr val="tx2"/>
                  </a:solidFill>
                  <a:latin typeface="Poppins" panose="00000500000000000000" pitchFamily="2" charset="0"/>
                  <a:cs typeface="Poppins" panose="00000500000000000000" pitchFamily="2" charset="0"/>
                </a:rPr>
                <a:t>Interviews</a:t>
              </a:r>
            </a:p>
          </p:txBody>
        </p:sp>
        <p:sp>
          <p:nvSpPr>
            <p:cNvPr id="1049" name="Rectangle 1048">
              <a:extLst>
                <a:ext uri="{FF2B5EF4-FFF2-40B4-BE49-F238E27FC236}">
                  <a16:creationId xmlns:a16="http://schemas.microsoft.com/office/drawing/2014/main" id="{23C733D5-5E46-6936-451C-A6C2A37ECAB4}"/>
                </a:ext>
              </a:extLst>
            </p:cNvPr>
            <p:cNvSpPr/>
            <p:nvPr/>
          </p:nvSpPr>
          <p:spPr bwMode="auto">
            <a:xfrm>
              <a:off x="352039" y="4586572"/>
              <a:ext cx="6040777" cy="394992"/>
            </a:xfrm>
            <a:prstGeom prst="rect">
              <a:avLst/>
            </a:prstGeom>
            <a:solidFill>
              <a:srgbClr val="27325A"/>
            </a:solidFill>
            <a:ln w="9525" cap="flat" cmpd="sng" algn="ctr">
              <a:solidFill>
                <a:srgbClr val="27325A"/>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accent4"/>
                </a:solidFill>
                <a:effectLst/>
                <a:latin typeface="+mj-lt"/>
              </a:endParaRPr>
            </a:p>
          </p:txBody>
        </p:sp>
        <p:sp>
          <p:nvSpPr>
            <p:cNvPr id="1050" name="TextBox 1049">
              <a:extLst>
                <a:ext uri="{FF2B5EF4-FFF2-40B4-BE49-F238E27FC236}">
                  <a16:creationId xmlns:a16="http://schemas.microsoft.com/office/drawing/2014/main" id="{1368163B-A2B2-55ED-FAAD-D1DD5E308651}"/>
                </a:ext>
              </a:extLst>
            </p:cNvPr>
            <p:cNvSpPr txBox="1"/>
            <p:nvPr/>
          </p:nvSpPr>
          <p:spPr>
            <a:xfrm>
              <a:off x="1426784" y="4643009"/>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8  </a:t>
              </a:r>
            </a:p>
          </p:txBody>
        </p:sp>
        <p:sp>
          <p:nvSpPr>
            <p:cNvPr id="1051" name="TextBox 1050">
              <a:extLst>
                <a:ext uri="{FF2B5EF4-FFF2-40B4-BE49-F238E27FC236}">
                  <a16:creationId xmlns:a16="http://schemas.microsoft.com/office/drawing/2014/main" id="{2D3EFB85-9BAE-3212-815F-09CF66257263}"/>
                </a:ext>
              </a:extLst>
            </p:cNvPr>
            <p:cNvSpPr txBox="1"/>
            <p:nvPr/>
          </p:nvSpPr>
          <p:spPr>
            <a:xfrm>
              <a:off x="2614657" y="4643009"/>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9  </a:t>
              </a:r>
            </a:p>
          </p:txBody>
        </p:sp>
        <p:sp>
          <p:nvSpPr>
            <p:cNvPr id="1052" name="TextBox 1051">
              <a:extLst>
                <a:ext uri="{FF2B5EF4-FFF2-40B4-BE49-F238E27FC236}">
                  <a16:creationId xmlns:a16="http://schemas.microsoft.com/office/drawing/2014/main" id="{773A35C8-5192-2382-8D25-51253FBFEFB4}"/>
                </a:ext>
              </a:extLst>
            </p:cNvPr>
            <p:cNvSpPr txBox="1"/>
            <p:nvPr/>
          </p:nvSpPr>
          <p:spPr>
            <a:xfrm>
              <a:off x="3808814" y="4643009"/>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9  </a:t>
              </a:r>
            </a:p>
          </p:txBody>
        </p:sp>
        <p:sp>
          <p:nvSpPr>
            <p:cNvPr id="1053" name="TextBox 1052">
              <a:extLst>
                <a:ext uri="{FF2B5EF4-FFF2-40B4-BE49-F238E27FC236}">
                  <a16:creationId xmlns:a16="http://schemas.microsoft.com/office/drawing/2014/main" id="{126FEB2B-08AF-C5F1-44C3-E05E5C17D7B1}"/>
                </a:ext>
              </a:extLst>
            </p:cNvPr>
            <p:cNvSpPr txBox="1"/>
            <p:nvPr/>
          </p:nvSpPr>
          <p:spPr>
            <a:xfrm>
              <a:off x="5012413" y="4643009"/>
              <a:ext cx="1119431" cy="292388"/>
            </a:xfrm>
            <a:prstGeom prst="rect">
              <a:avLst/>
            </a:prstGeom>
            <a:noFill/>
          </p:spPr>
          <p:txBody>
            <a:bodyPr wrap="square" rtlCol="0">
              <a:spAutoFit/>
            </a:bodyPr>
            <a:lstStyle/>
            <a:p>
              <a:pPr algn="ctr"/>
              <a:r>
                <a:rPr lang="en-GB" sz="1300" i="0">
                  <a:solidFill>
                    <a:schemeClr val="bg1"/>
                  </a:solidFill>
                  <a:latin typeface="Poppins" panose="00000500000000000000" pitchFamily="2" charset="0"/>
                  <a:cs typeface="Poppins" panose="00000500000000000000" pitchFamily="2" charset="0"/>
                </a:rPr>
                <a:t>4  </a:t>
              </a:r>
            </a:p>
          </p:txBody>
        </p:sp>
        <p:sp>
          <p:nvSpPr>
            <p:cNvPr id="1054" name="Rectangle 1053">
              <a:extLst>
                <a:ext uri="{FF2B5EF4-FFF2-40B4-BE49-F238E27FC236}">
                  <a16:creationId xmlns:a16="http://schemas.microsoft.com/office/drawing/2014/main" id="{BBBEF721-82DB-6889-3A6F-E20DC14F786F}"/>
                </a:ext>
              </a:extLst>
            </p:cNvPr>
            <p:cNvSpPr/>
            <p:nvPr/>
          </p:nvSpPr>
          <p:spPr bwMode="auto">
            <a:xfrm>
              <a:off x="352040" y="4586572"/>
              <a:ext cx="1302549" cy="394992"/>
            </a:xfrm>
            <a:prstGeom prst="rect">
              <a:avLst/>
            </a:prstGeom>
            <a:solidFill>
              <a:schemeClr val="accent4"/>
            </a:solidFill>
            <a:ln w="9525" cap="flat" cmpd="sng" algn="ctr">
              <a:solidFill>
                <a:srgbClr val="27325A"/>
              </a:solidFill>
              <a:prstDash val="solid"/>
              <a:round/>
              <a:headEnd type="none" w="med" len="med"/>
              <a:tailEnd type="none" w="med" len="med"/>
            </a:ln>
            <a:effectLst/>
          </p:spPr>
          <p:txBody>
            <a:bodyPr vert="horz" wrap="square" lIns="91440" tIns="45720" rIns="91440" bIns="45720" rtlCol="0" anchor="ctr" compatLnSpc="1"/>
            <a:lstStyle/>
            <a:p>
              <a:pPr marL="0" marR="0" indent="0" algn="ctr" defTabSz="914400" rtl="0" eaLnBrk="0" fontAlgn="base" latinLnBrk="0" hangingPunct="0">
                <a:lnSpc>
                  <a:spcPct val="100000"/>
                </a:lnSpc>
                <a:spcBef>
                  <a:spcPct val="0"/>
                </a:spcBef>
                <a:spcAft>
                  <a:spcPct val="0"/>
                </a:spcAft>
                <a:buNone/>
                <a:tabLst/>
              </a:pPr>
              <a:r>
                <a:rPr lang="en-US" sz="1400" i="0">
                  <a:solidFill>
                    <a:schemeClr val="tx2"/>
                  </a:solidFill>
                  <a:latin typeface="Poppins" panose="00000500000000000000" pitchFamily="2" charset="0"/>
                  <a:cs typeface="Poppins" panose="00000500000000000000" pitchFamily="2" charset="0"/>
                </a:rPr>
                <a:t>Total</a:t>
              </a:r>
            </a:p>
          </p:txBody>
        </p:sp>
      </p:grpSp>
      <p:sp>
        <p:nvSpPr>
          <p:cNvPr id="1055" name="TextBox 1054">
            <a:extLst>
              <a:ext uri="{FF2B5EF4-FFF2-40B4-BE49-F238E27FC236}">
                <a16:creationId xmlns:a16="http://schemas.microsoft.com/office/drawing/2014/main" id="{E2D6E3B2-908A-7FFD-4A8F-0510E5750A05}"/>
              </a:ext>
            </a:extLst>
          </p:cNvPr>
          <p:cNvSpPr txBox="1"/>
          <p:nvPr/>
        </p:nvSpPr>
        <p:spPr>
          <a:xfrm>
            <a:off x="7688149" y="5443889"/>
            <a:ext cx="1610323" cy="338554"/>
          </a:xfrm>
          <a:prstGeom prst="rect">
            <a:avLst/>
          </a:prstGeom>
          <a:noFill/>
        </p:spPr>
        <p:txBody>
          <a:bodyPr wrap="square">
            <a:spAutoFit/>
          </a:bodyPr>
          <a:lstStyle/>
          <a:p>
            <a:r>
              <a:rPr lang="en-US" sz="1600" i="0">
                <a:solidFill>
                  <a:srgbClr val="28325A"/>
                </a:solidFill>
                <a:latin typeface="Poppins" pitchFamily="2" charset="77"/>
                <a:cs typeface="Poppins" pitchFamily="2" charset="77"/>
              </a:rPr>
              <a:t>Gender</a:t>
            </a:r>
            <a:endParaRPr lang="en-GB" sz="1600" i="0">
              <a:solidFill>
                <a:srgbClr val="28325A"/>
              </a:solidFill>
              <a:latin typeface="Poppins" pitchFamily="2" charset="77"/>
              <a:cs typeface="Poppins" pitchFamily="2" charset="77"/>
            </a:endParaRPr>
          </a:p>
        </p:txBody>
      </p:sp>
      <p:sp>
        <p:nvSpPr>
          <p:cNvPr id="1056" name="TextBox 1055">
            <a:extLst>
              <a:ext uri="{FF2B5EF4-FFF2-40B4-BE49-F238E27FC236}">
                <a16:creationId xmlns:a16="http://schemas.microsoft.com/office/drawing/2014/main" id="{A247E2A6-BEF2-956A-C859-122EF5F35AE6}"/>
              </a:ext>
            </a:extLst>
          </p:cNvPr>
          <p:cNvSpPr txBox="1"/>
          <p:nvPr/>
        </p:nvSpPr>
        <p:spPr>
          <a:xfrm>
            <a:off x="10360034" y="5443888"/>
            <a:ext cx="668960" cy="338554"/>
          </a:xfrm>
          <a:prstGeom prst="rect">
            <a:avLst/>
          </a:prstGeom>
          <a:noFill/>
        </p:spPr>
        <p:txBody>
          <a:bodyPr wrap="square">
            <a:spAutoFit/>
          </a:bodyPr>
          <a:lstStyle/>
          <a:p>
            <a:r>
              <a:rPr lang="en-US" sz="1600" i="0">
                <a:solidFill>
                  <a:srgbClr val="28325A"/>
                </a:solidFill>
                <a:latin typeface="Poppins" pitchFamily="2" charset="77"/>
                <a:cs typeface="Poppins" pitchFamily="2" charset="77"/>
              </a:rPr>
              <a:t>Age</a:t>
            </a:r>
            <a:endParaRPr lang="en-GB" sz="1600" i="0">
              <a:solidFill>
                <a:srgbClr val="28325A"/>
              </a:solidFill>
              <a:latin typeface="Poppins" pitchFamily="2" charset="77"/>
              <a:cs typeface="Poppins" pitchFamily="2" charset="77"/>
            </a:endParaRPr>
          </a:p>
        </p:txBody>
      </p:sp>
      <p:grpSp>
        <p:nvGrpSpPr>
          <p:cNvPr id="8" name="Group 7" descr="Age demographics, &#10;7 were 21-25, &#10;13 were 26 - 30&#10;2 were 31-35&#10;2 were 36 - 40">
            <a:extLst>
              <a:ext uri="{FF2B5EF4-FFF2-40B4-BE49-F238E27FC236}">
                <a16:creationId xmlns:a16="http://schemas.microsoft.com/office/drawing/2014/main" id="{01FA79A2-AC41-9205-888F-8303165A664F}"/>
              </a:ext>
            </a:extLst>
          </p:cNvPr>
          <p:cNvGrpSpPr/>
          <p:nvPr/>
        </p:nvGrpSpPr>
        <p:grpSpPr>
          <a:xfrm>
            <a:off x="9660776" y="3764478"/>
            <a:ext cx="1947386" cy="1202659"/>
            <a:chOff x="9660776" y="3764478"/>
            <a:chExt cx="1947386" cy="1202659"/>
          </a:xfrm>
        </p:grpSpPr>
        <p:grpSp>
          <p:nvGrpSpPr>
            <p:cNvPr id="1057" name="Group 1056">
              <a:extLst>
                <a:ext uri="{FF2B5EF4-FFF2-40B4-BE49-F238E27FC236}">
                  <a16:creationId xmlns:a16="http://schemas.microsoft.com/office/drawing/2014/main" id="{E7F06997-1ED4-AEB5-2AE8-BAC43A93AE8A}"/>
                </a:ext>
              </a:extLst>
            </p:cNvPr>
            <p:cNvGrpSpPr/>
            <p:nvPr/>
          </p:nvGrpSpPr>
          <p:grpSpPr>
            <a:xfrm>
              <a:off x="9660776" y="3764478"/>
              <a:ext cx="1947386" cy="1201485"/>
              <a:chOff x="554143" y="3162110"/>
              <a:chExt cx="3420827" cy="1201485"/>
            </a:xfrm>
          </p:grpSpPr>
          <p:grpSp>
            <p:nvGrpSpPr>
              <p:cNvPr id="1058" name="Group 1057">
                <a:extLst>
                  <a:ext uri="{FF2B5EF4-FFF2-40B4-BE49-F238E27FC236}">
                    <a16:creationId xmlns:a16="http://schemas.microsoft.com/office/drawing/2014/main" id="{F21F7354-43CC-5074-A610-3892073A4FF8}"/>
                  </a:ext>
                </a:extLst>
              </p:cNvPr>
              <p:cNvGrpSpPr/>
              <p:nvPr/>
            </p:nvGrpSpPr>
            <p:grpSpPr>
              <a:xfrm>
                <a:off x="554143" y="3162110"/>
                <a:ext cx="3361707" cy="1199409"/>
                <a:chOff x="554143" y="3162110"/>
                <a:chExt cx="3361707" cy="1199409"/>
              </a:xfrm>
            </p:grpSpPr>
            <p:sp>
              <p:nvSpPr>
                <p:cNvPr id="1065" name="TextBox 1064">
                  <a:extLst>
                    <a:ext uri="{FF2B5EF4-FFF2-40B4-BE49-F238E27FC236}">
                      <a16:creationId xmlns:a16="http://schemas.microsoft.com/office/drawing/2014/main" id="{4FD9D292-A7C7-A00A-010F-AD094BEC7F6F}"/>
                    </a:ext>
                  </a:extLst>
                </p:cNvPr>
                <p:cNvSpPr txBox="1"/>
                <p:nvPr/>
              </p:nvSpPr>
              <p:spPr>
                <a:xfrm>
                  <a:off x="1918598" y="3168649"/>
                  <a:ext cx="591830" cy="276999"/>
                </a:xfrm>
                <a:prstGeom prst="rect">
                  <a:avLst/>
                </a:prstGeom>
                <a:noFill/>
              </p:spPr>
              <p:txBody>
                <a:bodyPr wrap="none" rtlCol="0">
                  <a:spAutoFit/>
                </a:bodyPr>
                <a:lstStyle/>
                <a:p>
                  <a:pPr algn="ctr"/>
                  <a:r>
                    <a:rPr lang="en-US" sz="1200" i="0">
                      <a:latin typeface="Poppins" pitchFamily="2" charset="77"/>
                      <a:cs typeface="Poppins" pitchFamily="2" charset="77"/>
                    </a:rPr>
                    <a:t>21-25</a:t>
                  </a:r>
                </a:p>
              </p:txBody>
            </p:sp>
            <p:cxnSp>
              <p:nvCxnSpPr>
                <p:cNvPr id="1066" name="Straight Connector 1065">
                  <a:extLst>
                    <a:ext uri="{FF2B5EF4-FFF2-40B4-BE49-F238E27FC236}">
                      <a16:creationId xmlns:a16="http://schemas.microsoft.com/office/drawing/2014/main" id="{7B4A705D-1E14-89C1-3D22-00912655ACCC}"/>
                    </a:ext>
                    <a:ext uri="{C183D7F6-B498-43B3-948B-1728B52AA6E4}">
                      <adec:decorative xmlns:adec="http://schemas.microsoft.com/office/drawing/2017/decorative" val="1"/>
                    </a:ext>
                  </a:extLst>
                </p:cNvPr>
                <p:cNvCxnSpPr>
                  <a:cxnSpLocks/>
                </p:cNvCxnSpPr>
                <p:nvPr/>
              </p:nvCxnSpPr>
              <p:spPr bwMode="auto">
                <a:xfrm>
                  <a:off x="554143" y="3162110"/>
                  <a:ext cx="336170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67" name="TextBox 1066">
                  <a:extLst>
                    <a:ext uri="{FF2B5EF4-FFF2-40B4-BE49-F238E27FC236}">
                      <a16:creationId xmlns:a16="http://schemas.microsoft.com/office/drawing/2014/main" id="{3272196A-6931-9ED6-F3CB-C4540B7E9927}"/>
                    </a:ext>
                  </a:extLst>
                </p:cNvPr>
                <p:cNvSpPr txBox="1"/>
                <p:nvPr/>
              </p:nvSpPr>
              <p:spPr>
                <a:xfrm>
                  <a:off x="1611466" y="3474496"/>
                  <a:ext cx="1202942" cy="276999"/>
                </a:xfrm>
                <a:prstGeom prst="rect">
                  <a:avLst/>
                </a:prstGeom>
                <a:noFill/>
              </p:spPr>
              <p:txBody>
                <a:bodyPr wrap="none" rtlCol="0">
                  <a:spAutoFit/>
                </a:bodyPr>
                <a:lstStyle/>
                <a:p>
                  <a:pPr algn="ctr"/>
                  <a:r>
                    <a:rPr lang="en-US" sz="1200" i="0">
                      <a:latin typeface="Poppins" pitchFamily="2" charset="77"/>
                      <a:cs typeface="Poppins" pitchFamily="2" charset="77"/>
                    </a:rPr>
                    <a:t> 26-30</a:t>
                  </a:r>
                </a:p>
              </p:txBody>
            </p:sp>
            <p:sp>
              <p:nvSpPr>
                <p:cNvPr id="1069" name="TextBox 1068">
                  <a:extLst>
                    <a:ext uri="{FF2B5EF4-FFF2-40B4-BE49-F238E27FC236}">
                      <a16:creationId xmlns:a16="http://schemas.microsoft.com/office/drawing/2014/main" id="{0A6400A0-3B3A-DE5C-4D12-DC62A4758BBF}"/>
                    </a:ext>
                  </a:extLst>
                </p:cNvPr>
                <p:cNvSpPr txBox="1"/>
                <p:nvPr/>
              </p:nvSpPr>
              <p:spPr>
                <a:xfrm>
                  <a:off x="1918598" y="3771759"/>
                  <a:ext cx="598241" cy="276999"/>
                </a:xfrm>
                <a:prstGeom prst="rect">
                  <a:avLst/>
                </a:prstGeom>
                <a:noFill/>
              </p:spPr>
              <p:txBody>
                <a:bodyPr wrap="none" rtlCol="0">
                  <a:spAutoFit/>
                </a:bodyPr>
                <a:lstStyle/>
                <a:p>
                  <a:pPr algn="ctr"/>
                  <a:r>
                    <a:rPr lang="en-US" sz="1200" i="0">
                      <a:latin typeface="Poppins" pitchFamily="2" charset="77"/>
                      <a:cs typeface="Poppins" pitchFamily="2" charset="77"/>
                    </a:rPr>
                    <a:t>31-35</a:t>
                  </a:r>
                </a:p>
              </p:txBody>
            </p:sp>
            <p:sp>
              <p:nvSpPr>
                <p:cNvPr id="1071" name="TextBox 1070">
                  <a:extLst>
                    <a:ext uri="{FF2B5EF4-FFF2-40B4-BE49-F238E27FC236}">
                      <a16:creationId xmlns:a16="http://schemas.microsoft.com/office/drawing/2014/main" id="{9EB79CC0-3A56-F4CD-32EE-F3ED3C54F3D4}"/>
                    </a:ext>
                  </a:extLst>
                </p:cNvPr>
                <p:cNvSpPr txBox="1"/>
                <p:nvPr/>
              </p:nvSpPr>
              <p:spPr>
                <a:xfrm>
                  <a:off x="1918598" y="4084520"/>
                  <a:ext cx="651140" cy="276999"/>
                </a:xfrm>
                <a:prstGeom prst="rect">
                  <a:avLst/>
                </a:prstGeom>
                <a:noFill/>
              </p:spPr>
              <p:txBody>
                <a:bodyPr wrap="none" rtlCol="0">
                  <a:spAutoFit/>
                </a:bodyPr>
                <a:lstStyle/>
                <a:p>
                  <a:pPr algn="ctr"/>
                  <a:r>
                    <a:rPr lang="en-US" sz="1200" i="0">
                      <a:latin typeface="Poppins" pitchFamily="2" charset="77"/>
                      <a:cs typeface="Poppins" pitchFamily="2" charset="77"/>
                    </a:rPr>
                    <a:t>36-40</a:t>
                  </a:r>
                </a:p>
              </p:txBody>
            </p:sp>
          </p:grpSp>
          <p:sp>
            <p:nvSpPr>
              <p:cNvPr id="1059" name="TextBox 1058">
                <a:extLst>
                  <a:ext uri="{FF2B5EF4-FFF2-40B4-BE49-F238E27FC236}">
                    <a16:creationId xmlns:a16="http://schemas.microsoft.com/office/drawing/2014/main" id="{439213A4-4EA3-5981-EACC-55728F9EE822}"/>
                  </a:ext>
                </a:extLst>
              </p:cNvPr>
              <p:cNvSpPr txBox="1"/>
              <p:nvPr/>
            </p:nvSpPr>
            <p:spPr>
              <a:xfrm>
                <a:off x="3528387" y="3488076"/>
                <a:ext cx="446583" cy="276999"/>
              </a:xfrm>
              <a:prstGeom prst="rect">
                <a:avLst/>
              </a:prstGeom>
              <a:noFill/>
            </p:spPr>
            <p:txBody>
              <a:bodyPr wrap="none" rtlCol="0">
                <a:spAutoFit/>
              </a:bodyPr>
              <a:lstStyle/>
              <a:p>
                <a:pPr algn="ctr"/>
                <a:r>
                  <a:rPr lang="en-US" sz="1200" i="0">
                    <a:latin typeface="Poppins" pitchFamily="2" charset="77"/>
                    <a:cs typeface="Poppins" pitchFamily="2" charset="77"/>
                  </a:rPr>
                  <a:t>13</a:t>
                </a:r>
              </a:p>
            </p:txBody>
          </p:sp>
          <p:sp>
            <p:nvSpPr>
              <p:cNvPr id="1060" name="TextBox 1059">
                <a:extLst>
                  <a:ext uri="{FF2B5EF4-FFF2-40B4-BE49-F238E27FC236}">
                    <a16:creationId xmlns:a16="http://schemas.microsoft.com/office/drawing/2014/main" id="{DF4E6441-4A21-F9E0-81CF-5CD9E2F3BB36}"/>
                  </a:ext>
                </a:extLst>
              </p:cNvPr>
              <p:cNvSpPr txBox="1"/>
              <p:nvPr/>
            </p:nvSpPr>
            <p:spPr>
              <a:xfrm>
                <a:off x="3566371" y="3181067"/>
                <a:ext cx="370614" cy="276999"/>
              </a:xfrm>
              <a:prstGeom prst="rect">
                <a:avLst/>
              </a:prstGeom>
              <a:noFill/>
            </p:spPr>
            <p:txBody>
              <a:bodyPr wrap="none" rtlCol="0">
                <a:spAutoFit/>
              </a:bodyPr>
              <a:lstStyle/>
              <a:p>
                <a:pPr algn="ctr"/>
                <a:r>
                  <a:rPr lang="en-US" sz="1200" i="0">
                    <a:latin typeface="Poppins" pitchFamily="2" charset="77"/>
                    <a:cs typeface="Poppins" pitchFamily="2" charset="77"/>
                  </a:rPr>
                  <a:t>7</a:t>
                </a:r>
              </a:p>
            </p:txBody>
          </p:sp>
          <p:sp>
            <p:nvSpPr>
              <p:cNvPr id="1062" name="TextBox 1061">
                <a:extLst>
                  <a:ext uri="{FF2B5EF4-FFF2-40B4-BE49-F238E27FC236}">
                    <a16:creationId xmlns:a16="http://schemas.microsoft.com/office/drawing/2014/main" id="{B46192C7-607F-35E2-DE1C-E84B6EDEE65F}"/>
                  </a:ext>
                </a:extLst>
              </p:cNvPr>
              <p:cNvSpPr txBox="1"/>
              <p:nvPr/>
            </p:nvSpPr>
            <p:spPr>
              <a:xfrm>
                <a:off x="3564650" y="3779587"/>
                <a:ext cx="374059" cy="276999"/>
              </a:xfrm>
              <a:prstGeom prst="rect">
                <a:avLst/>
              </a:prstGeom>
              <a:noFill/>
            </p:spPr>
            <p:txBody>
              <a:bodyPr wrap="none" rtlCol="0">
                <a:spAutoFit/>
              </a:bodyPr>
              <a:lstStyle/>
              <a:p>
                <a:pPr algn="ctr"/>
                <a:r>
                  <a:rPr lang="en-US" sz="1200" i="0">
                    <a:latin typeface="Poppins" pitchFamily="2" charset="77"/>
                    <a:cs typeface="Poppins" pitchFamily="2" charset="77"/>
                  </a:rPr>
                  <a:t>2</a:t>
                </a:r>
              </a:p>
            </p:txBody>
          </p:sp>
          <p:sp>
            <p:nvSpPr>
              <p:cNvPr id="1064" name="TextBox 1063">
                <a:extLst>
                  <a:ext uri="{FF2B5EF4-FFF2-40B4-BE49-F238E27FC236}">
                    <a16:creationId xmlns:a16="http://schemas.microsoft.com/office/drawing/2014/main" id="{B9EA5BCF-43DB-AF9C-ACFE-A70876F621C5}"/>
                  </a:ext>
                </a:extLst>
              </p:cNvPr>
              <p:cNvSpPr txBox="1"/>
              <p:nvPr/>
            </p:nvSpPr>
            <p:spPr>
              <a:xfrm>
                <a:off x="3564650" y="4086596"/>
                <a:ext cx="374059" cy="276999"/>
              </a:xfrm>
              <a:prstGeom prst="rect">
                <a:avLst/>
              </a:prstGeom>
              <a:noFill/>
            </p:spPr>
            <p:txBody>
              <a:bodyPr wrap="none" rtlCol="0">
                <a:spAutoFit/>
              </a:bodyPr>
              <a:lstStyle/>
              <a:p>
                <a:pPr algn="ctr"/>
                <a:r>
                  <a:rPr lang="en-US" sz="1200" i="0">
                    <a:latin typeface="Poppins" pitchFamily="2" charset="77"/>
                    <a:cs typeface="Poppins" pitchFamily="2" charset="77"/>
                  </a:rPr>
                  <a:t>2</a:t>
                </a:r>
              </a:p>
            </p:txBody>
          </p:sp>
        </p:grpSp>
        <p:sp>
          <p:nvSpPr>
            <p:cNvPr id="1085" name="Rectangle 1084">
              <a:extLst>
                <a:ext uri="{FF2B5EF4-FFF2-40B4-BE49-F238E27FC236}">
                  <a16:creationId xmlns:a16="http://schemas.microsoft.com/office/drawing/2014/main" id="{DA8B9F1F-EAC1-4674-0BF4-B85204594509}"/>
                </a:ext>
              </a:extLst>
            </p:cNvPr>
            <p:cNvSpPr/>
            <p:nvPr/>
          </p:nvSpPr>
          <p:spPr bwMode="auto">
            <a:xfrm flipH="1">
              <a:off x="9684101" y="4446917"/>
              <a:ext cx="45719" cy="169194"/>
            </a:xfrm>
            <a:prstGeom prst="rect">
              <a:avLst/>
            </a:prstGeom>
            <a:solidFill>
              <a:srgbClr val="27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086" name="Rectangle 1085">
              <a:extLst>
                <a:ext uri="{FF2B5EF4-FFF2-40B4-BE49-F238E27FC236}">
                  <a16:creationId xmlns:a16="http://schemas.microsoft.com/office/drawing/2014/main" id="{5DEBBB25-F40F-5FDC-5BB3-80D4CC0D0A38}"/>
                </a:ext>
              </a:extLst>
            </p:cNvPr>
            <p:cNvSpPr/>
            <p:nvPr/>
          </p:nvSpPr>
          <p:spPr bwMode="auto">
            <a:xfrm>
              <a:off x="9660776" y="4125406"/>
              <a:ext cx="638591" cy="194003"/>
            </a:xfrm>
            <a:prstGeom prst="rect">
              <a:avLst/>
            </a:prstGeom>
            <a:solidFill>
              <a:srgbClr val="27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087" name="Rectangle 1086">
              <a:extLst>
                <a:ext uri="{FF2B5EF4-FFF2-40B4-BE49-F238E27FC236}">
                  <a16:creationId xmlns:a16="http://schemas.microsoft.com/office/drawing/2014/main" id="{385C40F6-FF60-B842-4AF3-E0F0707D9566}"/>
                </a:ext>
              </a:extLst>
            </p:cNvPr>
            <p:cNvSpPr/>
            <p:nvPr/>
          </p:nvSpPr>
          <p:spPr bwMode="auto">
            <a:xfrm flipH="1">
              <a:off x="9679745" y="4738140"/>
              <a:ext cx="45719" cy="169194"/>
            </a:xfrm>
            <a:prstGeom prst="rect">
              <a:avLst/>
            </a:prstGeom>
            <a:solidFill>
              <a:srgbClr val="27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sp>
          <p:nvSpPr>
            <p:cNvPr id="1088" name="Rectangle 1087">
              <a:extLst>
                <a:ext uri="{FF2B5EF4-FFF2-40B4-BE49-F238E27FC236}">
                  <a16:creationId xmlns:a16="http://schemas.microsoft.com/office/drawing/2014/main" id="{114C7EAE-FFF7-6D9E-B134-7C876377E3BE}"/>
                </a:ext>
              </a:extLst>
            </p:cNvPr>
            <p:cNvSpPr/>
            <p:nvPr/>
          </p:nvSpPr>
          <p:spPr bwMode="auto">
            <a:xfrm>
              <a:off x="9679746" y="3808865"/>
              <a:ext cx="311106" cy="189034"/>
            </a:xfrm>
            <a:prstGeom prst="rect">
              <a:avLst/>
            </a:prstGeom>
            <a:solidFill>
              <a:srgbClr val="27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cxnSp>
          <p:nvCxnSpPr>
            <p:cNvPr id="1090" name="Straight Connector 1089">
              <a:extLst>
                <a:ext uri="{FF2B5EF4-FFF2-40B4-BE49-F238E27FC236}">
                  <a16:creationId xmlns:a16="http://schemas.microsoft.com/office/drawing/2014/main" id="{8CD09F0E-C99A-DB34-7762-2E30ABA989AC}"/>
                </a:ext>
                <a:ext uri="{C183D7F6-B498-43B3-948B-1728B52AA6E4}">
                  <adec:decorative xmlns:adec="http://schemas.microsoft.com/office/drawing/2017/decorative" val="1"/>
                </a:ext>
              </a:extLst>
            </p:cNvPr>
            <p:cNvCxnSpPr>
              <a:cxnSpLocks/>
            </p:cNvCxnSpPr>
            <p:nvPr/>
          </p:nvCxnSpPr>
          <p:spPr bwMode="auto">
            <a:xfrm>
              <a:off x="9672807" y="4075210"/>
              <a:ext cx="19137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1" name="Straight Connector 1090">
              <a:extLst>
                <a:ext uri="{FF2B5EF4-FFF2-40B4-BE49-F238E27FC236}">
                  <a16:creationId xmlns:a16="http://schemas.microsoft.com/office/drawing/2014/main" id="{7AE6A1FD-FC4B-5046-5505-326FD2FB6AD5}"/>
                </a:ext>
                <a:ext uri="{C183D7F6-B498-43B3-948B-1728B52AA6E4}">
                  <adec:decorative xmlns:adec="http://schemas.microsoft.com/office/drawing/2017/decorative" val="1"/>
                </a:ext>
              </a:extLst>
            </p:cNvPr>
            <p:cNvCxnSpPr>
              <a:cxnSpLocks/>
            </p:cNvCxnSpPr>
            <p:nvPr/>
          </p:nvCxnSpPr>
          <p:spPr bwMode="auto">
            <a:xfrm>
              <a:off x="9672807" y="4366457"/>
              <a:ext cx="19137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2" name="Straight Connector 1091">
              <a:extLst>
                <a:ext uri="{FF2B5EF4-FFF2-40B4-BE49-F238E27FC236}">
                  <a16:creationId xmlns:a16="http://schemas.microsoft.com/office/drawing/2014/main" id="{0E62E542-2AFB-C46C-F47B-99332398E06C}"/>
                </a:ext>
                <a:ext uri="{C183D7F6-B498-43B3-948B-1728B52AA6E4}">
                  <adec:decorative xmlns:adec="http://schemas.microsoft.com/office/drawing/2017/decorative" val="1"/>
                </a:ext>
              </a:extLst>
            </p:cNvPr>
            <p:cNvCxnSpPr>
              <a:cxnSpLocks/>
            </p:cNvCxnSpPr>
            <p:nvPr/>
          </p:nvCxnSpPr>
          <p:spPr bwMode="auto">
            <a:xfrm>
              <a:off x="9672807" y="4655892"/>
              <a:ext cx="19137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3" name="Straight Connector 1092">
              <a:extLst>
                <a:ext uri="{FF2B5EF4-FFF2-40B4-BE49-F238E27FC236}">
                  <a16:creationId xmlns:a16="http://schemas.microsoft.com/office/drawing/2014/main" id="{827FA0FB-939F-2348-C2CC-644ED82DB56D}"/>
                </a:ext>
                <a:ext uri="{C183D7F6-B498-43B3-948B-1728B52AA6E4}">
                  <adec:decorative xmlns:adec="http://schemas.microsoft.com/office/drawing/2017/decorative" val="1"/>
                </a:ext>
              </a:extLst>
            </p:cNvPr>
            <p:cNvCxnSpPr>
              <a:cxnSpLocks/>
            </p:cNvCxnSpPr>
            <p:nvPr/>
          </p:nvCxnSpPr>
          <p:spPr bwMode="auto">
            <a:xfrm>
              <a:off x="9672807" y="4967137"/>
              <a:ext cx="191373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083823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7FDDE3-7703-554C-1D14-DC19B1A9C573}"/>
              </a:ext>
            </a:extLst>
          </p:cNvPr>
          <p:cNvSpPr>
            <a:spLocks noGrp="1"/>
          </p:cNvSpPr>
          <p:nvPr>
            <p:ph type="sldNum" sz="quarter" idx="4294967295"/>
          </p:nvPr>
        </p:nvSpPr>
        <p:spPr>
          <a:xfrm>
            <a:off x="11687175" y="6492875"/>
            <a:ext cx="504825" cy="288925"/>
          </a:xfrm>
          <a:prstGeom prst="rect">
            <a:avLst/>
          </a:prstGeom>
        </p:spPr>
        <p:txBody>
          <a:bodyPr/>
          <a:lstStyle/>
          <a:p>
            <a:pPr>
              <a:defRPr/>
            </a:pPr>
            <a:fld id="{D64D317C-1D9C-8244-B8ED-6D62FC9D5D05}" type="slidenum">
              <a:rPr lang="en-GB" i="0" smtClean="0">
                <a:latin typeface="Poppins" pitchFamily="2" charset="77"/>
              </a:rPr>
              <a:pPr>
                <a:defRPr/>
              </a:pPr>
              <a:t>65</a:t>
            </a:fld>
            <a:endParaRPr lang="en-GB" i="0">
              <a:latin typeface="Poppins" pitchFamily="2" charset="77"/>
            </a:endParaRPr>
          </a:p>
        </p:txBody>
      </p:sp>
      <p:sp>
        <p:nvSpPr>
          <p:cNvPr id="3" name="Title 2">
            <a:extLst>
              <a:ext uri="{FF2B5EF4-FFF2-40B4-BE49-F238E27FC236}">
                <a16:creationId xmlns:a16="http://schemas.microsoft.com/office/drawing/2014/main" id="{6B167A69-7878-7CD2-8D78-246BB7494E08}"/>
              </a:ext>
            </a:extLst>
          </p:cNvPr>
          <p:cNvSpPr>
            <a:spLocks noGrp="1"/>
          </p:cNvSpPr>
          <p:nvPr>
            <p:ph type="title" idx="4294967295"/>
          </p:nvPr>
        </p:nvSpPr>
        <p:spPr>
          <a:xfrm>
            <a:off x="629374" y="427224"/>
            <a:ext cx="11522075" cy="455612"/>
          </a:xfrm>
        </p:spPr>
        <p:txBody>
          <a:bodyPr/>
          <a:lstStyle/>
          <a:p>
            <a:pPr rtl="0" eaLnBrk="0" fontAlgn="base" hangingPunct="0"/>
            <a:r>
              <a:rPr lang="en-GB" sz="2400" i="0">
                <a:solidFill>
                  <a:srgbClr val="F3D376"/>
                </a:solidFill>
                <a:effectLst/>
                <a:latin typeface="Arial" panose="020B0604020202020204" pitchFamily="34" charset="0"/>
                <a:ea typeface="+mn-ea"/>
                <a:cs typeface="+mn-cs"/>
              </a:rPr>
              <a:t>Thank you!</a:t>
            </a:r>
            <a:endParaRPr lang="en-GB">
              <a:effectLst/>
            </a:endParaRPr>
          </a:p>
          <a:p>
            <a:endParaRPr lang="en-US"/>
          </a:p>
        </p:txBody>
      </p:sp>
    </p:spTree>
    <p:extLst>
      <p:ext uri="{BB962C8B-B14F-4D97-AF65-F5344CB8AC3E}">
        <p14:creationId xmlns:p14="http://schemas.microsoft.com/office/powerpoint/2010/main" val="374798888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5A7728-58A8-6983-09A7-100E33C0E886}"/>
              </a:ext>
            </a:extLst>
          </p:cNvPr>
          <p:cNvSpPr>
            <a:spLocks noGrp="1"/>
          </p:cNvSpPr>
          <p:nvPr>
            <p:ph type="title"/>
          </p:nvPr>
        </p:nvSpPr>
        <p:spPr>
          <a:xfrm>
            <a:off x="239026" y="521126"/>
            <a:ext cx="10544203" cy="454868"/>
          </a:xfrm>
        </p:spPr>
        <p:txBody>
          <a:bodyPr/>
          <a:lstStyle/>
          <a:p>
            <a:r>
              <a:rPr lang="en-GB" sz="2200">
                <a:effectLst/>
                <a:latin typeface="Poppins" pitchFamily="2" charset="77"/>
                <a:ea typeface="Times New Roman" panose="02020603050405020304" pitchFamily="18" charset="0"/>
                <a:cs typeface="Poppins" pitchFamily="2" charset="77"/>
              </a:rPr>
              <a:t>The disabled graduate’s career journey is shaped by three interdependent elements</a:t>
            </a:r>
            <a:endParaRPr lang="en-GB" sz="2200"/>
          </a:p>
        </p:txBody>
      </p:sp>
      <p:sp>
        <p:nvSpPr>
          <p:cNvPr id="8" name="Text Placeholder 2">
            <a:extLst>
              <a:ext uri="{FF2B5EF4-FFF2-40B4-BE49-F238E27FC236}">
                <a16:creationId xmlns:a16="http://schemas.microsoft.com/office/drawing/2014/main" id="{00EDD5B1-2CB4-8BAB-4543-12072FCBB25C}"/>
              </a:ext>
            </a:extLst>
          </p:cNvPr>
          <p:cNvSpPr txBox="1">
            <a:spLocks/>
          </p:cNvSpPr>
          <p:nvPr/>
        </p:nvSpPr>
        <p:spPr bwMode="auto">
          <a:xfrm>
            <a:off x="311141" y="2727727"/>
            <a:ext cx="2861954" cy="206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b="1" i="0" kern="0">
                <a:solidFill>
                  <a:srgbClr val="28325A"/>
                </a:solidFill>
                <a:ea typeface="Times New Roman" panose="02020603050405020304" pitchFamily="18" charset="0"/>
              </a:rPr>
              <a:t>The individual</a:t>
            </a:r>
          </a:p>
          <a:p>
            <a:pPr marL="285750" indent="-285750" eaLnBrk="1" hangingPunct="1">
              <a:spcBef>
                <a:spcPts val="936"/>
              </a:spcBef>
              <a:buFont typeface="Arial" panose="020B0604020202020204" pitchFamily="34" charset="0"/>
              <a:buChar char="•"/>
            </a:pPr>
            <a:r>
              <a:rPr lang="en-GB" sz="1400" i="0" kern="0">
                <a:solidFill>
                  <a:srgbClr val="28325A"/>
                </a:solidFill>
              </a:rPr>
              <a:t>Professional identity</a:t>
            </a:r>
          </a:p>
          <a:p>
            <a:pPr marL="285750" indent="-285750" eaLnBrk="1" hangingPunct="1">
              <a:buFont typeface="Arial" panose="020B0604020202020204" pitchFamily="34" charset="0"/>
              <a:buChar char="•"/>
            </a:pPr>
            <a:r>
              <a:rPr lang="en-GB" sz="1400" i="0" kern="0">
                <a:solidFill>
                  <a:srgbClr val="28325A"/>
                </a:solidFill>
              </a:rPr>
              <a:t>Disability identity</a:t>
            </a:r>
          </a:p>
          <a:p>
            <a:pPr marL="285750" indent="-285750" eaLnBrk="1" hangingPunct="1">
              <a:buFont typeface="Arial" panose="020B0604020202020204" pitchFamily="34" charset="0"/>
              <a:buChar char="•"/>
            </a:pPr>
            <a:r>
              <a:rPr lang="en-GB" sz="1400" i="0" kern="0">
                <a:solidFill>
                  <a:srgbClr val="28325A"/>
                </a:solidFill>
              </a:rPr>
              <a:t>Likelihood to seek support</a:t>
            </a:r>
          </a:p>
          <a:p>
            <a:pPr marL="285750" indent="-285750" eaLnBrk="1" hangingPunct="1">
              <a:buFont typeface="Arial" panose="020B0604020202020204" pitchFamily="34" charset="0"/>
              <a:buChar char="•"/>
            </a:pPr>
            <a:r>
              <a:rPr lang="en-GB" sz="1400" i="0" kern="0">
                <a:solidFill>
                  <a:srgbClr val="28325A"/>
                </a:solidFill>
              </a:rPr>
              <a:t>Engagement with support</a:t>
            </a:r>
          </a:p>
          <a:p>
            <a:pPr marL="285750" indent="-285750" eaLnBrk="1" hangingPunct="1">
              <a:buFont typeface="Arial" panose="020B0604020202020204" pitchFamily="34" charset="0"/>
              <a:buChar char="•"/>
            </a:pPr>
            <a:r>
              <a:rPr lang="en-GB" sz="1400" i="0" kern="0">
                <a:solidFill>
                  <a:srgbClr val="28325A"/>
                </a:solidFill>
              </a:rPr>
              <a:t>Response to feedback</a:t>
            </a:r>
          </a:p>
        </p:txBody>
      </p:sp>
      <p:sp>
        <p:nvSpPr>
          <p:cNvPr id="3" name="Text Placeholder 2">
            <a:extLst>
              <a:ext uri="{FF2B5EF4-FFF2-40B4-BE49-F238E27FC236}">
                <a16:creationId xmlns:a16="http://schemas.microsoft.com/office/drawing/2014/main" id="{FBECC393-947E-C1A6-0CA6-3AB51666C7CA}"/>
              </a:ext>
            </a:extLst>
          </p:cNvPr>
          <p:cNvSpPr txBox="1">
            <a:spLocks/>
          </p:cNvSpPr>
          <p:nvPr/>
        </p:nvSpPr>
        <p:spPr bwMode="auto">
          <a:xfrm>
            <a:off x="8313686" y="1451114"/>
            <a:ext cx="3603021" cy="268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b="1" i="0" kern="0">
                <a:solidFill>
                  <a:srgbClr val="28325A"/>
                </a:solidFill>
                <a:ea typeface="Times New Roman" panose="02020603050405020304" pitchFamily="18" charset="0"/>
              </a:rPr>
              <a:t>The employer ecosystem</a:t>
            </a:r>
          </a:p>
          <a:p>
            <a:pPr marL="285750" indent="-285750" eaLnBrk="1" hangingPunct="1">
              <a:spcBef>
                <a:spcPts val="936"/>
              </a:spcBef>
              <a:buFont typeface="Arial" panose="020B0604020202020204" pitchFamily="34" charset="0"/>
              <a:buChar char="•"/>
            </a:pPr>
            <a:r>
              <a:rPr lang="en-GB" sz="1400" i="0" kern="0">
                <a:solidFill>
                  <a:srgbClr val="28325A"/>
                </a:solidFill>
              </a:rPr>
              <a:t>Disability awareness</a:t>
            </a:r>
          </a:p>
          <a:p>
            <a:pPr marL="285750" indent="-285750" eaLnBrk="1" hangingPunct="1">
              <a:buFont typeface="Arial" panose="020B0604020202020204" pitchFamily="34" charset="0"/>
              <a:buChar char="•"/>
            </a:pPr>
            <a:r>
              <a:rPr lang="en-GB" sz="1400" i="0" kern="0">
                <a:solidFill>
                  <a:srgbClr val="28325A"/>
                </a:solidFill>
              </a:rPr>
              <a:t>Designing &amp; providing placements</a:t>
            </a:r>
          </a:p>
          <a:p>
            <a:pPr marL="285750" indent="-285750" eaLnBrk="1" hangingPunct="1">
              <a:buFont typeface="Arial" panose="020B0604020202020204" pitchFamily="34" charset="0"/>
              <a:buChar char="•"/>
            </a:pPr>
            <a:r>
              <a:rPr lang="en-GB" sz="1400" i="0" kern="0">
                <a:solidFill>
                  <a:srgbClr val="28325A"/>
                </a:solidFill>
              </a:rPr>
              <a:t>Shaping the application process</a:t>
            </a:r>
          </a:p>
          <a:p>
            <a:pPr marL="285750" indent="-285750" eaLnBrk="1" hangingPunct="1">
              <a:buFont typeface="Arial" panose="020B0604020202020204" pitchFamily="34" charset="0"/>
              <a:buChar char="•"/>
            </a:pPr>
            <a:r>
              <a:rPr lang="en-GB" sz="1400" i="0" kern="0">
                <a:solidFill>
                  <a:srgbClr val="28325A"/>
                </a:solidFill>
              </a:rPr>
              <a:t>Interviewing &amp; assessments</a:t>
            </a:r>
          </a:p>
          <a:p>
            <a:pPr marL="285750" indent="-285750" eaLnBrk="1" hangingPunct="1">
              <a:buFont typeface="Arial" panose="020B0604020202020204" pitchFamily="34" charset="0"/>
              <a:buChar char="•"/>
            </a:pPr>
            <a:r>
              <a:rPr lang="en-GB" sz="1400" i="0" kern="0">
                <a:solidFill>
                  <a:srgbClr val="28325A"/>
                </a:solidFill>
              </a:rPr>
              <a:t>Feedback &amp; suggestions</a:t>
            </a:r>
          </a:p>
          <a:p>
            <a:pPr marL="285750" indent="-285750" eaLnBrk="1" hangingPunct="1">
              <a:buFont typeface="Arial" panose="020B0604020202020204" pitchFamily="34" charset="0"/>
              <a:buChar char="•"/>
            </a:pPr>
            <a:r>
              <a:rPr lang="en-GB" sz="1400" i="0" kern="0">
                <a:solidFill>
                  <a:srgbClr val="28325A"/>
                </a:solidFill>
              </a:rPr>
              <a:t>Offers &amp; negotiations</a:t>
            </a:r>
          </a:p>
          <a:p>
            <a:pPr marL="285750" indent="-285750" eaLnBrk="1" hangingPunct="1">
              <a:buFont typeface="Arial" panose="020B0604020202020204" pitchFamily="34" charset="0"/>
              <a:buChar char="•"/>
            </a:pPr>
            <a:r>
              <a:rPr lang="en-GB" sz="1400" i="0" kern="0">
                <a:solidFill>
                  <a:srgbClr val="28325A"/>
                </a:solidFill>
              </a:rPr>
              <a:t>Workplace adjustments</a:t>
            </a:r>
          </a:p>
          <a:p>
            <a:pPr marL="285750" indent="-285750" eaLnBrk="1" hangingPunct="1">
              <a:buFont typeface="Arial" panose="020B0604020202020204" pitchFamily="34" charset="0"/>
              <a:buChar char="•"/>
            </a:pPr>
            <a:endParaRPr lang="en-GB" sz="1400" i="0" kern="0">
              <a:solidFill>
                <a:srgbClr val="28325A"/>
              </a:solidFill>
            </a:endParaRPr>
          </a:p>
        </p:txBody>
      </p:sp>
      <p:sp>
        <p:nvSpPr>
          <p:cNvPr id="2" name="Text Placeholder 2">
            <a:extLst>
              <a:ext uri="{FF2B5EF4-FFF2-40B4-BE49-F238E27FC236}">
                <a16:creationId xmlns:a16="http://schemas.microsoft.com/office/drawing/2014/main" id="{ABE79823-7FEF-FC43-C3C1-A84894F3EF50}"/>
              </a:ext>
            </a:extLst>
          </p:cNvPr>
          <p:cNvSpPr txBox="1">
            <a:spLocks/>
          </p:cNvSpPr>
          <p:nvPr/>
        </p:nvSpPr>
        <p:spPr bwMode="auto">
          <a:xfrm>
            <a:off x="8340906" y="4134678"/>
            <a:ext cx="3603022" cy="230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b="1" i="0" kern="0">
                <a:solidFill>
                  <a:srgbClr val="28325A"/>
                </a:solidFill>
                <a:ea typeface="Times New Roman" panose="02020603050405020304" pitchFamily="18" charset="0"/>
              </a:rPr>
              <a:t>The support ecosystem</a:t>
            </a:r>
          </a:p>
          <a:p>
            <a:pPr marL="285750" indent="-285750" eaLnBrk="1" hangingPunct="1">
              <a:spcBef>
                <a:spcPts val="936"/>
              </a:spcBef>
              <a:buFont typeface="Arial" panose="020B0604020202020204" pitchFamily="34" charset="0"/>
              <a:buChar char="•"/>
            </a:pPr>
            <a:r>
              <a:rPr lang="en-GB" sz="1400" i="0" kern="0">
                <a:solidFill>
                  <a:srgbClr val="28325A"/>
                </a:solidFill>
              </a:rPr>
              <a:t>Disability &amp; adjustments expertise</a:t>
            </a:r>
          </a:p>
          <a:p>
            <a:pPr marL="285750" indent="-285750" eaLnBrk="1" hangingPunct="1">
              <a:buFont typeface="Arial" panose="020B0604020202020204" pitchFamily="34" charset="0"/>
              <a:buChar char="•"/>
            </a:pPr>
            <a:r>
              <a:rPr lang="en-GB" sz="1400" i="0" kern="0">
                <a:solidFill>
                  <a:srgbClr val="28325A"/>
                </a:solidFill>
              </a:rPr>
              <a:t>Job-seeking expertise</a:t>
            </a:r>
          </a:p>
          <a:p>
            <a:pPr marL="285750" indent="-285750" eaLnBrk="1" hangingPunct="1">
              <a:buFont typeface="Arial" panose="020B0604020202020204" pitchFamily="34" charset="0"/>
              <a:buChar char="•"/>
            </a:pPr>
            <a:r>
              <a:rPr lang="en-GB" sz="1400" i="0" kern="0">
                <a:solidFill>
                  <a:srgbClr val="28325A"/>
                </a:solidFill>
              </a:rPr>
              <a:t>Early workplace experience</a:t>
            </a:r>
          </a:p>
          <a:p>
            <a:pPr marL="285750" indent="-285750" eaLnBrk="1" hangingPunct="1">
              <a:buFont typeface="Arial" panose="020B0604020202020204" pitchFamily="34" charset="0"/>
              <a:buChar char="•"/>
            </a:pPr>
            <a:r>
              <a:rPr lang="en-GB" sz="1400" i="0" kern="0">
                <a:solidFill>
                  <a:srgbClr val="28325A"/>
                </a:solidFill>
              </a:rPr>
              <a:t>Training/mentorship</a:t>
            </a:r>
          </a:p>
          <a:p>
            <a:pPr marL="285750" indent="-285750" eaLnBrk="1" hangingPunct="1">
              <a:buFont typeface="Arial" panose="020B0604020202020204" pitchFamily="34" charset="0"/>
              <a:buChar char="•"/>
            </a:pPr>
            <a:r>
              <a:rPr lang="en-GB" sz="1400" i="0" kern="0">
                <a:solidFill>
                  <a:srgbClr val="28325A"/>
                </a:solidFill>
              </a:rPr>
              <a:t>Guidance for discussing disability</a:t>
            </a:r>
          </a:p>
          <a:p>
            <a:pPr marL="285750" indent="-285750" eaLnBrk="1" hangingPunct="1">
              <a:buFont typeface="Arial" panose="020B0604020202020204" pitchFamily="34" charset="0"/>
              <a:buChar char="•"/>
            </a:pPr>
            <a:endParaRPr lang="en-GB" sz="1400" i="0" kern="0">
              <a:solidFill>
                <a:srgbClr val="28325A"/>
              </a:solidFill>
            </a:endParaRPr>
          </a:p>
        </p:txBody>
      </p:sp>
      <p:grpSp>
        <p:nvGrpSpPr>
          <p:cNvPr id="7" name="Group 6" descr="Three intersecting circles. Each has an image of a disabled graduate, employer or young employee in it">
            <a:extLst>
              <a:ext uri="{FF2B5EF4-FFF2-40B4-BE49-F238E27FC236}">
                <a16:creationId xmlns:a16="http://schemas.microsoft.com/office/drawing/2014/main" id="{1392535A-4975-5AF4-5B5A-F82874B3E507}"/>
              </a:ext>
            </a:extLst>
          </p:cNvPr>
          <p:cNvGrpSpPr/>
          <p:nvPr/>
        </p:nvGrpSpPr>
        <p:grpSpPr>
          <a:xfrm>
            <a:off x="3213340" y="1550748"/>
            <a:ext cx="4908647" cy="4890208"/>
            <a:chOff x="3303280" y="1550748"/>
            <a:chExt cx="4908647" cy="4890208"/>
          </a:xfrm>
        </p:grpSpPr>
        <p:pic>
          <p:nvPicPr>
            <p:cNvPr id="9" name="Picture 8" descr="A person in a wheelchair talking to a person in a wheelchair&#10;&#10;Description automatically generated">
              <a:extLst>
                <a:ext uri="{FF2B5EF4-FFF2-40B4-BE49-F238E27FC236}">
                  <a16:creationId xmlns:a16="http://schemas.microsoft.com/office/drawing/2014/main" id="{548047BB-1962-92A9-B581-D9D05EB25DC6}"/>
                </a:ext>
              </a:extLst>
            </p:cNvPr>
            <p:cNvPicPr>
              <a:picLocks noChangeAspect="1"/>
            </p:cNvPicPr>
            <p:nvPr/>
          </p:nvPicPr>
          <p:blipFill rotWithShape="1">
            <a:blip r:embed="rId2" cstate="screen">
              <a:alphaModFix amt="59000"/>
              <a:extLst>
                <a:ext uri="{28A0092B-C50C-407E-A947-70E740481C1C}">
                  <a14:useLocalDpi xmlns:a14="http://schemas.microsoft.com/office/drawing/2010/main"/>
                </a:ext>
              </a:extLst>
            </a:blip>
            <a:srcRect/>
            <a:stretch/>
          </p:blipFill>
          <p:spPr>
            <a:xfrm>
              <a:off x="5243288" y="3576912"/>
              <a:ext cx="2953741" cy="2864044"/>
            </a:xfrm>
            <a:prstGeom prst="ellipse">
              <a:avLst/>
            </a:prstGeom>
            <a:ln w="38100">
              <a:solidFill>
                <a:srgbClr val="28325A"/>
              </a:solidFill>
            </a:ln>
          </p:spPr>
        </p:pic>
        <p:pic>
          <p:nvPicPr>
            <p:cNvPr id="10" name="Content Placeholder 9" descr="A person talking to another person&#10;&#10;Description automatically generated">
              <a:extLst>
                <a:ext uri="{FF2B5EF4-FFF2-40B4-BE49-F238E27FC236}">
                  <a16:creationId xmlns:a16="http://schemas.microsoft.com/office/drawing/2014/main" id="{1853A8C6-4099-7F31-6E07-630630BE5167}"/>
                </a:ext>
              </a:extLst>
            </p:cNvPr>
            <p:cNvPicPr>
              <a:picLocks noChangeAspect="1"/>
            </p:cNvPicPr>
            <p:nvPr/>
          </p:nvPicPr>
          <p:blipFill rotWithShape="1">
            <a:blip r:embed="rId3" cstate="screen">
              <a:alphaModFix amt="73000"/>
              <a:extLst>
                <a:ext uri="{28A0092B-C50C-407E-A947-70E740481C1C}">
                  <a14:useLocalDpi xmlns:a14="http://schemas.microsoft.com/office/drawing/2010/main"/>
                </a:ext>
              </a:extLst>
            </a:blip>
            <a:srcRect/>
            <a:stretch/>
          </p:blipFill>
          <p:spPr>
            <a:xfrm>
              <a:off x="5232818" y="1550748"/>
              <a:ext cx="2974683" cy="2808826"/>
            </a:xfrm>
            <a:prstGeom prst="ellipse">
              <a:avLst/>
            </a:prstGeom>
            <a:ln w="38100">
              <a:solidFill>
                <a:srgbClr val="28325A"/>
              </a:solidFill>
            </a:ln>
          </p:spPr>
        </p:pic>
        <p:pic>
          <p:nvPicPr>
            <p:cNvPr id="11" name="Picture 10" descr="A person sitting in a chair using a computer&#10;&#10;Description automatically generated">
              <a:extLst>
                <a:ext uri="{FF2B5EF4-FFF2-40B4-BE49-F238E27FC236}">
                  <a16:creationId xmlns:a16="http://schemas.microsoft.com/office/drawing/2014/main" id="{D185BA90-9F0F-7D71-F386-CA6AF9B50B6E}"/>
                </a:ext>
              </a:extLst>
            </p:cNvPr>
            <p:cNvPicPr>
              <a:picLocks noChangeAspect="1"/>
            </p:cNvPicPr>
            <p:nvPr/>
          </p:nvPicPr>
          <p:blipFill rotWithShape="1">
            <a:blip r:embed="rId4" cstate="screen">
              <a:alphaModFix amt="73000"/>
              <a:extLst>
                <a:ext uri="{28A0092B-C50C-407E-A947-70E740481C1C}">
                  <a14:useLocalDpi xmlns:a14="http://schemas.microsoft.com/office/drawing/2010/main"/>
                </a:ext>
              </a:extLst>
            </a:blip>
            <a:srcRect/>
            <a:stretch/>
          </p:blipFill>
          <p:spPr>
            <a:xfrm flipH="1">
              <a:off x="3303280" y="2190888"/>
              <a:ext cx="3012264" cy="3011262"/>
            </a:xfrm>
            <a:prstGeom prst="ellipse">
              <a:avLst/>
            </a:prstGeom>
            <a:noFill/>
            <a:ln w="38100">
              <a:solidFill>
                <a:srgbClr val="28325A"/>
              </a:solidFill>
            </a:ln>
          </p:spPr>
        </p:pic>
        <p:pic>
          <p:nvPicPr>
            <p:cNvPr id="12" name="Picture 11">
              <a:extLst>
                <a:ext uri="{FF2B5EF4-FFF2-40B4-BE49-F238E27FC236}">
                  <a16:creationId xmlns:a16="http://schemas.microsoft.com/office/drawing/2014/main" id="{49253398-13AD-AB18-CAF9-1D77999A8F5F}"/>
                </a:ext>
                <a:ext uri="{C183D7F6-B498-43B3-948B-1728B52AA6E4}">
                  <adec:decorative xmlns:adec="http://schemas.microsoft.com/office/drawing/2017/decorative" val="1"/>
                </a:ext>
              </a:extLst>
            </p:cNvPr>
            <p:cNvPicPr>
              <a:picLocks noChangeAspect="1"/>
            </p:cNvPicPr>
            <p:nvPr/>
          </p:nvPicPr>
          <p:blipFill rotWithShape="1">
            <a:blip r:embed="rId5" cstate="screen">
              <a:alphaModFix amt="0"/>
              <a:extLst>
                <a:ext uri="{28A0092B-C50C-407E-A947-70E740481C1C}">
                  <a14:useLocalDpi xmlns:a14="http://schemas.microsoft.com/office/drawing/2010/main"/>
                </a:ext>
              </a:extLst>
            </a:blip>
            <a:srcRect/>
            <a:stretch/>
          </p:blipFill>
          <p:spPr>
            <a:xfrm flipH="1">
              <a:off x="3310741" y="2200108"/>
              <a:ext cx="3012264" cy="3011262"/>
            </a:xfrm>
            <a:prstGeom prst="ellipse">
              <a:avLst/>
            </a:prstGeom>
            <a:noFill/>
            <a:ln w="38100">
              <a:solidFill>
                <a:srgbClr val="28325A"/>
              </a:solidFill>
            </a:ln>
          </p:spPr>
        </p:pic>
        <p:pic>
          <p:nvPicPr>
            <p:cNvPr id="14" name="Content Placeholder 9">
              <a:extLst>
                <a:ext uri="{FF2B5EF4-FFF2-40B4-BE49-F238E27FC236}">
                  <a16:creationId xmlns:a16="http://schemas.microsoft.com/office/drawing/2014/main" id="{DEEF614F-4CAD-4637-FB69-DC89F56248BF}"/>
                </a:ext>
                <a:ext uri="{C183D7F6-B498-43B3-948B-1728B52AA6E4}">
                  <adec:decorative xmlns:adec="http://schemas.microsoft.com/office/drawing/2017/decorative" val="1"/>
                </a:ext>
              </a:extLst>
            </p:cNvPr>
            <p:cNvPicPr>
              <a:picLocks noChangeAspect="1"/>
            </p:cNvPicPr>
            <p:nvPr/>
          </p:nvPicPr>
          <p:blipFill rotWithShape="1">
            <a:blip r:embed="rId3" cstate="screen">
              <a:alphaModFix amt="0"/>
              <a:extLst>
                <a:ext uri="{28A0092B-C50C-407E-A947-70E740481C1C}">
                  <a14:useLocalDpi xmlns:a14="http://schemas.microsoft.com/office/drawing/2010/main"/>
                </a:ext>
              </a:extLst>
            </a:blip>
            <a:srcRect/>
            <a:stretch/>
          </p:blipFill>
          <p:spPr>
            <a:xfrm>
              <a:off x="5237244" y="1550748"/>
              <a:ext cx="2974683" cy="2808826"/>
            </a:xfrm>
            <a:prstGeom prst="ellipse">
              <a:avLst/>
            </a:prstGeom>
            <a:ln w="38100">
              <a:solidFill>
                <a:srgbClr val="28325A"/>
              </a:solidFill>
            </a:ln>
          </p:spPr>
        </p:pic>
        <p:pic>
          <p:nvPicPr>
            <p:cNvPr id="18" name="Picture 17">
              <a:extLst>
                <a:ext uri="{FF2B5EF4-FFF2-40B4-BE49-F238E27FC236}">
                  <a16:creationId xmlns:a16="http://schemas.microsoft.com/office/drawing/2014/main" id="{364CA196-A43F-FBC7-988D-7DDAD10555FA}"/>
                </a:ext>
                <a:ext uri="{C183D7F6-B498-43B3-948B-1728B52AA6E4}">
                  <adec:decorative xmlns:adec="http://schemas.microsoft.com/office/drawing/2017/decorative" val="1"/>
                </a:ext>
              </a:extLst>
            </p:cNvPr>
            <p:cNvPicPr>
              <a:picLocks noChangeAspect="1"/>
            </p:cNvPicPr>
            <p:nvPr/>
          </p:nvPicPr>
          <p:blipFill rotWithShape="1">
            <a:blip r:embed="rId2" cstate="screen">
              <a:alphaModFix amt="0"/>
              <a:extLst>
                <a:ext uri="{28A0092B-C50C-407E-A947-70E740481C1C}">
                  <a14:useLocalDpi xmlns:a14="http://schemas.microsoft.com/office/drawing/2010/main"/>
                </a:ext>
              </a:extLst>
            </a:blip>
            <a:srcRect/>
            <a:stretch/>
          </p:blipFill>
          <p:spPr>
            <a:xfrm>
              <a:off x="5230697" y="3571440"/>
              <a:ext cx="2953741" cy="2864044"/>
            </a:xfrm>
            <a:prstGeom prst="ellipse">
              <a:avLst/>
            </a:prstGeom>
            <a:ln w="38100">
              <a:solidFill>
                <a:srgbClr val="28325A"/>
              </a:solidFill>
            </a:ln>
          </p:spPr>
        </p:pic>
      </p:grpSp>
      <p:sp>
        <p:nvSpPr>
          <p:cNvPr id="5" name="Slide Number Placeholder 4">
            <a:extLst>
              <a:ext uri="{FF2B5EF4-FFF2-40B4-BE49-F238E27FC236}">
                <a16:creationId xmlns:a16="http://schemas.microsoft.com/office/drawing/2014/main" id="{935504F1-2A17-3FFB-1D49-FF588121AB21}"/>
              </a:ext>
            </a:extLst>
          </p:cNvPr>
          <p:cNvSpPr>
            <a:spLocks noGrp="1"/>
          </p:cNvSpPr>
          <p:nvPr>
            <p:ph type="sldNum" sz="quarter" idx="10"/>
          </p:nvPr>
        </p:nvSpPr>
        <p:spPr/>
        <p:txBody>
          <a:bodyPr/>
          <a:lstStyle/>
          <a:p>
            <a:pPr>
              <a:defRPr/>
            </a:pPr>
            <a:fld id="{D64D317C-1D9C-8244-B8ED-6D62FC9D5D05}" type="slidenum">
              <a:rPr lang="en-GB" smtClean="0"/>
              <a:pPr>
                <a:defRPr/>
              </a:pPr>
              <a:t>7</a:t>
            </a:fld>
            <a:endParaRPr lang="en-GB"/>
          </a:p>
        </p:txBody>
      </p:sp>
    </p:spTree>
    <p:extLst>
      <p:ext uri="{BB962C8B-B14F-4D97-AF65-F5344CB8AC3E}">
        <p14:creationId xmlns:p14="http://schemas.microsoft.com/office/powerpoint/2010/main" val="102760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A5E73-F4E7-4755-6172-9434E91B8583}"/>
              </a:ext>
            </a:extLst>
          </p:cNvPr>
          <p:cNvSpPr>
            <a:spLocks noGrp="1"/>
          </p:cNvSpPr>
          <p:nvPr>
            <p:ph type="title"/>
          </p:nvPr>
        </p:nvSpPr>
        <p:spPr>
          <a:xfrm>
            <a:off x="356352" y="470853"/>
            <a:ext cx="11364526" cy="454868"/>
          </a:xfrm>
        </p:spPr>
        <p:txBody>
          <a:bodyPr/>
          <a:lstStyle/>
          <a:p>
            <a:r>
              <a:rPr lang="en-GB" sz="2200"/>
              <a:t>Disabled graduates face a range of challenges while job-seeking</a:t>
            </a:r>
          </a:p>
        </p:txBody>
      </p:sp>
      <p:sp>
        <p:nvSpPr>
          <p:cNvPr id="29" name="TextBox 28">
            <a:extLst>
              <a:ext uri="{FF2B5EF4-FFF2-40B4-BE49-F238E27FC236}">
                <a16:creationId xmlns:a16="http://schemas.microsoft.com/office/drawing/2014/main" id="{61D2DB93-D0DA-9EC2-D1AE-FC562DD3528F}"/>
              </a:ext>
            </a:extLst>
          </p:cNvPr>
          <p:cNvSpPr txBox="1"/>
          <p:nvPr/>
        </p:nvSpPr>
        <p:spPr>
          <a:xfrm>
            <a:off x="356352" y="1260047"/>
            <a:ext cx="11010343" cy="646331"/>
          </a:xfrm>
          <a:prstGeom prst="rect">
            <a:avLst/>
          </a:prstGeom>
          <a:noFill/>
        </p:spPr>
        <p:txBody>
          <a:bodyPr wrap="square" rtlCol="0">
            <a:spAutoFit/>
          </a:bodyPr>
          <a:lstStyle/>
          <a:p>
            <a:r>
              <a:rPr lang="en-GB" sz="1800" i="0">
                <a:solidFill>
                  <a:srgbClr val="28325A"/>
                </a:solidFill>
                <a:latin typeface="Poppins" pitchFamily="2" charset="77"/>
                <a:ea typeface="Times New Roman" panose="02020603050405020304" pitchFamily="18" charset="0"/>
                <a:cs typeface="Poppins" pitchFamily="2" charset="77"/>
              </a:rPr>
              <a:t>Some challenges are universal, faced by all recent graduates. However, many </a:t>
            </a:r>
            <a:r>
              <a:rPr lang="en-GB" sz="1800" i="0">
                <a:solidFill>
                  <a:srgbClr val="28325A"/>
                </a:solidFill>
                <a:effectLst/>
                <a:latin typeface="Poppins" pitchFamily="2" charset="77"/>
                <a:ea typeface="Times New Roman" panose="02020603050405020304" pitchFamily="18" charset="0"/>
                <a:cs typeface="Poppins" pitchFamily="2" charset="77"/>
              </a:rPr>
              <a:t>ar</a:t>
            </a:r>
            <a:r>
              <a:rPr lang="en-GB" sz="1800" i="0">
                <a:solidFill>
                  <a:srgbClr val="28325A"/>
                </a:solidFill>
                <a:latin typeface="Poppins" pitchFamily="2" charset="77"/>
                <a:ea typeface="Times New Roman" panose="02020603050405020304" pitchFamily="18" charset="0"/>
                <a:cs typeface="Poppins" pitchFamily="2" charset="77"/>
              </a:rPr>
              <a:t>e </a:t>
            </a:r>
            <a:r>
              <a:rPr lang="en-GB" sz="1800" i="0">
                <a:solidFill>
                  <a:srgbClr val="28325A"/>
                </a:solidFill>
                <a:effectLst/>
                <a:latin typeface="Poppins" pitchFamily="2" charset="77"/>
                <a:ea typeface="Times New Roman" panose="02020603050405020304" pitchFamily="18" charset="0"/>
                <a:cs typeface="Poppins" pitchFamily="2" charset="77"/>
              </a:rPr>
              <a:t>amplified for disabled graduates, and some impact disabled people alone.</a:t>
            </a:r>
            <a:endParaRPr lang="en-GB" sz="1800" i="0">
              <a:solidFill>
                <a:srgbClr val="28325A"/>
              </a:solidFill>
            </a:endParaRPr>
          </a:p>
        </p:txBody>
      </p:sp>
      <p:sp>
        <p:nvSpPr>
          <p:cNvPr id="28" name="Text Placeholder 9">
            <a:extLst>
              <a:ext uri="{FF2B5EF4-FFF2-40B4-BE49-F238E27FC236}">
                <a16:creationId xmlns:a16="http://schemas.microsoft.com/office/drawing/2014/main" id="{61455317-2C2B-7DC0-E1BE-1A4B96A3A766}"/>
              </a:ext>
            </a:extLst>
          </p:cNvPr>
          <p:cNvSpPr txBox="1">
            <a:spLocks/>
          </p:cNvSpPr>
          <p:nvPr/>
        </p:nvSpPr>
        <p:spPr bwMode="auto">
          <a:xfrm>
            <a:off x="758033" y="2909853"/>
            <a:ext cx="1363703" cy="411876"/>
          </a:xfrm>
          <a:prstGeom prst="rect">
            <a:avLst/>
          </a:prstGeom>
          <a:noFill/>
          <a:ln>
            <a:noFill/>
          </a:ln>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i="0" kern="0">
                <a:solidFill>
                  <a:srgbClr val="28325A"/>
                </a:solidFill>
                <a:ea typeface="Times New Roman" panose="02020603050405020304" pitchFamily="18" charset="0"/>
              </a:rPr>
              <a:t>Universal</a:t>
            </a:r>
            <a:endParaRPr lang="en-GB" i="0" kern="0">
              <a:solidFill>
                <a:srgbClr val="28325A"/>
              </a:solidFill>
            </a:endParaRPr>
          </a:p>
        </p:txBody>
      </p:sp>
      <p:sp>
        <p:nvSpPr>
          <p:cNvPr id="8" name="Text Placeholder 9">
            <a:extLst>
              <a:ext uri="{FF2B5EF4-FFF2-40B4-BE49-F238E27FC236}">
                <a16:creationId xmlns:a16="http://schemas.microsoft.com/office/drawing/2014/main" id="{0047B694-CC1A-236B-CCFE-ADEE000DF554}"/>
              </a:ext>
            </a:extLst>
          </p:cNvPr>
          <p:cNvSpPr txBox="1">
            <a:spLocks/>
          </p:cNvSpPr>
          <p:nvPr/>
        </p:nvSpPr>
        <p:spPr bwMode="auto">
          <a:xfrm>
            <a:off x="1931425" y="2289823"/>
            <a:ext cx="5651852" cy="703959"/>
          </a:xfrm>
          <a:prstGeom prst="rect">
            <a:avLst/>
          </a:prstGeom>
          <a:noFill/>
          <a:ln w="25400">
            <a:noFill/>
          </a:ln>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marL="285750" indent="-285750" eaLnBrk="1" hangingPunct="1">
              <a:spcBef>
                <a:spcPts val="600"/>
              </a:spcBef>
              <a:buFont typeface="Arial" panose="020B0604020202020204" pitchFamily="34" charset="0"/>
              <a:buChar char="•"/>
            </a:pPr>
            <a:r>
              <a:rPr lang="en-GB" sz="1400" i="0" kern="0">
                <a:solidFill>
                  <a:srgbClr val="28325A"/>
                </a:solidFill>
              </a:rPr>
              <a:t>Uncertainty about career possibilities</a:t>
            </a:r>
          </a:p>
          <a:p>
            <a:pPr marL="285750" indent="-285750" eaLnBrk="1" hangingPunct="1">
              <a:spcBef>
                <a:spcPts val="600"/>
              </a:spcBef>
              <a:buFont typeface="Arial" panose="020B0604020202020204" pitchFamily="34" charset="0"/>
              <a:buChar char="•"/>
            </a:pPr>
            <a:r>
              <a:rPr lang="en-GB" sz="1400" i="0" kern="0">
                <a:solidFill>
                  <a:srgbClr val="28325A"/>
                </a:solidFill>
              </a:rPr>
              <a:t>Lack of awareness about career support services</a:t>
            </a:r>
          </a:p>
          <a:p>
            <a:pPr marL="285750" indent="-285750" eaLnBrk="1" hangingPunct="1">
              <a:spcBef>
                <a:spcPts val="600"/>
              </a:spcBef>
              <a:buFont typeface="Arial" panose="020B0604020202020204" pitchFamily="34" charset="0"/>
              <a:buChar char="•"/>
            </a:pPr>
            <a:r>
              <a:rPr lang="en-GB" sz="1400" i="0" kern="0">
                <a:solidFill>
                  <a:srgbClr val="28325A"/>
                </a:solidFill>
              </a:rPr>
              <a:t>Little experience in negotiating offers</a:t>
            </a:r>
          </a:p>
          <a:p>
            <a:pPr marL="285750" indent="-285750" eaLnBrk="1" hangingPunct="1">
              <a:spcBef>
                <a:spcPts val="600"/>
              </a:spcBef>
              <a:buFont typeface="Arial" panose="020B0604020202020204" pitchFamily="34" charset="0"/>
              <a:buChar char="•"/>
            </a:pPr>
            <a:endParaRPr lang="en-GB" sz="1400" i="0" kern="0">
              <a:solidFill>
                <a:srgbClr val="28325A"/>
              </a:solidFill>
            </a:endParaRPr>
          </a:p>
        </p:txBody>
      </p:sp>
      <p:sp>
        <p:nvSpPr>
          <p:cNvPr id="2" name="Text Placeholder 9">
            <a:extLst>
              <a:ext uri="{FF2B5EF4-FFF2-40B4-BE49-F238E27FC236}">
                <a16:creationId xmlns:a16="http://schemas.microsoft.com/office/drawing/2014/main" id="{4EB2C18F-3DF1-0103-65C8-3083918F3ACF}"/>
              </a:ext>
            </a:extLst>
          </p:cNvPr>
          <p:cNvSpPr txBox="1">
            <a:spLocks/>
          </p:cNvSpPr>
          <p:nvPr/>
        </p:nvSpPr>
        <p:spPr bwMode="auto">
          <a:xfrm>
            <a:off x="1858020" y="4371181"/>
            <a:ext cx="1377026" cy="420814"/>
          </a:xfrm>
          <a:prstGeom prst="rect">
            <a:avLst/>
          </a:prstGeom>
          <a:noFill/>
          <a:ln>
            <a:noFill/>
          </a:ln>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algn="ctr" eaLnBrk="1" hangingPunct="1"/>
            <a:r>
              <a:rPr lang="en-GB" i="0" kern="0">
                <a:solidFill>
                  <a:srgbClr val="28325A"/>
                </a:solidFill>
                <a:ea typeface="Times New Roman" panose="02020603050405020304" pitchFamily="18" charset="0"/>
              </a:rPr>
              <a:t>Amplified</a:t>
            </a:r>
            <a:endParaRPr lang="en-GB" sz="1200" i="0" kern="0">
              <a:solidFill>
                <a:srgbClr val="28325A"/>
              </a:solidFill>
            </a:endParaRPr>
          </a:p>
        </p:txBody>
      </p:sp>
      <p:sp>
        <p:nvSpPr>
          <p:cNvPr id="18" name="Text Placeholder 9">
            <a:extLst>
              <a:ext uri="{FF2B5EF4-FFF2-40B4-BE49-F238E27FC236}">
                <a16:creationId xmlns:a16="http://schemas.microsoft.com/office/drawing/2014/main" id="{471C9345-6344-B846-4039-BA3EFC3101DA}"/>
              </a:ext>
            </a:extLst>
          </p:cNvPr>
          <p:cNvSpPr txBox="1">
            <a:spLocks/>
          </p:cNvSpPr>
          <p:nvPr/>
        </p:nvSpPr>
        <p:spPr bwMode="auto">
          <a:xfrm>
            <a:off x="3134049" y="2932524"/>
            <a:ext cx="7111503" cy="1833883"/>
          </a:xfrm>
          <a:prstGeom prst="rect">
            <a:avLst/>
          </a:prstGeom>
          <a:noFill/>
          <a:ln w="25400">
            <a:noFill/>
          </a:ln>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marL="285750" indent="-285750" eaLnBrk="1" hangingPunct="1">
              <a:spcBef>
                <a:spcPts val="600"/>
              </a:spcBef>
              <a:buFont typeface="Arial" panose="020B0604020202020204" pitchFamily="34" charset="0"/>
              <a:buChar char="•"/>
            </a:pPr>
            <a:r>
              <a:rPr lang="en-GB" sz="1400" i="0" kern="0">
                <a:solidFill>
                  <a:srgbClr val="28325A"/>
                </a:solidFill>
              </a:rPr>
              <a:t>Careers advice isn’t always seen as trustworthy or applicable</a:t>
            </a:r>
          </a:p>
          <a:p>
            <a:pPr marL="285750" indent="-285750" eaLnBrk="1" hangingPunct="1">
              <a:spcBef>
                <a:spcPts val="600"/>
              </a:spcBef>
              <a:buFont typeface="Arial" panose="020B0604020202020204" pitchFamily="34" charset="0"/>
              <a:buChar char="•"/>
            </a:pPr>
            <a:r>
              <a:rPr lang="en-GB" sz="1400" i="0" kern="0">
                <a:solidFill>
                  <a:srgbClr val="28325A"/>
                </a:solidFill>
              </a:rPr>
              <a:t>Difficult to determine personal fit to advertised positions</a:t>
            </a:r>
          </a:p>
          <a:p>
            <a:pPr marL="285750" indent="-285750" eaLnBrk="1" hangingPunct="1">
              <a:spcBef>
                <a:spcPts val="600"/>
              </a:spcBef>
              <a:buFont typeface="Arial" panose="020B0604020202020204" pitchFamily="34" charset="0"/>
              <a:buChar char="•"/>
            </a:pPr>
            <a:r>
              <a:rPr lang="en-GB" sz="1400" i="0" kern="0">
                <a:solidFill>
                  <a:srgbClr val="28325A"/>
                </a:solidFill>
              </a:rPr>
              <a:t>Application questions are difficult to interpret</a:t>
            </a:r>
          </a:p>
          <a:p>
            <a:pPr marL="285750" indent="-285750" eaLnBrk="1" hangingPunct="1">
              <a:spcBef>
                <a:spcPts val="600"/>
              </a:spcBef>
              <a:buFont typeface="Arial" panose="020B0604020202020204" pitchFamily="34" charset="0"/>
              <a:buChar char="•"/>
            </a:pPr>
            <a:r>
              <a:rPr lang="en-GB" sz="1400" i="0" kern="0">
                <a:solidFill>
                  <a:srgbClr val="28325A"/>
                </a:solidFill>
              </a:rPr>
              <a:t>Uncertainty about what to expect during an assessment</a:t>
            </a:r>
          </a:p>
          <a:p>
            <a:pPr marL="285750" indent="-285750" eaLnBrk="1" hangingPunct="1">
              <a:spcBef>
                <a:spcPts val="600"/>
              </a:spcBef>
              <a:buFont typeface="Arial" panose="020B0604020202020204" pitchFamily="34" charset="0"/>
              <a:buChar char="•"/>
            </a:pPr>
            <a:r>
              <a:rPr lang="en-GB" sz="1400" i="0" kern="0">
                <a:solidFill>
                  <a:srgbClr val="28325A"/>
                </a:solidFill>
              </a:rPr>
              <a:t>Uncertainty about what to expect on the job</a:t>
            </a:r>
          </a:p>
        </p:txBody>
      </p:sp>
      <p:sp>
        <p:nvSpPr>
          <p:cNvPr id="33" name="Text Placeholder 9">
            <a:extLst>
              <a:ext uri="{FF2B5EF4-FFF2-40B4-BE49-F238E27FC236}">
                <a16:creationId xmlns:a16="http://schemas.microsoft.com/office/drawing/2014/main" id="{F4F6390A-5492-379A-8D43-526E67748CB3}"/>
              </a:ext>
            </a:extLst>
          </p:cNvPr>
          <p:cNvSpPr txBox="1">
            <a:spLocks/>
          </p:cNvSpPr>
          <p:nvPr/>
        </p:nvSpPr>
        <p:spPr bwMode="auto">
          <a:xfrm>
            <a:off x="3318562" y="5832370"/>
            <a:ext cx="1355273" cy="554777"/>
          </a:xfrm>
          <a:prstGeom prst="rect">
            <a:avLst/>
          </a:prstGeom>
          <a:noFill/>
          <a:ln>
            <a:noFill/>
          </a:ln>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eaLnBrk="1" hangingPunct="1"/>
            <a:r>
              <a:rPr lang="en-GB" i="0" kern="0">
                <a:solidFill>
                  <a:srgbClr val="28325A"/>
                </a:solidFill>
                <a:ea typeface="Times New Roman" panose="02020603050405020304" pitchFamily="18" charset="0"/>
              </a:rPr>
              <a:t>Disability-specific</a:t>
            </a:r>
            <a:endParaRPr lang="en-GB" i="0" kern="0">
              <a:solidFill>
                <a:srgbClr val="28325A"/>
              </a:solidFill>
            </a:endParaRPr>
          </a:p>
        </p:txBody>
      </p:sp>
      <p:sp>
        <p:nvSpPr>
          <p:cNvPr id="12" name="Text Placeholder 9">
            <a:extLst>
              <a:ext uri="{FF2B5EF4-FFF2-40B4-BE49-F238E27FC236}">
                <a16:creationId xmlns:a16="http://schemas.microsoft.com/office/drawing/2014/main" id="{63E930D6-A644-A10C-419D-849A1360EB85}"/>
              </a:ext>
            </a:extLst>
          </p:cNvPr>
          <p:cNvSpPr txBox="1">
            <a:spLocks/>
          </p:cNvSpPr>
          <p:nvPr/>
        </p:nvSpPr>
        <p:spPr bwMode="auto">
          <a:xfrm>
            <a:off x="4757351" y="4309392"/>
            <a:ext cx="8968801" cy="2748706"/>
          </a:xfrm>
          <a:prstGeom prst="rect">
            <a:avLst/>
          </a:prstGeom>
          <a:noFill/>
          <a:ln w="25400">
            <a:noFill/>
          </a:ln>
        </p:spPr>
        <p:txBody>
          <a:bodyPr vert="horz" wrap="square" lIns="91440" tIns="45720" rIns="91440" bIns="45720" numCol="1" anchor="ctr" anchorCtr="0" compatLnSpc="1">
            <a:prstTxWarp prst="textNoShape">
              <a:avLst/>
            </a:prstTxWarp>
          </a:bodyPr>
          <a:lstStyle>
            <a:lvl1pPr marL="0" indent="0" algn="l" defTabSz="-13873163" rtl="0" fontAlgn="base">
              <a:spcBef>
                <a:spcPct val="20000"/>
              </a:spcBef>
              <a:spcAft>
                <a:spcPct val="0"/>
              </a:spcAft>
              <a:buSzPct val="120000"/>
              <a:buFont typeface="Arial" panose="020B0604020202020204" pitchFamily="34" charset="0"/>
              <a:buNone/>
              <a:defRPr sz="1800">
                <a:solidFill>
                  <a:schemeClr val="tx2"/>
                </a:solidFill>
                <a:latin typeface="Poppins" pitchFamily="2" charset="77"/>
                <a:ea typeface="+mn-ea"/>
                <a:cs typeface="Poppins" pitchFamily="2" charset="77"/>
              </a:defRPr>
            </a:lvl1pPr>
            <a:lvl2pPr marL="742950" indent="-28575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2pPr>
            <a:lvl3pPr marL="1143000" indent="-228600" algn="l" defTabSz="-13873163" rtl="0" fontAlgn="base">
              <a:spcBef>
                <a:spcPct val="20000"/>
              </a:spcBef>
              <a:spcAft>
                <a:spcPct val="0"/>
              </a:spcAft>
              <a:buFont typeface="Wingdings" pitchFamily="2" charset="2"/>
              <a:buChar char="§"/>
              <a:defRPr sz="1400">
                <a:solidFill>
                  <a:schemeClr val="tx2"/>
                </a:solidFill>
                <a:latin typeface="Poppins" pitchFamily="2" charset="77"/>
                <a:cs typeface="Poppins" pitchFamily="2" charset="77"/>
              </a:defRPr>
            </a:lvl3pPr>
            <a:lvl4pPr marL="1600200" indent="-228600" algn="l" defTabSz="-13873163" rtl="0" fontAlgn="base">
              <a:spcBef>
                <a:spcPct val="20000"/>
              </a:spcBef>
              <a:spcAft>
                <a:spcPct val="0"/>
              </a:spcAft>
              <a:buChar char="•"/>
              <a:defRPr sz="1400">
                <a:solidFill>
                  <a:schemeClr val="tx1"/>
                </a:solidFill>
                <a:latin typeface="+mn-lt"/>
                <a:cs typeface="Calibri" pitchFamily="34" charset="0"/>
              </a:defRPr>
            </a:lvl4pPr>
            <a:lvl5pPr marL="2057400" indent="-228600" algn="l" defTabSz="-13873163" rtl="0" fontAlgn="base">
              <a:spcBef>
                <a:spcPct val="20000"/>
              </a:spcBef>
              <a:spcAft>
                <a:spcPct val="0"/>
              </a:spcAft>
              <a:buFont typeface="Arial" panose="020B0604020202020204" pitchFamily="34" charset="0"/>
              <a:buChar char="-"/>
              <a:defRPr sz="1400">
                <a:solidFill>
                  <a:schemeClr val="tx1"/>
                </a:solidFill>
                <a:latin typeface="+mn-lt"/>
                <a:cs typeface="Calibri" pitchFamily="34" charset="0"/>
              </a:defRPr>
            </a:lvl5pPr>
            <a:lvl6pPr marL="2514600" indent="-228600" algn="l" eaLnBrk="1" fontAlgn="base" hangingPunct="1">
              <a:spcBef>
                <a:spcPct val="20000"/>
              </a:spcBef>
              <a:spcAft>
                <a:spcPct val="0"/>
              </a:spcAft>
              <a:buFont typeface="Arial"/>
              <a:buChar char="-"/>
              <a:defRPr sz="1600">
                <a:solidFill>
                  <a:srgbClr val="0A1E60">
                    <a:alpha val="100000"/>
                  </a:srgbClr>
                </a:solidFill>
                <a:latin typeface="+mn-lt"/>
              </a:defRPr>
            </a:lvl6pPr>
            <a:lvl7pPr marL="2971800" indent="-228600" algn="l" eaLnBrk="1" fontAlgn="base" hangingPunct="1">
              <a:spcBef>
                <a:spcPct val="20000"/>
              </a:spcBef>
              <a:spcAft>
                <a:spcPct val="0"/>
              </a:spcAft>
              <a:buFont typeface="Arial"/>
              <a:buChar char="-"/>
              <a:defRPr sz="1600">
                <a:solidFill>
                  <a:srgbClr val="0A1E60">
                    <a:alpha val="100000"/>
                  </a:srgbClr>
                </a:solidFill>
                <a:latin typeface="+mn-lt"/>
              </a:defRPr>
            </a:lvl7pPr>
            <a:lvl8pPr marL="3429000" indent="-228600" algn="l" eaLnBrk="1" fontAlgn="base" hangingPunct="1">
              <a:spcBef>
                <a:spcPct val="20000"/>
              </a:spcBef>
              <a:spcAft>
                <a:spcPct val="0"/>
              </a:spcAft>
              <a:buFont typeface="Arial"/>
              <a:buChar char="-"/>
              <a:defRPr sz="1600">
                <a:solidFill>
                  <a:srgbClr val="0A1E60">
                    <a:alpha val="100000"/>
                  </a:srgbClr>
                </a:solidFill>
                <a:latin typeface="+mn-lt"/>
              </a:defRPr>
            </a:lvl8pPr>
            <a:lvl9pPr marL="3886200" indent="-228600" algn="l" eaLnBrk="1" fontAlgn="base" hangingPunct="1">
              <a:spcBef>
                <a:spcPct val="20000"/>
              </a:spcBef>
              <a:spcAft>
                <a:spcPct val="0"/>
              </a:spcAft>
              <a:buFont typeface="Arial"/>
              <a:buChar char="-"/>
              <a:defRPr sz="1600">
                <a:solidFill>
                  <a:srgbClr val="0A1E60">
                    <a:alpha val="100000"/>
                  </a:srgbClr>
                </a:solidFill>
                <a:latin typeface="+mn-lt"/>
              </a:defRPr>
            </a:lvl9pPr>
          </a:lstStyle>
          <a:p>
            <a:pPr marL="285750" indent="-285750" eaLnBrk="1" hangingPunct="1">
              <a:spcBef>
                <a:spcPts val="600"/>
              </a:spcBef>
              <a:buFont typeface="Arial" panose="020B0604020202020204" pitchFamily="34" charset="0"/>
              <a:buChar char="•"/>
            </a:pPr>
            <a:r>
              <a:rPr lang="en-GB" sz="1400" i="0" kern="0">
                <a:solidFill>
                  <a:srgbClr val="28325A"/>
                </a:solidFill>
                <a:ea typeface="Times New Roman" panose="02020603050405020304" pitchFamily="18" charset="0"/>
              </a:rPr>
              <a:t>Candidate can focus on their disability rather than their career interests</a:t>
            </a:r>
          </a:p>
          <a:p>
            <a:pPr marL="285750" indent="-285750" eaLnBrk="1" hangingPunct="1">
              <a:spcBef>
                <a:spcPts val="600"/>
              </a:spcBef>
              <a:buFont typeface="Arial" panose="020B0604020202020204" pitchFamily="34" charset="0"/>
              <a:buChar char="•"/>
            </a:pPr>
            <a:r>
              <a:rPr lang="en-GB" sz="1400" i="0" kern="0">
                <a:solidFill>
                  <a:srgbClr val="28325A"/>
                </a:solidFill>
              </a:rPr>
              <a:t>Candidate must navigate when and how to discuss disability</a:t>
            </a:r>
            <a:endParaRPr lang="en-GB" sz="1400" i="0" kern="0">
              <a:solidFill>
                <a:srgbClr val="28325A"/>
              </a:solidFill>
              <a:ea typeface="Times New Roman" panose="02020603050405020304" pitchFamily="18" charset="0"/>
            </a:endParaRPr>
          </a:p>
          <a:p>
            <a:pPr marL="285750" indent="-285750" eaLnBrk="1" hangingPunct="1">
              <a:spcBef>
                <a:spcPts val="600"/>
              </a:spcBef>
              <a:buFont typeface="Arial" panose="020B0604020202020204" pitchFamily="34" charset="0"/>
              <a:buChar char="•"/>
            </a:pPr>
            <a:r>
              <a:rPr lang="en-GB" sz="1400" i="0" kern="0">
                <a:solidFill>
                  <a:srgbClr val="28325A"/>
                </a:solidFill>
                <a:ea typeface="Times New Roman" panose="02020603050405020304" pitchFamily="18" charset="0"/>
              </a:rPr>
              <a:t>Employer bias against disability/ fear of employing a disabled candidate  </a:t>
            </a:r>
          </a:p>
          <a:p>
            <a:pPr marL="285750" indent="-285750" eaLnBrk="1" hangingPunct="1">
              <a:spcBef>
                <a:spcPts val="600"/>
              </a:spcBef>
              <a:buFont typeface="Arial" panose="020B0604020202020204" pitchFamily="34" charset="0"/>
              <a:buChar char="•"/>
            </a:pPr>
            <a:r>
              <a:rPr lang="en-GB" sz="1400" i="0" kern="0">
                <a:solidFill>
                  <a:srgbClr val="28325A"/>
                </a:solidFill>
                <a:ea typeface="Times New Roman" panose="02020603050405020304" pitchFamily="18" charset="0"/>
              </a:rPr>
              <a:t>Exclusionary job requirements (e.g., driving license for admin position)</a:t>
            </a:r>
          </a:p>
          <a:p>
            <a:pPr marL="285750" indent="-285750" eaLnBrk="1" hangingPunct="1">
              <a:spcBef>
                <a:spcPts val="600"/>
              </a:spcBef>
              <a:buFont typeface="Arial" panose="020B0604020202020204" pitchFamily="34" charset="0"/>
              <a:buChar char="•"/>
            </a:pPr>
            <a:r>
              <a:rPr lang="en-GB" sz="1400" i="0" kern="0">
                <a:solidFill>
                  <a:srgbClr val="28325A"/>
                </a:solidFill>
              </a:rPr>
              <a:t>Inaccessible application materials and assessments</a:t>
            </a:r>
          </a:p>
          <a:p>
            <a:pPr marL="285750" indent="-285750" eaLnBrk="1" hangingPunct="1">
              <a:spcBef>
                <a:spcPts val="600"/>
              </a:spcBef>
              <a:buFont typeface="Arial" panose="020B0604020202020204" pitchFamily="34" charset="0"/>
              <a:buChar char="•"/>
            </a:pPr>
            <a:r>
              <a:rPr lang="en-GB" sz="1400" i="0" kern="0">
                <a:solidFill>
                  <a:srgbClr val="28325A"/>
                </a:solidFill>
                <a:ea typeface="Times New Roman" panose="02020603050405020304" pitchFamily="18" charset="0"/>
              </a:rPr>
              <a:t>Lack of timely workplace support jeopardizes hiring</a:t>
            </a:r>
          </a:p>
        </p:txBody>
      </p:sp>
      <p:grpSp>
        <p:nvGrpSpPr>
          <p:cNvPr id="23" name="Group 22">
            <a:extLst>
              <a:ext uri="{FF2B5EF4-FFF2-40B4-BE49-F238E27FC236}">
                <a16:creationId xmlns:a16="http://schemas.microsoft.com/office/drawing/2014/main" id="{EBD862B6-B1F5-EDE1-5E45-212AD54F18C6}"/>
              </a:ext>
              <a:ext uri="{C183D7F6-B498-43B3-948B-1728B52AA6E4}">
                <adec:decorative xmlns:adec="http://schemas.microsoft.com/office/drawing/2017/decorative" val="1"/>
              </a:ext>
            </a:extLst>
          </p:cNvPr>
          <p:cNvGrpSpPr/>
          <p:nvPr/>
        </p:nvGrpSpPr>
        <p:grpSpPr>
          <a:xfrm>
            <a:off x="882404" y="2047572"/>
            <a:ext cx="899956" cy="898496"/>
            <a:chOff x="1275555" y="2032620"/>
            <a:chExt cx="1465970" cy="1405359"/>
          </a:xfrm>
        </p:grpSpPr>
        <p:pic>
          <p:nvPicPr>
            <p:cNvPr id="27" name="Picture 26" descr="A blue circle with black background&#10;&#10;Description automatically generated">
              <a:extLst>
                <a:ext uri="{FF2B5EF4-FFF2-40B4-BE49-F238E27FC236}">
                  <a16:creationId xmlns:a16="http://schemas.microsoft.com/office/drawing/2014/main" id="{74EA543F-639E-CD73-08F4-0C50567205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5555" y="2032620"/>
              <a:ext cx="1465970" cy="1405359"/>
            </a:xfrm>
            <a:prstGeom prst="rect">
              <a:avLst/>
            </a:prstGeom>
          </p:spPr>
        </p:pic>
        <p:grpSp>
          <p:nvGrpSpPr>
            <p:cNvPr id="17" name="Group 16">
              <a:extLst>
                <a:ext uri="{FF2B5EF4-FFF2-40B4-BE49-F238E27FC236}">
                  <a16:creationId xmlns:a16="http://schemas.microsoft.com/office/drawing/2014/main" id="{6A4BC635-6840-D41B-C4EE-C375ACCFAE3A}"/>
                </a:ext>
              </a:extLst>
            </p:cNvPr>
            <p:cNvGrpSpPr/>
            <p:nvPr/>
          </p:nvGrpSpPr>
          <p:grpSpPr>
            <a:xfrm>
              <a:off x="1458958" y="2397249"/>
              <a:ext cx="1099164" cy="669786"/>
              <a:chOff x="1449477" y="2485200"/>
              <a:chExt cx="1099164" cy="669786"/>
            </a:xfrm>
          </p:grpSpPr>
          <p:pic>
            <p:nvPicPr>
              <p:cNvPr id="13" name="Graphic 12">
                <a:extLst>
                  <a:ext uri="{FF2B5EF4-FFF2-40B4-BE49-F238E27FC236}">
                    <a16:creationId xmlns:a16="http://schemas.microsoft.com/office/drawing/2014/main" id="{8C9683B5-68BB-C3F2-BCA7-1ABC2CAB50E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49477" y="2610554"/>
                <a:ext cx="533702" cy="533702"/>
              </a:xfrm>
              <a:prstGeom prst="rect">
                <a:avLst/>
              </a:prstGeom>
            </p:spPr>
          </p:pic>
          <p:pic>
            <p:nvPicPr>
              <p:cNvPr id="14" name="Graphic 13">
                <a:extLst>
                  <a:ext uri="{FF2B5EF4-FFF2-40B4-BE49-F238E27FC236}">
                    <a16:creationId xmlns:a16="http://schemas.microsoft.com/office/drawing/2014/main" id="{0CE7821F-787D-72FE-5048-78A9518869D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14939" y="2621284"/>
                <a:ext cx="533702" cy="533702"/>
              </a:xfrm>
              <a:prstGeom prst="rect">
                <a:avLst/>
              </a:prstGeom>
            </p:spPr>
          </p:pic>
          <p:pic>
            <p:nvPicPr>
              <p:cNvPr id="15" name="Graphic 14">
                <a:extLst>
                  <a:ext uri="{FF2B5EF4-FFF2-40B4-BE49-F238E27FC236}">
                    <a16:creationId xmlns:a16="http://schemas.microsoft.com/office/drawing/2014/main" id="{B29F2819-9826-F769-1F16-A294E2B0C98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32208" y="2485200"/>
                <a:ext cx="533702" cy="533702"/>
              </a:xfrm>
              <a:prstGeom prst="rect">
                <a:avLst/>
              </a:prstGeom>
            </p:spPr>
          </p:pic>
        </p:grpSp>
      </p:grpSp>
      <p:grpSp>
        <p:nvGrpSpPr>
          <p:cNvPr id="20" name="Group 19">
            <a:extLst>
              <a:ext uri="{FF2B5EF4-FFF2-40B4-BE49-F238E27FC236}">
                <a16:creationId xmlns:a16="http://schemas.microsoft.com/office/drawing/2014/main" id="{172FD7A6-69F3-DA8E-E01E-1970AC5A3BD6}"/>
              </a:ext>
              <a:ext uri="{C183D7F6-B498-43B3-948B-1728B52AA6E4}">
                <adec:decorative xmlns:adec="http://schemas.microsoft.com/office/drawing/2017/decorative" val="1"/>
              </a:ext>
            </a:extLst>
          </p:cNvPr>
          <p:cNvGrpSpPr/>
          <p:nvPr/>
        </p:nvGrpSpPr>
        <p:grpSpPr>
          <a:xfrm>
            <a:off x="2058059" y="3420154"/>
            <a:ext cx="900970" cy="913591"/>
            <a:chOff x="2058059" y="3420154"/>
            <a:chExt cx="900970" cy="913591"/>
          </a:xfrm>
        </p:grpSpPr>
        <p:pic>
          <p:nvPicPr>
            <p:cNvPr id="9" name="Picture 8" descr="A circle with a black background&#10;&#10;Description automatically generated">
              <a:extLst>
                <a:ext uri="{FF2B5EF4-FFF2-40B4-BE49-F238E27FC236}">
                  <a16:creationId xmlns:a16="http://schemas.microsoft.com/office/drawing/2014/main" id="{FFCF27AB-0EA5-06C4-6915-ACE2E9B9C4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8059" y="3420154"/>
              <a:ext cx="900970" cy="913591"/>
            </a:xfrm>
            <a:prstGeom prst="rect">
              <a:avLst/>
            </a:prstGeom>
          </p:spPr>
        </p:pic>
        <p:grpSp>
          <p:nvGrpSpPr>
            <p:cNvPr id="19" name="Group 18">
              <a:extLst>
                <a:ext uri="{FF2B5EF4-FFF2-40B4-BE49-F238E27FC236}">
                  <a16:creationId xmlns:a16="http://schemas.microsoft.com/office/drawing/2014/main" id="{00877BD0-9DE9-7C50-0F6B-1740E83C3B6D}"/>
                </a:ext>
              </a:extLst>
            </p:cNvPr>
            <p:cNvGrpSpPr/>
            <p:nvPr/>
          </p:nvGrpSpPr>
          <p:grpSpPr>
            <a:xfrm>
              <a:off x="2233079" y="3683535"/>
              <a:ext cx="583119" cy="386831"/>
              <a:chOff x="2233079" y="3683535"/>
              <a:chExt cx="583119" cy="386831"/>
            </a:xfrm>
          </p:grpSpPr>
          <p:pic>
            <p:nvPicPr>
              <p:cNvPr id="6" name="Picture 5">
                <a:extLst>
                  <a:ext uri="{FF2B5EF4-FFF2-40B4-BE49-F238E27FC236}">
                    <a16:creationId xmlns:a16="http://schemas.microsoft.com/office/drawing/2014/main" id="{AE644470-1D0A-7CB1-4871-D691AB5A71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33079" y="3683535"/>
                <a:ext cx="386831" cy="386831"/>
              </a:xfrm>
              <a:prstGeom prst="rect">
                <a:avLst/>
              </a:prstGeom>
            </p:spPr>
          </p:pic>
          <p:sp>
            <p:nvSpPr>
              <p:cNvPr id="16" name="Cross 15">
                <a:extLst>
                  <a:ext uri="{FF2B5EF4-FFF2-40B4-BE49-F238E27FC236}">
                    <a16:creationId xmlns:a16="http://schemas.microsoft.com/office/drawing/2014/main" id="{5859DD13-F423-CF1C-6BB7-EABC155B1288}"/>
                  </a:ext>
                </a:extLst>
              </p:cNvPr>
              <p:cNvSpPr>
                <a:spLocks noChangeAspect="1"/>
              </p:cNvSpPr>
              <p:nvPr/>
            </p:nvSpPr>
            <p:spPr bwMode="auto">
              <a:xfrm>
                <a:off x="2571296" y="3722111"/>
                <a:ext cx="244902" cy="244325"/>
              </a:xfrm>
              <a:prstGeom prst="plus">
                <a:avLst>
                  <a:gd name="adj" fmla="val 47171"/>
                </a:avLst>
              </a:prstGeom>
              <a:solidFill>
                <a:srgbClr val="28325A"/>
              </a:solidFill>
              <a:ln w="9525" cap="flat" cmpd="sng" algn="ctr">
                <a:no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US" sz="2000" b="0" i="0" u="none" strike="noStrike" baseline="0">
                  <a:solidFill>
                    <a:schemeClr val="bg2"/>
                  </a:solidFill>
                  <a:effectLst/>
                  <a:latin typeface="+mj-lt"/>
                </a:endParaRPr>
              </a:p>
            </p:txBody>
          </p:sp>
        </p:grpSp>
      </p:grpSp>
      <p:grpSp>
        <p:nvGrpSpPr>
          <p:cNvPr id="37" name="Group 36">
            <a:extLst>
              <a:ext uri="{FF2B5EF4-FFF2-40B4-BE49-F238E27FC236}">
                <a16:creationId xmlns:a16="http://schemas.microsoft.com/office/drawing/2014/main" id="{8418B3DD-0852-231B-E08A-D17C24040666}"/>
              </a:ext>
              <a:ext uri="{C183D7F6-B498-43B3-948B-1728B52AA6E4}">
                <adec:decorative xmlns:adec="http://schemas.microsoft.com/office/drawing/2017/decorative" val="1"/>
              </a:ext>
            </a:extLst>
          </p:cNvPr>
          <p:cNvGrpSpPr/>
          <p:nvPr/>
        </p:nvGrpSpPr>
        <p:grpSpPr>
          <a:xfrm>
            <a:off x="3460741" y="4889308"/>
            <a:ext cx="900971" cy="895291"/>
            <a:chOff x="3213975" y="4819445"/>
            <a:chExt cx="900971" cy="895291"/>
          </a:xfrm>
        </p:grpSpPr>
        <p:pic>
          <p:nvPicPr>
            <p:cNvPr id="25" name="Picture 24">
              <a:extLst>
                <a:ext uri="{FF2B5EF4-FFF2-40B4-BE49-F238E27FC236}">
                  <a16:creationId xmlns:a16="http://schemas.microsoft.com/office/drawing/2014/main" id="{269CFE92-2378-E8EF-32E9-15D396D38AD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13975" y="4819445"/>
              <a:ext cx="900971" cy="895291"/>
            </a:xfrm>
            <a:prstGeom prst="rect">
              <a:avLst/>
            </a:prstGeom>
            <a:ln>
              <a:noFill/>
            </a:ln>
          </p:spPr>
        </p:pic>
        <p:pic>
          <p:nvPicPr>
            <p:cNvPr id="22" name="Picture 21">
              <a:extLst>
                <a:ext uri="{FF2B5EF4-FFF2-40B4-BE49-F238E27FC236}">
                  <a16:creationId xmlns:a16="http://schemas.microsoft.com/office/drawing/2014/main" id="{4EC26735-2475-EEDD-2FDB-C4B227F136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0697" y="5085750"/>
              <a:ext cx="386831" cy="386831"/>
            </a:xfrm>
            <a:prstGeom prst="rect">
              <a:avLst/>
            </a:prstGeom>
          </p:spPr>
        </p:pic>
        <p:cxnSp>
          <p:nvCxnSpPr>
            <p:cNvPr id="34" name="Straight Arrow Connector 33">
              <a:extLst>
                <a:ext uri="{FF2B5EF4-FFF2-40B4-BE49-F238E27FC236}">
                  <a16:creationId xmlns:a16="http://schemas.microsoft.com/office/drawing/2014/main" id="{F54C77F4-2B09-321E-D674-C4696152A9C9}"/>
                </a:ext>
              </a:extLst>
            </p:cNvPr>
            <p:cNvCxnSpPr>
              <a:cxnSpLocks/>
            </p:cNvCxnSpPr>
            <p:nvPr/>
          </p:nvCxnSpPr>
          <p:spPr bwMode="auto">
            <a:xfrm flipH="1">
              <a:off x="3757360" y="5161935"/>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C6146A5B-3944-A603-6C3E-5933C75842D3}"/>
                </a:ext>
              </a:extLst>
            </p:cNvPr>
            <p:cNvCxnSpPr/>
            <p:nvPr/>
          </p:nvCxnSpPr>
          <p:spPr bwMode="auto">
            <a:xfrm flipH="1">
              <a:off x="3801605" y="5275007"/>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12297191-7706-569A-5758-251C60052442}"/>
                </a:ext>
              </a:extLst>
            </p:cNvPr>
            <p:cNvCxnSpPr>
              <a:cxnSpLocks/>
            </p:cNvCxnSpPr>
            <p:nvPr/>
          </p:nvCxnSpPr>
          <p:spPr bwMode="auto">
            <a:xfrm flipH="1">
              <a:off x="3757360" y="5397909"/>
              <a:ext cx="205040" cy="0"/>
            </a:xfrm>
            <a:prstGeom prst="straightConnector1">
              <a:avLst/>
            </a:prstGeom>
            <a:solidFill>
              <a:schemeClr val="accent1"/>
            </a:solidFill>
            <a:ln w="9525" cap="flat" cmpd="sng" algn="ctr">
              <a:solidFill>
                <a:schemeClr val="tx2"/>
              </a:solidFill>
              <a:prstDash val="solid"/>
              <a:round/>
              <a:headEnd type="none" w="med" len="med"/>
              <a:tailEnd type="triangle"/>
            </a:ln>
            <a:effectLst/>
          </p:spPr>
        </p:cxnSp>
      </p:grpSp>
      <p:cxnSp>
        <p:nvCxnSpPr>
          <p:cNvPr id="39" name="Straight Connector 38">
            <a:extLst>
              <a:ext uri="{FF2B5EF4-FFF2-40B4-BE49-F238E27FC236}">
                <a16:creationId xmlns:a16="http://schemas.microsoft.com/office/drawing/2014/main" id="{A7826C86-525A-5A1D-2382-206BB03442C6}"/>
              </a:ext>
              <a:ext uri="{C183D7F6-B498-43B3-948B-1728B52AA6E4}">
                <adec:decorative xmlns:adec="http://schemas.microsoft.com/office/drawing/2017/decorative" val="1"/>
              </a:ext>
            </a:extLst>
          </p:cNvPr>
          <p:cNvCxnSpPr>
            <a:cxnSpLocks/>
          </p:cNvCxnSpPr>
          <p:nvPr/>
        </p:nvCxnSpPr>
        <p:spPr bwMode="auto">
          <a:xfrm>
            <a:off x="2233079" y="2998498"/>
            <a:ext cx="38055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83D7CCD4-3750-C7EB-3C14-7863F1474889}"/>
              </a:ext>
              <a:ext uri="{C183D7F6-B498-43B3-948B-1728B52AA6E4}">
                <adec:decorative xmlns:adec="http://schemas.microsoft.com/office/drawing/2017/decorative" val="1"/>
              </a:ext>
            </a:extLst>
          </p:cNvPr>
          <p:cNvCxnSpPr>
            <a:cxnSpLocks/>
          </p:cNvCxnSpPr>
          <p:nvPr/>
        </p:nvCxnSpPr>
        <p:spPr bwMode="auto">
          <a:xfrm>
            <a:off x="3514699" y="4683775"/>
            <a:ext cx="54835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Slide Number Placeholder 4">
            <a:extLst>
              <a:ext uri="{FF2B5EF4-FFF2-40B4-BE49-F238E27FC236}">
                <a16:creationId xmlns:a16="http://schemas.microsoft.com/office/drawing/2014/main" id="{4B1AA281-B623-9ED0-7624-60E2DB9E2BEF}"/>
              </a:ext>
            </a:extLst>
          </p:cNvPr>
          <p:cNvSpPr>
            <a:spLocks noGrp="1"/>
          </p:cNvSpPr>
          <p:nvPr>
            <p:ph type="sldNum" sz="quarter" idx="10"/>
          </p:nvPr>
        </p:nvSpPr>
        <p:spPr/>
        <p:txBody>
          <a:bodyPr/>
          <a:lstStyle/>
          <a:p>
            <a:pPr>
              <a:defRPr/>
            </a:pPr>
            <a:fld id="{D64D317C-1D9C-8244-B8ED-6D62FC9D5D05}" type="slidenum">
              <a:rPr lang="en-GB" smtClean="0"/>
              <a:pPr>
                <a:defRPr/>
              </a:pPr>
              <a:t>8</a:t>
            </a:fld>
            <a:endParaRPr lang="en-GB"/>
          </a:p>
        </p:txBody>
      </p:sp>
    </p:spTree>
    <p:extLst>
      <p:ext uri="{BB962C8B-B14F-4D97-AF65-F5344CB8AC3E}">
        <p14:creationId xmlns:p14="http://schemas.microsoft.com/office/powerpoint/2010/main" val="3181744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C146-2FB4-AA20-C50B-E1C20E2A81F8}"/>
              </a:ext>
            </a:extLst>
          </p:cNvPr>
          <p:cNvSpPr>
            <a:spLocks noGrp="1"/>
          </p:cNvSpPr>
          <p:nvPr>
            <p:ph type="title"/>
          </p:nvPr>
        </p:nvSpPr>
        <p:spPr>
          <a:xfrm>
            <a:off x="1752919" y="1885410"/>
            <a:ext cx="9988507" cy="3720260"/>
          </a:xfrm>
        </p:spPr>
        <p:txBody>
          <a:bodyPr/>
          <a:lstStyle/>
          <a:p>
            <a:r>
              <a:rPr lang="en-GB" sz="3000"/>
              <a:t>3. Elements of the Graduate Career Journey:</a:t>
            </a:r>
            <a:br>
              <a:rPr lang="en-GB"/>
            </a:br>
            <a:br>
              <a:rPr lang="en-GB"/>
            </a:br>
            <a:endParaRPr lang="en-GB" sz="3000"/>
          </a:p>
        </p:txBody>
      </p:sp>
      <p:sp>
        <p:nvSpPr>
          <p:cNvPr id="7" name="Title 1">
            <a:extLst>
              <a:ext uri="{FF2B5EF4-FFF2-40B4-BE49-F238E27FC236}">
                <a16:creationId xmlns:a16="http://schemas.microsoft.com/office/drawing/2014/main" id="{04E6A8D0-D9B6-7615-B9F4-3A1E65CC1FA7}"/>
              </a:ext>
            </a:extLst>
          </p:cNvPr>
          <p:cNvSpPr txBox="1">
            <a:spLocks/>
          </p:cNvSpPr>
          <p:nvPr/>
        </p:nvSpPr>
        <p:spPr bwMode="auto">
          <a:xfrm>
            <a:off x="4588443" y="2762424"/>
            <a:ext cx="5288859" cy="181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0" indent="0" algn="l" defTabSz="-13873163" rtl="0" eaLnBrk="1" fontAlgn="base" hangingPunct="1">
              <a:spcBef>
                <a:spcPct val="0"/>
              </a:spcBef>
              <a:spcAft>
                <a:spcPct val="0"/>
              </a:spcAft>
              <a:defRPr sz="3600" b="0" i="0" cap="none" baseline="0">
                <a:solidFill>
                  <a:schemeClr val="tx1"/>
                </a:solidFill>
                <a:latin typeface="Century Gothic" panose="020B0502020202020204" pitchFamily="34" charset="0"/>
                <a:ea typeface="+mj-ea"/>
                <a:cs typeface="Poppins" pitchFamily="2" charset="77"/>
              </a:defRPr>
            </a:lvl1pPr>
            <a:lvl2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2pPr>
            <a:lvl3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3pPr>
            <a:lvl4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4pPr>
            <a:lvl5pPr algn="l" defTabSz="-13873163" rtl="0" eaLnBrk="1" fontAlgn="base" hangingPunct="1">
              <a:spcBef>
                <a:spcPct val="0"/>
              </a:spcBef>
              <a:spcAft>
                <a:spcPct val="0"/>
              </a:spcAft>
              <a:defRPr sz="2000">
                <a:solidFill>
                  <a:schemeClr val="bg1"/>
                </a:solidFill>
                <a:latin typeface="Poppins" pitchFamily="2" charset="77"/>
                <a:cs typeface="Poppins" pitchFamily="2" charset="77"/>
              </a:defRPr>
            </a:lvl5pPr>
            <a:lvl6pPr marL="457200" algn="r" eaLnBrk="1" fontAlgn="base" hangingPunct="1">
              <a:spcBef>
                <a:spcPct val="0"/>
              </a:spcBef>
              <a:spcAft>
                <a:spcPct val="0"/>
              </a:spcAft>
              <a:defRPr sz="2400">
                <a:solidFill>
                  <a:srgbClr val="0A1E60">
                    <a:alpha val="100000"/>
                  </a:srgbClr>
                </a:solidFill>
                <a:latin typeface="Arial"/>
              </a:defRPr>
            </a:lvl6pPr>
            <a:lvl7pPr marL="914400" algn="r" eaLnBrk="1" fontAlgn="base" hangingPunct="1">
              <a:spcBef>
                <a:spcPct val="0"/>
              </a:spcBef>
              <a:spcAft>
                <a:spcPct val="0"/>
              </a:spcAft>
              <a:defRPr sz="2400">
                <a:solidFill>
                  <a:srgbClr val="0A1E60">
                    <a:alpha val="100000"/>
                  </a:srgbClr>
                </a:solidFill>
                <a:latin typeface="Arial"/>
              </a:defRPr>
            </a:lvl7pPr>
            <a:lvl8pPr marL="1371600" algn="r" eaLnBrk="1" fontAlgn="base" hangingPunct="1">
              <a:spcBef>
                <a:spcPct val="0"/>
              </a:spcBef>
              <a:spcAft>
                <a:spcPct val="0"/>
              </a:spcAft>
              <a:defRPr sz="2400">
                <a:solidFill>
                  <a:srgbClr val="0A1E60">
                    <a:alpha val="100000"/>
                  </a:srgbClr>
                </a:solidFill>
                <a:latin typeface="Arial"/>
              </a:defRPr>
            </a:lvl8pPr>
            <a:lvl9pPr marL="1828800" algn="r" eaLnBrk="1" fontAlgn="base" hangingPunct="1">
              <a:spcBef>
                <a:spcPct val="0"/>
              </a:spcBef>
              <a:spcAft>
                <a:spcPct val="0"/>
              </a:spcAft>
              <a:defRPr sz="2400">
                <a:solidFill>
                  <a:srgbClr val="0A1E60">
                    <a:alpha val="100000"/>
                  </a:srgbClr>
                </a:solidFill>
                <a:latin typeface="Arial"/>
              </a:defRPr>
            </a:lvl9pPr>
          </a:lstStyle>
          <a:p>
            <a:pPr marL="514350" indent="-514350">
              <a:buFont typeface="+mj-lt"/>
              <a:buAutoNum type="arabicPeriod"/>
            </a:pPr>
            <a:r>
              <a:rPr lang="en-GB" sz="3000" kern="0">
                <a:solidFill>
                  <a:schemeClr val="accent4"/>
                </a:solidFill>
              </a:rPr>
              <a:t>The individual</a:t>
            </a:r>
          </a:p>
          <a:p>
            <a:pPr marL="514350" indent="-514350">
              <a:buFont typeface="+mj-lt"/>
              <a:buAutoNum type="arabicPeriod"/>
            </a:pPr>
            <a:r>
              <a:rPr lang="en-GB" sz="3000" kern="0"/>
              <a:t>The employer ecosystem</a:t>
            </a:r>
          </a:p>
          <a:p>
            <a:pPr marL="514350" indent="-514350">
              <a:buFont typeface="+mj-lt"/>
              <a:buAutoNum type="arabicPeriod"/>
            </a:pPr>
            <a:r>
              <a:rPr lang="en-GB" sz="3000" kern="0"/>
              <a:t>The support ecosystem</a:t>
            </a:r>
          </a:p>
        </p:txBody>
      </p:sp>
      <p:grpSp>
        <p:nvGrpSpPr>
          <p:cNvPr id="6" name="Group 5">
            <a:extLst>
              <a:ext uri="{FF2B5EF4-FFF2-40B4-BE49-F238E27FC236}">
                <a16:creationId xmlns:a16="http://schemas.microsoft.com/office/drawing/2014/main" id="{B8AE2DA6-69EC-9034-BE5E-F9C8E955FEBD}"/>
              </a:ext>
              <a:ext uri="{C183D7F6-B498-43B3-948B-1728B52AA6E4}">
                <adec:decorative xmlns:adec="http://schemas.microsoft.com/office/drawing/2017/decorative" val="1"/>
              </a:ext>
            </a:extLst>
          </p:cNvPr>
          <p:cNvGrpSpPr/>
          <p:nvPr/>
        </p:nvGrpSpPr>
        <p:grpSpPr>
          <a:xfrm>
            <a:off x="2091989" y="2840082"/>
            <a:ext cx="1546485" cy="1345367"/>
            <a:chOff x="2091989" y="2840082"/>
            <a:chExt cx="1546485" cy="1345367"/>
          </a:xfrm>
        </p:grpSpPr>
        <p:sp>
          <p:nvSpPr>
            <p:cNvPr id="3" name="Oval 2">
              <a:extLst>
                <a:ext uri="{FF2B5EF4-FFF2-40B4-BE49-F238E27FC236}">
                  <a16:creationId xmlns:a16="http://schemas.microsoft.com/office/drawing/2014/main" id="{2BEC49FF-E236-75A1-B126-7ADBBEC8A783}"/>
                </a:ext>
                <a:ext uri="{C183D7F6-B498-43B3-948B-1728B52AA6E4}">
                  <adec:decorative xmlns:adec="http://schemas.microsoft.com/office/drawing/2017/decorative" val="1"/>
                </a:ext>
              </a:extLst>
            </p:cNvPr>
            <p:cNvSpPr/>
            <p:nvPr/>
          </p:nvSpPr>
          <p:spPr bwMode="auto">
            <a:xfrm>
              <a:off x="2091989" y="2840082"/>
              <a:ext cx="959370" cy="929390"/>
            </a:xfrm>
            <a:prstGeom prst="ellipse">
              <a:avLst/>
            </a:prstGeom>
            <a:solidFill>
              <a:schemeClr val="accent4">
                <a:alpha val="63000"/>
              </a:schemeClr>
            </a:solidFill>
            <a:ln w="28575" cap="flat" cmpd="sng" algn="ctr">
              <a:solidFill>
                <a:schemeClr val="accent4"/>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4" name="Oval 3">
              <a:extLst>
                <a:ext uri="{FF2B5EF4-FFF2-40B4-BE49-F238E27FC236}">
                  <a16:creationId xmlns:a16="http://schemas.microsoft.com/office/drawing/2014/main" id="{BF5E8898-6445-92BE-9C3B-D468AC30D7B8}"/>
                </a:ext>
                <a:ext uri="{C183D7F6-B498-43B3-948B-1728B52AA6E4}">
                  <adec:decorative xmlns:adec="http://schemas.microsoft.com/office/drawing/2017/decorative" val="1"/>
                </a:ext>
              </a:extLst>
            </p:cNvPr>
            <p:cNvSpPr/>
            <p:nvPr/>
          </p:nvSpPr>
          <p:spPr bwMode="auto">
            <a:xfrm>
              <a:off x="2679104" y="2840082"/>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sp>
          <p:nvSpPr>
            <p:cNvPr id="5" name="Oval 4">
              <a:extLst>
                <a:ext uri="{FF2B5EF4-FFF2-40B4-BE49-F238E27FC236}">
                  <a16:creationId xmlns:a16="http://schemas.microsoft.com/office/drawing/2014/main" id="{7E25880C-3487-381B-2A33-A34EB9ABAF24}"/>
                </a:ext>
                <a:ext uri="{C183D7F6-B498-43B3-948B-1728B52AA6E4}">
                  <adec:decorative xmlns:adec="http://schemas.microsoft.com/office/drawing/2017/decorative" val="1"/>
                </a:ext>
              </a:extLst>
            </p:cNvPr>
            <p:cNvSpPr/>
            <p:nvPr/>
          </p:nvSpPr>
          <p:spPr bwMode="auto">
            <a:xfrm>
              <a:off x="2410212" y="3256059"/>
              <a:ext cx="959370" cy="92939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rtlCol="0" anchor="ctr" compatLnSpc="1"/>
            <a:lstStyle/>
            <a:p>
              <a:pPr marL="0" marR="0" indent="0" algn="l" defTabSz="914400" rtl="0" eaLnBrk="0" fontAlgn="base" latinLnBrk="0" hangingPunct="0">
                <a:lnSpc>
                  <a:spcPct val="100000"/>
                </a:lnSpc>
                <a:spcBef>
                  <a:spcPct val="0"/>
                </a:spcBef>
                <a:spcAft>
                  <a:spcPct val="0"/>
                </a:spcAft>
                <a:buNone/>
                <a:tabLst/>
              </a:pPr>
              <a:endParaRPr kumimoji="0" lang="en-GB" sz="2000" b="0" i="0" u="none" strike="noStrike" baseline="0">
                <a:solidFill>
                  <a:schemeClr val="bg2"/>
                </a:solidFill>
                <a:effectLst/>
                <a:latin typeface="+mj-lt"/>
              </a:endParaRPr>
            </a:p>
          </p:txBody>
        </p:sp>
      </p:grpSp>
      <p:cxnSp>
        <p:nvCxnSpPr>
          <p:cNvPr id="8" name="Straight Connector 7">
            <a:extLst>
              <a:ext uri="{FF2B5EF4-FFF2-40B4-BE49-F238E27FC236}">
                <a16:creationId xmlns:a16="http://schemas.microsoft.com/office/drawing/2014/main" id="{5A41E30B-881A-A6D6-0B95-536EC4EA547B}"/>
              </a:ext>
              <a:ext uri="{C183D7F6-B498-43B3-948B-1728B52AA6E4}">
                <adec:decorative xmlns:adec="http://schemas.microsoft.com/office/drawing/2017/decorative" val="1"/>
              </a:ext>
            </a:extLst>
          </p:cNvPr>
          <p:cNvCxnSpPr>
            <a:cxnSpLocks/>
          </p:cNvCxnSpPr>
          <p:nvPr/>
        </p:nvCxnSpPr>
        <p:spPr bwMode="auto">
          <a:xfrm>
            <a:off x="5167907" y="3256059"/>
            <a:ext cx="2531164"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2695019288"/>
      </p:ext>
    </p:extLst>
  </p:cSld>
  <p:clrMapOvr>
    <a:masterClrMapping/>
  </p:clrMapOvr>
</p:sld>
</file>

<file path=ppt/theme/theme1.xml><?xml version="1.0" encoding="utf-8"?>
<a:theme xmlns:a="http://schemas.openxmlformats.org/drawingml/2006/main" name="Open Inclusion - dark theme">
  <a:themeElements>
    <a:clrScheme name="Open Inclusion Brand">
      <a:dk1>
        <a:srgbClr val="000000"/>
      </a:dk1>
      <a:lt1>
        <a:srgbClr val="FFFFFF"/>
      </a:lt1>
      <a:dk2>
        <a:srgbClr val="303E51"/>
      </a:dk2>
      <a:lt2>
        <a:srgbClr val="F7F5EA"/>
      </a:lt2>
      <a:accent1>
        <a:srgbClr val="ABD9F2"/>
      </a:accent1>
      <a:accent2>
        <a:srgbClr val="AFD18C"/>
      </a:accent2>
      <a:accent3>
        <a:srgbClr val="F19BAA"/>
      </a:accent3>
      <a:accent4>
        <a:srgbClr val="F3D376"/>
      </a:accent4>
      <a:accent5>
        <a:srgbClr val="D4C8FC"/>
      </a:accent5>
      <a:accent6>
        <a:srgbClr val="183F91"/>
      </a:accent6>
      <a:hlink>
        <a:srgbClr val="183E91"/>
      </a:hlink>
      <a:folHlink>
        <a:srgbClr val="800080"/>
      </a:folHlink>
    </a:clrScheme>
    <a:fontScheme name="Blue Provident">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rtlCol="0" anchor="ctr" compatLnSpc="1"/>
      <a:lstStyle>
        <a:defPPr marL="0" marR="0" indent="0" algn="l" defTabSz="914400" rtl="0" eaLnBrk="0" fontAlgn="base" latinLnBrk="0" hangingPunct="0">
          <a:lnSpc>
            <a:spcPct val="100000"/>
          </a:lnSpc>
          <a:spcBef>
            <a:spcPct val="0"/>
          </a:spcBef>
          <a:spcAft>
            <a:spcPct val="0"/>
          </a:spcAft>
          <a:buNone/>
          <a:tabLst/>
          <a:defRPr kumimoji="0" sz="2000" b="0" i="0" u="none" strike="noStrike" baseline="0" dirty="0" smtClean="0">
            <a:solidFill>
              <a:schemeClr val="bg2"/>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en-AU" sz="2400" b="0" i="0" u="none" strike="noStrike" baseline="0">
            <a:solidFill>
              <a:schemeClr val="tx1">
                <a:alpha val="100000"/>
              </a:schemeClr>
            </a:solidFill>
            <a:effectLst/>
            <a:latin typeface="Arial"/>
          </a:defRPr>
        </a:defPPr>
      </a:lstStyle>
    </a:lnDef>
  </a:objectDefaults>
  <a:extraClrSchemeLst>
    <a:extraClrScheme>
      <a:clrScheme name="AsgardWS 2 1">
        <a:dk1>
          <a:srgbClr val="000000"/>
        </a:dk1>
        <a:lt1>
          <a:srgbClr val="FFFFFF"/>
        </a:lt1>
        <a:dk2>
          <a:srgbClr val="000000"/>
        </a:dk2>
        <a:lt2>
          <a:srgbClr val="939393"/>
        </a:lt2>
        <a:accent1>
          <a:srgbClr val="D60000"/>
        </a:accent1>
        <a:accent2>
          <a:srgbClr val="808080"/>
        </a:accent2>
        <a:accent3>
          <a:srgbClr val="FFFFFF"/>
        </a:accent3>
        <a:accent4>
          <a:srgbClr val="000000"/>
        </a:accent4>
        <a:accent5>
          <a:srgbClr val="E8AAAA"/>
        </a:accent5>
        <a:accent6>
          <a:srgbClr val="737373"/>
        </a:accent6>
        <a:hlink>
          <a:srgbClr val="AAAAAA"/>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2023" id="{E8DDD38C-BF3E-3648-8C7E-BF04F956025A}" vid="{708B2125-8F86-7E41-AFF4-DF4C29563B01}"/>
    </a:ext>
  </a:extLst>
</a:theme>
</file>

<file path=ppt/theme/theme2.xml><?xml version="1.0" encoding="utf-8"?>
<a:theme xmlns:a="http://schemas.openxmlformats.org/drawingml/2006/main" name="1_Open Inclusion - dark theme">
  <a:themeElements>
    <a:clrScheme name="Custom 1">
      <a:dk1>
        <a:srgbClr val="000000"/>
      </a:dk1>
      <a:lt1>
        <a:srgbClr val="FFFFFF"/>
      </a:lt1>
      <a:dk2>
        <a:srgbClr val="303E51"/>
      </a:dk2>
      <a:lt2>
        <a:srgbClr val="F7F5EA"/>
      </a:lt2>
      <a:accent1>
        <a:srgbClr val="ABD9F2"/>
      </a:accent1>
      <a:accent2>
        <a:srgbClr val="AFD18C"/>
      </a:accent2>
      <a:accent3>
        <a:srgbClr val="F19BAA"/>
      </a:accent3>
      <a:accent4>
        <a:srgbClr val="F3D376"/>
      </a:accent4>
      <a:accent5>
        <a:srgbClr val="D4C8FC"/>
      </a:accent5>
      <a:accent6>
        <a:srgbClr val="183F91"/>
      </a:accent6>
      <a:hlink>
        <a:srgbClr val="183E91"/>
      </a:hlink>
      <a:folHlink>
        <a:srgbClr val="800080"/>
      </a:folHlink>
    </a:clrScheme>
    <a:fontScheme name="Blue Provident">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rtlCol="0" anchor="ctr" compatLnSpc="1"/>
      <a:lstStyle>
        <a:defPPr marL="0" marR="0" indent="0" algn="l" defTabSz="914400" rtl="0" eaLnBrk="0" fontAlgn="base" latinLnBrk="0" hangingPunct="0">
          <a:lnSpc>
            <a:spcPct val="100000"/>
          </a:lnSpc>
          <a:spcBef>
            <a:spcPct val="0"/>
          </a:spcBef>
          <a:spcAft>
            <a:spcPct val="0"/>
          </a:spcAft>
          <a:buNone/>
          <a:tabLst/>
          <a:defRPr kumimoji="0" sz="2000" b="0" i="0" u="none" strike="noStrike" baseline="0" dirty="0" smtClean="0">
            <a:solidFill>
              <a:schemeClr val="bg2"/>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en-AU" sz="2400" b="0" i="0" u="none" strike="noStrike" baseline="0">
            <a:solidFill>
              <a:schemeClr val="tx1">
                <a:alpha val="100000"/>
              </a:schemeClr>
            </a:solidFill>
            <a:effectLst/>
            <a:latin typeface="Arial"/>
          </a:defRPr>
        </a:defPPr>
      </a:lstStyle>
    </a:lnDef>
  </a:objectDefaults>
  <a:extraClrSchemeLst>
    <a:extraClrScheme>
      <a:clrScheme name="AsgardWS 2 1">
        <a:dk1>
          <a:srgbClr val="000000"/>
        </a:dk1>
        <a:lt1>
          <a:srgbClr val="FFFFFF"/>
        </a:lt1>
        <a:dk2>
          <a:srgbClr val="000000"/>
        </a:dk2>
        <a:lt2>
          <a:srgbClr val="939393"/>
        </a:lt2>
        <a:accent1>
          <a:srgbClr val="D60000"/>
        </a:accent1>
        <a:accent2>
          <a:srgbClr val="808080"/>
        </a:accent2>
        <a:accent3>
          <a:srgbClr val="FFFFFF"/>
        </a:accent3>
        <a:accent4>
          <a:srgbClr val="000000"/>
        </a:accent4>
        <a:accent5>
          <a:srgbClr val="E8AAAA"/>
        </a:accent5>
        <a:accent6>
          <a:srgbClr val="737373"/>
        </a:accent6>
        <a:hlink>
          <a:srgbClr val="AAAAAA"/>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 template 2023" id="{E8DDD38C-BF3E-3648-8C7E-BF04F956025A}" vid="{07D3F06D-C058-4445-B3FA-AADEA4E14F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EE376E1D6B7249B3CE8E070B9BE7A0" ma:contentTypeVersion="18" ma:contentTypeDescription="Create a new document." ma:contentTypeScope="" ma:versionID="8c39cfdef038ad5076f9cdbdfbc730d5">
  <xsd:schema xmlns:xsd="http://www.w3.org/2001/XMLSchema" xmlns:xs="http://www.w3.org/2001/XMLSchema" xmlns:p="http://schemas.microsoft.com/office/2006/metadata/properties" xmlns:ns2="977ddc28-0bdd-4986-8c64-ce4a8e8c64bc" xmlns:ns3="a3a690b9-3dfe-479b-987a-b753d4919317" targetNamespace="http://schemas.microsoft.com/office/2006/metadata/properties" ma:root="true" ma:fieldsID="2e832559ebbf6052e0a952d7ce76974a" ns2:_="" ns3:_="">
    <xsd:import namespace="977ddc28-0bdd-4986-8c64-ce4a8e8c64bc"/>
    <xsd:import namespace="a3a690b9-3dfe-479b-987a-b753d49193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ddc28-0bdd-4986-8c64-ce4a8e8c64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4c7db0-698e-4b48-8530-8b84d6d8592c"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a690b9-3dfe-479b-987a-b753d491931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c3643c5-b1fc-48ab-97ab-4b6e6f2a53b9}" ma:internalName="TaxCatchAll" ma:showField="CatchAllData" ma:web="a3a690b9-3dfe-479b-987a-b753d49193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3a690b9-3dfe-479b-987a-b753d4919317" xsi:nil="true"/>
    <lcf76f155ced4ddcb4097134ff3c332f xmlns="977ddc28-0bdd-4986-8c64-ce4a8e8c64bc">
      <Terms xmlns="http://schemas.microsoft.com/office/infopath/2007/PartnerControls"/>
    </lcf76f155ced4ddcb4097134ff3c332f>
    <SharedWithUsers xmlns="a3a690b9-3dfe-479b-987a-b753d4919317">
      <UserInfo>
        <DisplayName>Braden Pearce</DisplayName>
        <AccountId>26</AccountId>
        <AccountType/>
      </UserInfo>
      <UserInfo>
        <DisplayName>Emily Blacker</DisplayName>
        <AccountId>73</AccountId>
        <AccountType/>
      </UserInfo>
      <UserInfo>
        <DisplayName>Ann Marie Hall</DisplayName>
        <AccountId>354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B2BB92-0BF2-429C-B9AE-47F1D148C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7ddc28-0bdd-4986-8c64-ce4a8e8c64bc"/>
    <ds:schemaRef ds:uri="a3a690b9-3dfe-479b-987a-b753d4919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433F95-09D5-4411-A7DC-8F531FB8B872}">
  <ds:schemaRefs>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a3a690b9-3dfe-479b-987a-b753d4919317"/>
    <ds:schemaRef ds:uri="http://schemas.microsoft.com/office/infopath/2007/PartnerControls"/>
    <ds:schemaRef ds:uri="977ddc28-0bdd-4986-8c64-ce4a8e8c64bc"/>
  </ds:schemaRefs>
</ds:datastoreItem>
</file>

<file path=customXml/itemProps3.xml><?xml version="1.0" encoding="utf-8"?>
<ds:datastoreItem xmlns:ds="http://schemas.openxmlformats.org/officeDocument/2006/customXml" ds:itemID="{C3D2C762-6933-420A-B59D-78AB3DC3DF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Open Inclusion - dark theme</Template>
  <TotalTime>43</TotalTime>
  <Words>9824</Words>
  <Application>Microsoft Office PowerPoint</Application>
  <PresentationFormat>Widescreen</PresentationFormat>
  <Paragraphs>728</Paragraphs>
  <Slides>65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Arial</vt:lpstr>
      <vt:lpstr>Century Gothic</vt:lpstr>
      <vt:lpstr>Poppins</vt:lpstr>
      <vt:lpstr>Poppins Medium</vt:lpstr>
      <vt:lpstr>Poppins SemiBold</vt:lpstr>
      <vt:lpstr>Sofia Pro Medium</vt:lpstr>
      <vt:lpstr>Times New Roman</vt:lpstr>
      <vt:lpstr>Wingdings</vt:lpstr>
      <vt:lpstr>Open Inclusion - dark theme</vt:lpstr>
      <vt:lpstr>1_Open Inclusion - dark theme</vt:lpstr>
      <vt:lpstr>The disability employment gap for graduates</vt:lpstr>
      <vt:lpstr>Contents</vt:lpstr>
      <vt:lpstr>1. Background and Research Approach</vt:lpstr>
      <vt:lpstr>Background </vt:lpstr>
      <vt:lpstr>Research approach</vt:lpstr>
      <vt:lpstr>2. Key Findings: Summary</vt:lpstr>
      <vt:lpstr>The disabled graduate’s career journey is shaped by three interdependent elements</vt:lpstr>
      <vt:lpstr>Disabled graduates face a range of challenges while job-seeking</vt:lpstr>
      <vt:lpstr>3. Elements of the Graduate Career Journey:  </vt:lpstr>
      <vt:lpstr>The Individual: Personal attitude and contexts</vt:lpstr>
      <vt:lpstr>Contexts: Access needs while at university</vt:lpstr>
      <vt:lpstr>Contexts: Connecting to career interests</vt:lpstr>
      <vt:lpstr>Contexts: Developing workplace experiences</vt:lpstr>
      <vt:lpstr>Identity: Developing a disability identity</vt:lpstr>
      <vt:lpstr>Identity: Developing a professional identity</vt:lpstr>
      <vt:lpstr>Approach to support: Individuals vary in when and how they seek support.</vt:lpstr>
      <vt:lpstr>4. Elements of the Graduate Career Journey:</vt:lpstr>
      <vt:lpstr>The employer can influence candidates throughout the career search journey</vt:lpstr>
      <vt:lpstr>Graduate positions and placement schemes (whole process)</vt:lpstr>
      <vt:lpstr>Finding opportunities: Sources of information</vt:lpstr>
      <vt:lpstr>Finding opportunities: Sources of information</vt:lpstr>
      <vt:lpstr>Finding opportunities: Assessing a match with an advertised position</vt:lpstr>
      <vt:lpstr>Finding opportunities: Assessing a match with an advertised position</vt:lpstr>
      <vt:lpstr>Applications: Completing forms</vt:lpstr>
      <vt:lpstr>Applications: Supplying information</vt:lpstr>
      <vt:lpstr>Applications: Discussing disability</vt:lpstr>
      <vt:lpstr>Applications: Discussing disability</vt:lpstr>
      <vt:lpstr>Assessments: Methods used today</vt:lpstr>
      <vt:lpstr>Assessments: Methods used today</vt:lpstr>
      <vt:lpstr>Interviews: Format</vt:lpstr>
      <vt:lpstr>Interviews: Preparation</vt:lpstr>
      <vt:lpstr>Interviews: Content</vt:lpstr>
      <vt:lpstr>Offers and feedback: Learning from unsuccessful applications</vt:lpstr>
      <vt:lpstr>Offers and feedback: Negotiating after an offer</vt:lpstr>
      <vt:lpstr>5. Elements of the Graduate Career Journey:  </vt:lpstr>
      <vt:lpstr>The support ecosystem: Introduction</vt:lpstr>
      <vt:lpstr>Support at university: Disability services and negotiating adjustments</vt:lpstr>
      <vt:lpstr>Support at university: Career advisory services</vt:lpstr>
      <vt:lpstr>Support at university: Career advisory services</vt:lpstr>
      <vt:lpstr>Support at university: Career advisory services</vt:lpstr>
      <vt:lpstr>Disability-specific support: Offerings available today</vt:lpstr>
      <vt:lpstr>Disability-specific support: Practical help along the career journey</vt:lpstr>
      <vt:lpstr>Disability-specific support: Advice on framing disability in the workplace</vt:lpstr>
      <vt:lpstr>Disability-specific support: Informing and influencing inclusive employers</vt:lpstr>
      <vt:lpstr>Disability-specific support: Connecting to mentors with related access needs</vt:lpstr>
      <vt:lpstr>Disability-specific support: Work placement schemes</vt:lpstr>
      <vt:lpstr>Disability-specific support: Placement and work experience schemes</vt:lpstr>
      <vt:lpstr>Disability-specific support: Placement and work experience schemes</vt:lpstr>
      <vt:lpstr>Informal support</vt:lpstr>
      <vt:lpstr>6. Future Opportunities </vt:lpstr>
      <vt:lpstr>What actions can individuals, support networks or employers take to progress career start opportunities for disabled graduates?</vt:lpstr>
      <vt:lpstr>Future Opportunities     - The Individual</vt:lpstr>
      <vt:lpstr>The Individual: Graduates can help their likelihood of success. They may need some support to know what is in their control to positively influence.</vt:lpstr>
      <vt:lpstr>The Individual: Graduates can help their likelihood of success. They may need some support to know what is in their control to positively influence.</vt:lpstr>
      <vt:lpstr>Future Opportunities - The employer ecosystem </vt:lpstr>
      <vt:lpstr>The Employer Ecosystem: How could employers identify and onboard greater disability-inclusive graduate talent? What do they need to do so?</vt:lpstr>
      <vt:lpstr>The Employer Ecosystem: How could employers identify and onboard greater disability-inclusive graduate talent? What do they need to do so?</vt:lpstr>
      <vt:lpstr>The support ecosystem: Interventions to consider</vt:lpstr>
      <vt:lpstr>The Service Ecosystem: How could service providers generate greater positive impact in disability-inclusive graduate employment? </vt:lpstr>
      <vt:lpstr>The Service Ecosystem: How could service providers generate greater positive impact in disability-inclusive graduate employment?</vt:lpstr>
      <vt:lpstr>So many options, where to start?</vt:lpstr>
      <vt:lpstr>Usage of this report</vt:lpstr>
      <vt:lpstr>Appendix:  Participant demographics</vt:lpstr>
      <vt:lpstr>Demographic overview for disabled graduates who participated in the research</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Mesh</dc:creator>
  <cp:lastModifiedBy>Mark Mitchell</cp:lastModifiedBy>
  <cp:revision>3</cp:revision>
  <cp:lastPrinted>2019-09-15T22:52:37Z</cp:lastPrinted>
  <dcterms:created xsi:type="dcterms:W3CDTF">2023-09-08T13:59:27Z</dcterms:created>
  <dcterms:modified xsi:type="dcterms:W3CDTF">2024-05-01T13:26:38Z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0x010100CAF49AD1BB9027438C3C231387B36195</vt:lpwstr>
  </property>
  <property fmtid="{D5CDD505-2E9C-101B-9397-08002B2CF9AE}" pid="3" name="MediaServiceImageTags">
    <vt:lpwstr/>
  </property>
</Properties>
</file>